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8"/>
  </p:notesMasterIdLst>
  <p:sldIdLst>
    <p:sldId id="343" r:id="rId5"/>
    <p:sldId id="336" r:id="rId6"/>
    <p:sldId id="337" r:id="rId7"/>
    <p:sldId id="348" r:id="rId8"/>
    <p:sldId id="347" r:id="rId9"/>
    <p:sldId id="340" r:id="rId10"/>
    <p:sldId id="345" r:id="rId11"/>
    <p:sldId id="341" r:id="rId12"/>
    <p:sldId id="346" r:id="rId13"/>
    <p:sldId id="354" r:id="rId14"/>
    <p:sldId id="353" r:id="rId15"/>
    <p:sldId id="356" r:id="rId16"/>
    <p:sldId id="349" r:id="rId17"/>
    <p:sldId id="351" r:id="rId18"/>
    <p:sldId id="350" r:id="rId19"/>
    <p:sldId id="342" r:id="rId20"/>
    <p:sldId id="355" r:id="rId21"/>
    <p:sldId id="359" r:id="rId22"/>
    <p:sldId id="357" r:id="rId23"/>
    <p:sldId id="358" r:id="rId24"/>
    <p:sldId id="352" r:id="rId25"/>
    <p:sldId id="333" r:id="rId26"/>
    <p:sldId id="329"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 userDrawn="1">
          <p15:clr>
            <a:srgbClr val="A4A3A4"/>
          </p15:clr>
        </p15:guide>
        <p15:guide id="2" orient="horz" pos="18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A73C"/>
    <a:srgbClr val="9E9A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BCAF78-67DB-8AB1-5A3D-B1580833495C}" v="201" dt="2024-02-08T13:25:53.832"/>
    <p1510:client id="{AF9316AB-2012-BA03-906F-7956D085035D}" v="4251" dt="2024-02-08T12:13:48.4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7"/>
        <p:guide orient="horz" pos="1865"/>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werkblad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'Funds projects Africa 2006-23'!$A$9</c:f>
              <c:strCache>
                <c:ptCount val="1"/>
                <c:pt idx="0">
                  <c:v>Donations to NGO projects</c:v>
                </c:pt>
              </c:strCache>
            </c:strRef>
          </c:tx>
          <c:spPr>
            <a:ln w="28575" cap="rnd">
              <a:solidFill>
                <a:schemeClr val="accent1"/>
              </a:solidFill>
              <a:round/>
            </a:ln>
            <a:effectLst/>
          </c:spPr>
          <c:marker>
            <c:symbol val="none"/>
          </c:marker>
          <c:cat>
            <c:strRef>
              <c:f>'Funds projects Africa 2006-23'!$B$8:$T$8</c:f>
              <c:strCache>
                <c:ptCount val="19"/>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B2024</c:v>
                </c:pt>
              </c:strCache>
            </c:strRef>
          </c:cat>
          <c:val>
            <c:numRef>
              <c:f>'Funds projects Africa 2006-23'!$B$9:$T$9</c:f>
              <c:numCache>
                <c:formatCode>"€"\ #,##0</c:formatCode>
                <c:ptCount val="19"/>
                <c:pt idx="0">
                  <c:v>529402.04</c:v>
                </c:pt>
                <c:pt idx="1">
                  <c:v>293368.73</c:v>
                </c:pt>
                <c:pt idx="2">
                  <c:v>391259.32</c:v>
                </c:pt>
                <c:pt idx="3">
                  <c:v>510324</c:v>
                </c:pt>
                <c:pt idx="4">
                  <c:v>608242</c:v>
                </c:pt>
                <c:pt idx="5">
                  <c:v>647469</c:v>
                </c:pt>
                <c:pt idx="6">
                  <c:v>682099.58</c:v>
                </c:pt>
                <c:pt idx="7">
                  <c:v>648571</c:v>
                </c:pt>
                <c:pt idx="8">
                  <c:v>754222</c:v>
                </c:pt>
                <c:pt idx="9">
                  <c:v>770125</c:v>
                </c:pt>
                <c:pt idx="10">
                  <c:v>781242</c:v>
                </c:pt>
                <c:pt idx="11">
                  <c:v>776121</c:v>
                </c:pt>
                <c:pt idx="12">
                  <c:v>794210</c:v>
                </c:pt>
                <c:pt idx="13">
                  <c:v>905346</c:v>
                </c:pt>
                <c:pt idx="14">
                  <c:v>817287</c:v>
                </c:pt>
                <c:pt idx="15">
                  <c:v>777671</c:v>
                </c:pt>
                <c:pt idx="16">
                  <c:v>692932</c:v>
                </c:pt>
                <c:pt idx="17">
                  <c:v>715484</c:v>
                </c:pt>
                <c:pt idx="18">
                  <c:v>650000</c:v>
                </c:pt>
              </c:numCache>
            </c:numRef>
          </c:val>
          <c:smooth val="0"/>
          <c:extLst>
            <c:ext xmlns:c16="http://schemas.microsoft.com/office/drawing/2014/chart" uri="{C3380CC4-5D6E-409C-BE32-E72D297353CC}">
              <c16:uniqueId val="{00000000-D9F5-4A27-B4BD-1ABF633AB782}"/>
            </c:ext>
          </c:extLst>
        </c:ser>
        <c:ser>
          <c:idx val="1"/>
          <c:order val="1"/>
          <c:tx>
            <c:strRef>
              <c:f>'Funds projects Africa 2006-23'!$A$10</c:f>
              <c:strCache>
                <c:ptCount val="1"/>
                <c:pt idx="0">
                  <c:v>Loans to African businesses</c:v>
                </c:pt>
              </c:strCache>
            </c:strRef>
          </c:tx>
          <c:spPr>
            <a:ln w="28575" cap="rnd">
              <a:solidFill>
                <a:schemeClr val="accent2"/>
              </a:solidFill>
              <a:round/>
            </a:ln>
            <a:effectLst/>
          </c:spPr>
          <c:marker>
            <c:symbol val="none"/>
          </c:marker>
          <c:cat>
            <c:strRef>
              <c:f>'Funds projects Africa 2006-23'!$B$8:$T$8</c:f>
              <c:strCache>
                <c:ptCount val="19"/>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B2024</c:v>
                </c:pt>
              </c:strCache>
            </c:strRef>
          </c:cat>
          <c:val>
            <c:numRef>
              <c:f>'Funds projects Africa 2006-23'!$B$10:$T$10</c:f>
              <c:numCache>
                <c:formatCode>"€"\ #,##0</c:formatCode>
                <c:ptCount val="19"/>
                <c:pt idx="0">
                  <c:v>0</c:v>
                </c:pt>
                <c:pt idx="1">
                  <c:v>0</c:v>
                </c:pt>
                <c:pt idx="2">
                  <c:v>0</c:v>
                </c:pt>
                <c:pt idx="3">
                  <c:v>0</c:v>
                </c:pt>
                <c:pt idx="4">
                  <c:v>0</c:v>
                </c:pt>
                <c:pt idx="5">
                  <c:v>0</c:v>
                </c:pt>
                <c:pt idx="6">
                  <c:v>0</c:v>
                </c:pt>
                <c:pt idx="7">
                  <c:v>0</c:v>
                </c:pt>
                <c:pt idx="8">
                  <c:v>125211</c:v>
                </c:pt>
                <c:pt idx="9">
                  <c:v>213350</c:v>
                </c:pt>
                <c:pt idx="10">
                  <c:v>345520</c:v>
                </c:pt>
                <c:pt idx="11">
                  <c:v>88897</c:v>
                </c:pt>
                <c:pt idx="12">
                  <c:v>154000</c:v>
                </c:pt>
                <c:pt idx="13">
                  <c:v>136000</c:v>
                </c:pt>
                <c:pt idx="14">
                  <c:v>108000</c:v>
                </c:pt>
                <c:pt idx="15">
                  <c:v>382590</c:v>
                </c:pt>
                <c:pt idx="16">
                  <c:v>457140</c:v>
                </c:pt>
                <c:pt idx="17">
                  <c:v>432360</c:v>
                </c:pt>
                <c:pt idx="18">
                  <c:v>400000</c:v>
                </c:pt>
              </c:numCache>
            </c:numRef>
          </c:val>
          <c:smooth val="0"/>
          <c:extLst>
            <c:ext xmlns:c16="http://schemas.microsoft.com/office/drawing/2014/chart" uri="{C3380CC4-5D6E-409C-BE32-E72D297353CC}">
              <c16:uniqueId val="{00000001-D9F5-4A27-B4BD-1ABF633AB782}"/>
            </c:ext>
          </c:extLst>
        </c:ser>
        <c:ser>
          <c:idx val="2"/>
          <c:order val="2"/>
          <c:tx>
            <c:strRef>
              <c:f>'Funds projects Africa 2006-23'!$A$11</c:f>
              <c:strCache>
                <c:ptCount val="1"/>
                <c:pt idx="0">
                  <c:v>Donations to business projects</c:v>
                </c:pt>
              </c:strCache>
            </c:strRef>
          </c:tx>
          <c:spPr>
            <a:ln w="28575" cap="rnd">
              <a:solidFill>
                <a:schemeClr val="accent3"/>
              </a:solidFill>
              <a:round/>
            </a:ln>
            <a:effectLst/>
          </c:spPr>
          <c:marker>
            <c:symbol val="none"/>
          </c:marker>
          <c:cat>
            <c:strRef>
              <c:f>'Funds projects Africa 2006-23'!$B$8:$T$8</c:f>
              <c:strCache>
                <c:ptCount val="19"/>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B2024</c:v>
                </c:pt>
              </c:strCache>
            </c:strRef>
          </c:cat>
          <c:val>
            <c:numRef>
              <c:f>'Funds projects Africa 2006-23'!$B$11:$T$11</c:f>
              <c:numCache>
                <c:formatCode>"€"\ #,##0</c:formatCode>
                <c:ptCount val="1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120000</c:v>
                </c:pt>
                <c:pt idx="17">
                  <c:v>120000</c:v>
                </c:pt>
                <c:pt idx="18">
                  <c:v>120000</c:v>
                </c:pt>
              </c:numCache>
            </c:numRef>
          </c:val>
          <c:smooth val="0"/>
          <c:extLst>
            <c:ext xmlns:c16="http://schemas.microsoft.com/office/drawing/2014/chart" uri="{C3380CC4-5D6E-409C-BE32-E72D297353CC}">
              <c16:uniqueId val="{00000002-D9F5-4A27-B4BD-1ABF633AB782}"/>
            </c:ext>
          </c:extLst>
        </c:ser>
        <c:ser>
          <c:idx val="3"/>
          <c:order val="3"/>
          <c:tx>
            <c:strRef>
              <c:f>'Funds projects Africa 2006-23'!$A$12</c:f>
              <c:strCache>
                <c:ptCount val="1"/>
                <c:pt idx="0">
                  <c:v>TOTAL</c:v>
                </c:pt>
              </c:strCache>
            </c:strRef>
          </c:tx>
          <c:spPr>
            <a:ln w="28575" cap="rnd">
              <a:solidFill>
                <a:schemeClr val="accent4"/>
              </a:solidFill>
              <a:round/>
            </a:ln>
            <a:effectLst/>
          </c:spPr>
          <c:marker>
            <c:symbol val="none"/>
          </c:marker>
          <c:cat>
            <c:strRef>
              <c:f>'Funds projects Africa 2006-23'!$B$8:$T$8</c:f>
              <c:strCache>
                <c:ptCount val="19"/>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pt idx="17">
                  <c:v>2023</c:v>
                </c:pt>
                <c:pt idx="18">
                  <c:v>B2024</c:v>
                </c:pt>
              </c:strCache>
            </c:strRef>
          </c:cat>
          <c:val>
            <c:numRef>
              <c:f>'Funds projects Africa 2006-23'!$B$12:$T$12</c:f>
              <c:numCache>
                <c:formatCode>"€"\ #,##0</c:formatCode>
                <c:ptCount val="19"/>
                <c:pt idx="0">
                  <c:v>529402.04</c:v>
                </c:pt>
                <c:pt idx="1">
                  <c:v>293368.73</c:v>
                </c:pt>
                <c:pt idx="2">
                  <c:v>391259.32</c:v>
                </c:pt>
                <c:pt idx="3">
                  <c:v>510324</c:v>
                </c:pt>
                <c:pt idx="4">
                  <c:v>608242</c:v>
                </c:pt>
                <c:pt idx="5">
                  <c:v>647469</c:v>
                </c:pt>
                <c:pt idx="6">
                  <c:v>682099.58</c:v>
                </c:pt>
                <c:pt idx="7">
                  <c:v>648571</c:v>
                </c:pt>
                <c:pt idx="8">
                  <c:v>879433</c:v>
                </c:pt>
                <c:pt idx="9">
                  <c:v>983475</c:v>
                </c:pt>
                <c:pt idx="10">
                  <c:v>1126762</c:v>
                </c:pt>
                <c:pt idx="11">
                  <c:v>865018</c:v>
                </c:pt>
                <c:pt idx="12">
                  <c:v>948210</c:v>
                </c:pt>
                <c:pt idx="13">
                  <c:v>1041346</c:v>
                </c:pt>
                <c:pt idx="14">
                  <c:v>925287</c:v>
                </c:pt>
                <c:pt idx="15">
                  <c:v>1160261</c:v>
                </c:pt>
                <c:pt idx="16">
                  <c:v>1270072</c:v>
                </c:pt>
                <c:pt idx="17">
                  <c:v>1267844</c:v>
                </c:pt>
                <c:pt idx="18">
                  <c:v>1170000</c:v>
                </c:pt>
              </c:numCache>
            </c:numRef>
          </c:val>
          <c:smooth val="0"/>
          <c:extLst>
            <c:ext xmlns:c16="http://schemas.microsoft.com/office/drawing/2014/chart" uri="{C3380CC4-5D6E-409C-BE32-E72D297353CC}">
              <c16:uniqueId val="{00000003-D9F5-4A27-B4BD-1ABF633AB782}"/>
            </c:ext>
          </c:extLst>
        </c:ser>
        <c:dLbls>
          <c:showLegendKey val="0"/>
          <c:showVal val="0"/>
          <c:showCatName val="0"/>
          <c:showSerName val="0"/>
          <c:showPercent val="0"/>
          <c:showBubbleSize val="0"/>
        </c:dLbls>
        <c:smooth val="0"/>
        <c:axId val="2096655215"/>
        <c:axId val="2096653967"/>
      </c:lineChart>
      <c:catAx>
        <c:axId val="2096655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Lato Light" panose="020F0502020204030203" pitchFamily="34" charset="0"/>
                <a:ea typeface="Lato Light" panose="020F0502020204030203" pitchFamily="34" charset="0"/>
                <a:cs typeface="Lato Light" panose="020F0502020204030203" pitchFamily="34" charset="0"/>
              </a:defRPr>
            </a:pPr>
            <a:endParaRPr lang="en-US"/>
          </a:p>
        </c:txPr>
        <c:crossAx val="2096653967"/>
        <c:crosses val="autoZero"/>
        <c:auto val="1"/>
        <c:lblAlgn val="ctr"/>
        <c:lblOffset val="100"/>
        <c:noMultiLvlLbl val="0"/>
      </c:catAx>
      <c:valAx>
        <c:axId val="2096653967"/>
        <c:scaling>
          <c:orientation val="minMax"/>
        </c:scaling>
        <c:delete val="0"/>
        <c:axPos val="l"/>
        <c:majorGridlines>
          <c:spPr>
            <a:ln w="9525" cap="flat" cmpd="sng" algn="ctr">
              <a:solidFill>
                <a:schemeClr val="tx1">
                  <a:lumMod val="15000"/>
                  <a:lumOff val="85000"/>
                </a:schemeClr>
              </a:solidFill>
              <a:round/>
            </a:ln>
            <a:effectLst/>
          </c:spPr>
        </c:majorGridlines>
        <c:numFmt formatCode="&quot;€&quot;\ #,##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Lato Light" panose="020F0502020204030203" pitchFamily="34" charset="0"/>
                <a:ea typeface="Lato Light" panose="020F0502020204030203" pitchFamily="34" charset="0"/>
                <a:cs typeface="Lato Light" panose="020F0502020204030203" pitchFamily="34" charset="0"/>
              </a:defRPr>
            </a:pPr>
            <a:endParaRPr lang="en-US"/>
          </a:p>
        </c:txPr>
        <c:crossAx val="20966552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Lato Light" panose="020F0502020204030203" pitchFamily="34" charset="0"/>
              <a:ea typeface="Lato Light" panose="020F0502020204030203" pitchFamily="34" charset="0"/>
              <a:cs typeface="Lato Light" panose="020F0502020204030203"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057DDC-C515-40CF-B3E6-42FF67F1244C}" type="datetimeFigureOut">
              <a:t>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CB8C3-0D3D-4845-9293-274F8D2222A3}" type="slidenum">
              <a:t>‹#›</a:t>
            </a:fld>
            <a:endParaRPr lang="en-US"/>
          </a:p>
        </p:txBody>
      </p:sp>
    </p:spTree>
    <p:extLst>
      <p:ext uri="{BB962C8B-B14F-4D97-AF65-F5344CB8AC3E}">
        <p14:creationId xmlns:p14="http://schemas.microsoft.com/office/powerpoint/2010/main" val="1824107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4" name="Date Placeholder 3"/>
          <p:cNvSpPr>
            <a:spLocks noGrp="1"/>
          </p:cNvSpPr>
          <p:nvPr>
            <p:ph type="dt" sz="half" idx="10"/>
          </p:nvPr>
        </p:nvSpPr>
        <p:spPr/>
        <p:txBody>
          <a:bodyPr/>
          <a:lstStyle/>
          <a:p>
            <a:fld id="{95903D6B-FC94-462C-82F9-8D925D89AD01}" type="datetimeFigureOut">
              <a:rPr lang="nl-NL" smtClean="0"/>
              <a:t>8-2-2024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FC468C6-DBDE-4D68-B4E4-BF52999B5BD4}" type="slidenum">
              <a:rPr lang="nl-NL" smtClean="0"/>
              <a:t>‹#›</a:t>
            </a:fld>
            <a:endParaRPr lang="nl-NL"/>
          </a:p>
        </p:txBody>
      </p:sp>
    </p:spTree>
    <p:extLst>
      <p:ext uri="{BB962C8B-B14F-4D97-AF65-F5344CB8AC3E}">
        <p14:creationId xmlns:p14="http://schemas.microsoft.com/office/powerpoint/2010/main" val="3935166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95903D6B-FC94-462C-82F9-8D925D89AD01}" type="datetimeFigureOut">
              <a:rPr lang="nl-NL" smtClean="0"/>
              <a:t>8-2-2024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FC468C6-DBDE-4D68-B4E4-BF52999B5BD4}" type="slidenum">
              <a:rPr lang="nl-NL" smtClean="0"/>
              <a:t>‹#›</a:t>
            </a:fld>
            <a:endParaRPr lang="nl-NL"/>
          </a:p>
        </p:txBody>
      </p:sp>
    </p:spTree>
    <p:extLst>
      <p:ext uri="{BB962C8B-B14F-4D97-AF65-F5344CB8AC3E}">
        <p14:creationId xmlns:p14="http://schemas.microsoft.com/office/powerpoint/2010/main" val="1360694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de stijl te bewerken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95903D6B-FC94-462C-82F9-8D925D89AD01}" type="datetimeFigureOut">
              <a:rPr lang="nl-NL" smtClean="0"/>
              <a:t>8-2-2024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FC468C6-DBDE-4D68-B4E4-BF52999B5BD4}" type="slidenum">
              <a:rPr lang="nl-NL" smtClean="0"/>
              <a:t>‹#›</a:t>
            </a:fld>
            <a:endParaRPr lang="nl-NL"/>
          </a:p>
        </p:txBody>
      </p:sp>
    </p:spTree>
    <p:extLst>
      <p:ext uri="{BB962C8B-B14F-4D97-AF65-F5344CB8AC3E}">
        <p14:creationId xmlns:p14="http://schemas.microsoft.com/office/powerpoint/2010/main" val="3018502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ructure Infographic 08">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AFAEC93-2BEB-0B4C-8939-2DE95CD7A9B2}"/>
              </a:ext>
            </a:extLst>
          </p:cNvPr>
          <p:cNvSpPr>
            <a:spLocks noGrp="1"/>
          </p:cNvSpPr>
          <p:nvPr>
            <p:ph type="pic" sz="quarter" idx="10"/>
          </p:nvPr>
        </p:nvSpPr>
        <p:spPr>
          <a:xfrm>
            <a:off x="1406463" y="3742105"/>
            <a:ext cx="1372996" cy="1372639"/>
          </a:xfrm>
          <a:custGeom>
            <a:avLst/>
            <a:gdLst>
              <a:gd name="connsiteX0" fmla="*/ 1373262 w 2745277"/>
              <a:gd name="connsiteY0" fmla="*/ 0 h 2745278"/>
              <a:gd name="connsiteX1" fmla="*/ 2745277 w 2745277"/>
              <a:gd name="connsiteY1" fmla="*/ 1372639 h 2745278"/>
              <a:gd name="connsiteX2" fmla="*/ 1373262 w 2745277"/>
              <a:gd name="connsiteY2" fmla="*/ 2745278 h 2745278"/>
              <a:gd name="connsiteX3" fmla="*/ 0 w 2745277"/>
              <a:gd name="connsiteY3" fmla="*/ 1372639 h 2745278"/>
              <a:gd name="connsiteX4" fmla="*/ 1373262 w 2745277"/>
              <a:gd name="connsiteY4" fmla="*/ 0 h 2745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5277" h="2745278">
                <a:moveTo>
                  <a:pt x="1373262" y="0"/>
                </a:moveTo>
                <a:cubicBezTo>
                  <a:pt x="2130923" y="0"/>
                  <a:pt x="2745277" y="614075"/>
                  <a:pt x="2745277" y="1372639"/>
                </a:cubicBezTo>
                <a:cubicBezTo>
                  <a:pt x="2745277" y="2131202"/>
                  <a:pt x="2130923" y="2745278"/>
                  <a:pt x="1373262" y="2745278"/>
                </a:cubicBezTo>
                <a:cubicBezTo>
                  <a:pt x="614354" y="2745278"/>
                  <a:pt x="0" y="2131202"/>
                  <a:pt x="0" y="1372639"/>
                </a:cubicBezTo>
                <a:cubicBezTo>
                  <a:pt x="0" y="614075"/>
                  <a:pt x="614354" y="0"/>
                  <a:pt x="1373262" y="0"/>
                </a:cubicBezTo>
                <a:close/>
              </a:path>
            </a:pathLst>
          </a:custGeom>
          <a:solidFill>
            <a:schemeClr val="bg2">
              <a:lumMod val="95000"/>
            </a:schemeClr>
          </a:solidFill>
        </p:spPr>
        <p:txBody>
          <a:bodyPr wrap="square" anchor="ctr">
            <a:noAutofit/>
          </a:bodyPr>
          <a:lstStyle>
            <a:lvl1pPr marL="0" indent="0" algn="ctr">
              <a:buNone/>
              <a:defRPr sz="1200"/>
            </a:lvl1pPr>
          </a:lstStyle>
          <a:p>
            <a:endParaRPr lang="en-US"/>
          </a:p>
        </p:txBody>
      </p:sp>
      <p:sp>
        <p:nvSpPr>
          <p:cNvPr id="10" name="Picture Placeholder 9">
            <a:extLst>
              <a:ext uri="{FF2B5EF4-FFF2-40B4-BE49-F238E27FC236}">
                <a16:creationId xmlns:a16="http://schemas.microsoft.com/office/drawing/2014/main" id="{1D795488-3A03-5B4A-AF48-B0C778EFECB2}"/>
              </a:ext>
            </a:extLst>
          </p:cNvPr>
          <p:cNvSpPr>
            <a:spLocks noGrp="1"/>
          </p:cNvSpPr>
          <p:nvPr>
            <p:ph type="pic" sz="quarter" idx="11"/>
          </p:nvPr>
        </p:nvSpPr>
        <p:spPr>
          <a:xfrm>
            <a:off x="4074655" y="3742105"/>
            <a:ext cx="1372996" cy="1372639"/>
          </a:xfrm>
          <a:custGeom>
            <a:avLst/>
            <a:gdLst>
              <a:gd name="connsiteX0" fmla="*/ 1373262 w 2745277"/>
              <a:gd name="connsiteY0" fmla="*/ 0 h 2745278"/>
              <a:gd name="connsiteX1" fmla="*/ 2745277 w 2745277"/>
              <a:gd name="connsiteY1" fmla="*/ 1372639 h 2745278"/>
              <a:gd name="connsiteX2" fmla="*/ 1373262 w 2745277"/>
              <a:gd name="connsiteY2" fmla="*/ 2745278 h 2745278"/>
              <a:gd name="connsiteX3" fmla="*/ 0 w 2745277"/>
              <a:gd name="connsiteY3" fmla="*/ 1372639 h 2745278"/>
              <a:gd name="connsiteX4" fmla="*/ 1373262 w 2745277"/>
              <a:gd name="connsiteY4" fmla="*/ 0 h 2745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5277" h="2745278">
                <a:moveTo>
                  <a:pt x="1373262" y="0"/>
                </a:moveTo>
                <a:cubicBezTo>
                  <a:pt x="2130923" y="0"/>
                  <a:pt x="2745277" y="614075"/>
                  <a:pt x="2745277" y="1372639"/>
                </a:cubicBezTo>
                <a:cubicBezTo>
                  <a:pt x="2745277" y="2131202"/>
                  <a:pt x="2130923" y="2745278"/>
                  <a:pt x="1373262" y="2745278"/>
                </a:cubicBezTo>
                <a:cubicBezTo>
                  <a:pt x="614354" y="2745278"/>
                  <a:pt x="0" y="2131202"/>
                  <a:pt x="0" y="1372639"/>
                </a:cubicBezTo>
                <a:cubicBezTo>
                  <a:pt x="0" y="614075"/>
                  <a:pt x="614354" y="0"/>
                  <a:pt x="1373262" y="0"/>
                </a:cubicBezTo>
                <a:close/>
              </a:path>
            </a:pathLst>
          </a:custGeom>
          <a:solidFill>
            <a:schemeClr val="bg2">
              <a:lumMod val="95000"/>
            </a:schemeClr>
          </a:solidFill>
        </p:spPr>
        <p:txBody>
          <a:bodyPr wrap="square" anchor="ctr">
            <a:noAutofit/>
          </a:bodyPr>
          <a:lstStyle>
            <a:lvl1pPr marL="0" indent="0" algn="ctr">
              <a:buNone/>
              <a:defRPr sz="1200"/>
            </a:lvl1pPr>
          </a:lstStyle>
          <a:p>
            <a:endParaRPr lang="en-US"/>
          </a:p>
        </p:txBody>
      </p:sp>
      <p:sp>
        <p:nvSpPr>
          <p:cNvPr id="11" name="Picture Placeholder 10">
            <a:extLst>
              <a:ext uri="{FF2B5EF4-FFF2-40B4-BE49-F238E27FC236}">
                <a16:creationId xmlns:a16="http://schemas.microsoft.com/office/drawing/2014/main" id="{5D56E36C-C4E3-D04C-8451-0EA6651DAA17}"/>
              </a:ext>
            </a:extLst>
          </p:cNvPr>
          <p:cNvSpPr>
            <a:spLocks noGrp="1"/>
          </p:cNvSpPr>
          <p:nvPr>
            <p:ph type="pic" sz="quarter" idx="12"/>
          </p:nvPr>
        </p:nvSpPr>
        <p:spPr>
          <a:xfrm>
            <a:off x="6744971" y="3742105"/>
            <a:ext cx="1372996" cy="1372639"/>
          </a:xfrm>
          <a:custGeom>
            <a:avLst/>
            <a:gdLst>
              <a:gd name="connsiteX0" fmla="*/ 1373262 w 2745277"/>
              <a:gd name="connsiteY0" fmla="*/ 0 h 2745278"/>
              <a:gd name="connsiteX1" fmla="*/ 2745277 w 2745277"/>
              <a:gd name="connsiteY1" fmla="*/ 1372639 h 2745278"/>
              <a:gd name="connsiteX2" fmla="*/ 1373262 w 2745277"/>
              <a:gd name="connsiteY2" fmla="*/ 2745278 h 2745278"/>
              <a:gd name="connsiteX3" fmla="*/ 0 w 2745277"/>
              <a:gd name="connsiteY3" fmla="*/ 1372639 h 2745278"/>
              <a:gd name="connsiteX4" fmla="*/ 1373262 w 2745277"/>
              <a:gd name="connsiteY4" fmla="*/ 0 h 2745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5277" h="2745278">
                <a:moveTo>
                  <a:pt x="1373262" y="0"/>
                </a:moveTo>
                <a:cubicBezTo>
                  <a:pt x="2130923" y="0"/>
                  <a:pt x="2745277" y="614075"/>
                  <a:pt x="2745277" y="1372639"/>
                </a:cubicBezTo>
                <a:cubicBezTo>
                  <a:pt x="2745277" y="2131202"/>
                  <a:pt x="2130923" y="2745278"/>
                  <a:pt x="1373262" y="2745278"/>
                </a:cubicBezTo>
                <a:cubicBezTo>
                  <a:pt x="614354" y="2745278"/>
                  <a:pt x="0" y="2131202"/>
                  <a:pt x="0" y="1372639"/>
                </a:cubicBezTo>
                <a:cubicBezTo>
                  <a:pt x="0" y="614075"/>
                  <a:pt x="614354" y="0"/>
                  <a:pt x="1373262" y="0"/>
                </a:cubicBezTo>
                <a:close/>
              </a:path>
            </a:pathLst>
          </a:custGeom>
          <a:solidFill>
            <a:schemeClr val="bg2">
              <a:lumMod val="95000"/>
            </a:schemeClr>
          </a:solidFill>
        </p:spPr>
        <p:txBody>
          <a:bodyPr wrap="square" anchor="ctr">
            <a:noAutofit/>
          </a:bodyPr>
          <a:lstStyle>
            <a:lvl1pPr marL="0" indent="0" algn="ctr">
              <a:buNone/>
              <a:defRPr sz="1200"/>
            </a:lvl1pPr>
          </a:lstStyle>
          <a:p>
            <a:endParaRPr lang="en-US"/>
          </a:p>
        </p:txBody>
      </p:sp>
      <p:sp>
        <p:nvSpPr>
          <p:cNvPr id="12" name="Picture Placeholder 11">
            <a:extLst>
              <a:ext uri="{FF2B5EF4-FFF2-40B4-BE49-F238E27FC236}">
                <a16:creationId xmlns:a16="http://schemas.microsoft.com/office/drawing/2014/main" id="{06B62E7A-18EC-5547-9E85-5B87D2D866B0}"/>
              </a:ext>
            </a:extLst>
          </p:cNvPr>
          <p:cNvSpPr>
            <a:spLocks noGrp="1"/>
          </p:cNvSpPr>
          <p:nvPr>
            <p:ph type="pic" sz="quarter" idx="13"/>
          </p:nvPr>
        </p:nvSpPr>
        <p:spPr>
          <a:xfrm>
            <a:off x="9411918" y="3742105"/>
            <a:ext cx="1372996" cy="1372639"/>
          </a:xfrm>
          <a:custGeom>
            <a:avLst/>
            <a:gdLst>
              <a:gd name="connsiteX0" fmla="*/ 1373262 w 2745277"/>
              <a:gd name="connsiteY0" fmla="*/ 0 h 2745278"/>
              <a:gd name="connsiteX1" fmla="*/ 2745277 w 2745277"/>
              <a:gd name="connsiteY1" fmla="*/ 1372639 h 2745278"/>
              <a:gd name="connsiteX2" fmla="*/ 1373262 w 2745277"/>
              <a:gd name="connsiteY2" fmla="*/ 2745278 h 2745278"/>
              <a:gd name="connsiteX3" fmla="*/ 0 w 2745277"/>
              <a:gd name="connsiteY3" fmla="*/ 1372639 h 2745278"/>
              <a:gd name="connsiteX4" fmla="*/ 1373262 w 2745277"/>
              <a:gd name="connsiteY4" fmla="*/ 0 h 2745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5277" h="2745278">
                <a:moveTo>
                  <a:pt x="1373262" y="0"/>
                </a:moveTo>
                <a:cubicBezTo>
                  <a:pt x="2130923" y="0"/>
                  <a:pt x="2745277" y="614075"/>
                  <a:pt x="2745277" y="1372639"/>
                </a:cubicBezTo>
                <a:cubicBezTo>
                  <a:pt x="2745277" y="2131202"/>
                  <a:pt x="2130923" y="2745278"/>
                  <a:pt x="1373262" y="2745278"/>
                </a:cubicBezTo>
                <a:cubicBezTo>
                  <a:pt x="614354" y="2745278"/>
                  <a:pt x="0" y="2131202"/>
                  <a:pt x="0" y="1372639"/>
                </a:cubicBezTo>
                <a:cubicBezTo>
                  <a:pt x="0" y="614075"/>
                  <a:pt x="614354" y="0"/>
                  <a:pt x="1373262" y="0"/>
                </a:cubicBezTo>
                <a:close/>
              </a:path>
            </a:pathLst>
          </a:custGeom>
          <a:solidFill>
            <a:schemeClr val="bg2">
              <a:lumMod val="95000"/>
            </a:schemeClr>
          </a:solidFill>
        </p:spPr>
        <p:txBody>
          <a:bodyPr wrap="square" anchor="ctr">
            <a:noAutofit/>
          </a:bodyPr>
          <a:lstStyle>
            <a:lvl1pPr marL="0" indent="0" algn="ctr">
              <a:buNone/>
              <a:defRPr sz="1200"/>
            </a:lvl1pPr>
          </a:lstStyle>
          <a:p>
            <a:endParaRPr lang="en-US"/>
          </a:p>
        </p:txBody>
      </p:sp>
      <p:sp>
        <p:nvSpPr>
          <p:cNvPr id="13" name="Picture Placeholder 12">
            <a:extLst>
              <a:ext uri="{FF2B5EF4-FFF2-40B4-BE49-F238E27FC236}">
                <a16:creationId xmlns:a16="http://schemas.microsoft.com/office/drawing/2014/main" id="{42A0D48F-2F68-BF46-A6C2-B66A6F1D4138}"/>
              </a:ext>
            </a:extLst>
          </p:cNvPr>
          <p:cNvSpPr>
            <a:spLocks noGrp="1"/>
          </p:cNvSpPr>
          <p:nvPr>
            <p:ph type="pic" sz="quarter" idx="14"/>
          </p:nvPr>
        </p:nvSpPr>
        <p:spPr>
          <a:xfrm>
            <a:off x="5409191" y="1762487"/>
            <a:ext cx="1372996" cy="1372639"/>
          </a:xfrm>
          <a:custGeom>
            <a:avLst/>
            <a:gdLst>
              <a:gd name="connsiteX0" fmla="*/ 1373262 w 2745277"/>
              <a:gd name="connsiteY0" fmla="*/ 0 h 2745278"/>
              <a:gd name="connsiteX1" fmla="*/ 2745277 w 2745277"/>
              <a:gd name="connsiteY1" fmla="*/ 1372639 h 2745278"/>
              <a:gd name="connsiteX2" fmla="*/ 1373262 w 2745277"/>
              <a:gd name="connsiteY2" fmla="*/ 2745278 h 2745278"/>
              <a:gd name="connsiteX3" fmla="*/ 0 w 2745277"/>
              <a:gd name="connsiteY3" fmla="*/ 1372639 h 2745278"/>
              <a:gd name="connsiteX4" fmla="*/ 1373262 w 2745277"/>
              <a:gd name="connsiteY4" fmla="*/ 0 h 2745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5277" h="2745278">
                <a:moveTo>
                  <a:pt x="1373262" y="0"/>
                </a:moveTo>
                <a:cubicBezTo>
                  <a:pt x="2130923" y="0"/>
                  <a:pt x="2745277" y="614075"/>
                  <a:pt x="2745277" y="1372639"/>
                </a:cubicBezTo>
                <a:cubicBezTo>
                  <a:pt x="2745277" y="2131202"/>
                  <a:pt x="2130923" y="2745278"/>
                  <a:pt x="1373262" y="2745278"/>
                </a:cubicBezTo>
                <a:cubicBezTo>
                  <a:pt x="614354" y="2745278"/>
                  <a:pt x="0" y="2131202"/>
                  <a:pt x="0" y="1372639"/>
                </a:cubicBezTo>
                <a:cubicBezTo>
                  <a:pt x="0" y="614075"/>
                  <a:pt x="614354" y="0"/>
                  <a:pt x="1373262" y="0"/>
                </a:cubicBezTo>
                <a:close/>
              </a:path>
            </a:pathLst>
          </a:custGeom>
          <a:solidFill>
            <a:schemeClr val="bg2">
              <a:lumMod val="95000"/>
            </a:schemeClr>
          </a:solidFill>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156070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95903D6B-FC94-462C-82F9-8D925D89AD01}" type="datetimeFigureOut">
              <a:rPr lang="nl-NL" smtClean="0"/>
              <a:t>8-2-2024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FC468C6-DBDE-4D68-B4E4-BF52999B5BD4}" type="slidenum">
              <a:rPr lang="nl-NL" smtClean="0"/>
              <a:t>‹#›</a:t>
            </a:fld>
            <a:endParaRPr lang="nl-NL"/>
          </a:p>
        </p:txBody>
      </p:sp>
    </p:spTree>
    <p:extLst>
      <p:ext uri="{BB962C8B-B14F-4D97-AF65-F5344CB8AC3E}">
        <p14:creationId xmlns:p14="http://schemas.microsoft.com/office/powerpoint/2010/main" val="1706176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95903D6B-FC94-462C-82F9-8D925D89AD01}" type="datetimeFigureOut">
              <a:rPr lang="nl-NL" smtClean="0"/>
              <a:t>8-2-2024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FC468C6-DBDE-4D68-B4E4-BF52999B5BD4}" type="slidenum">
              <a:rPr lang="nl-NL" smtClean="0"/>
              <a:t>‹#›</a:t>
            </a:fld>
            <a:endParaRPr lang="nl-NL"/>
          </a:p>
        </p:txBody>
      </p:sp>
    </p:spTree>
    <p:extLst>
      <p:ext uri="{BB962C8B-B14F-4D97-AF65-F5344CB8AC3E}">
        <p14:creationId xmlns:p14="http://schemas.microsoft.com/office/powerpoint/2010/main" val="2820389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95903D6B-FC94-462C-82F9-8D925D89AD01}" type="datetimeFigureOut">
              <a:rPr lang="nl-NL" smtClean="0"/>
              <a:t>8-2-2024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FC468C6-DBDE-4D68-B4E4-BF52999B5BD4}" type="slidenum">
              <a:rPr lang="nl-NL" smtClean="0"/>
              <a:t>‹#›</a:t>
            </a:fld>
            <a:endParaRPr lang="nl-NL"/>
          </a:p>
        </p:txBody>
      </p:sp>
    </p:spTree>
    <p:extLst>
      <p:ext uri="{BB962C8B-B14F-4D97-AF65-F5344CB8AC3E}">
        <p14:creationId xmlns:p14="http://schemas.microsoft.com/office/powerpoint/2010/main" val="3712660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de stijl te bewerken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95903D6B-FC94-462C-82F9-8D925D89AD01}" type="datetimeFigureOut">
              <a:rPr lang="nl-NL" smtClean="0"/>
              <a:t>8-2-2024</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0FC468C6-DBDE-4D68-B4E4-BF52999B5BD4}" type="slidenum">
              <a:rPr lang="nl-NL" smtClean="0"/>
              <a:t>‹#›</a:t>
            </a:fld>
            <a:endParaRPr lang="nl-NL"/>
          </a:p>
        </p:txBody>
      </p:sp>
    </p:spTree>
    <p:extLst>
      <p:ext uri="{BB962C8B-B14F-4D97-AF65-F5344CB8AC3E}">
        <p14:creationId xmlns:p14="http://schemas.microsoft.com/office/powerpoint/2010/main" val="2604331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Date Placeholder 2"/>
          <p:cNvSpPr>
            <a:spLocks noGrp="1"/>
          </p:cNvSpPr>
          <p:nvPr>
            <p:ph type="dt" sz="half" idx="10"/>
          </p:nvPr>
        </p:nvSpPr>
        <p:spPr/>
        <p:txBody>
          <a:bodyPr/>
          <a:lstStyle/>
          <a:p>
            <a:fld id="{95903D6B-FC94-462C-82F9-8D925D89AD01}" type="datetimeFigureOut">
              <a:rPr lang="nl-NL" smtClean="0"/>
              <a:t>8-2-2024</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0FC468C6-DBDE-4D68-B4E4-BF52999B5BD4}" type="slidenum">
              <a:rPr lang="nl-NL" smtClean="0"/>
              <a:t>‹#›</a:t>
            </a:fld>
            <a:endParaRPr lang="nl-NL"/>
          </a:p>
        </p:txBody>
      </p:sp>
    </p:spTree>
    <p:extLst>
      <p:ext uri="{BB962C8B-B14F-4D97-AF65-F5344CB8AC3E}">
        <p14:creationId xmlns:p14="http://schemas.microsoft.com/office/powerpoint/2010/main" val="2068374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903D6B-FC94-462C-82F9-8D925D89AD01}" type="datetimeFigureOut">
              <a:rPr lang="nl-NL" smtClean="0"/>
              <a:t>8-2-2024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0FC468C6-DBDE-4D68-B4E4-BF52999B5BD4}" type="slidenum">
              <a:rPr lang="nl-NL" smtClean="0"/>
              <a:t>‹#›</a:t>
            </a:fld>
            <a:endParaRPr lang="nl-NL"/>
          </a:p>
        </p:txBody>
      </p:sp>
    </p:spTree>
    <p:extLst>
      <p:ext uri="{BB962C8B-B14F-4D97-AF65-F5344CB8AC3E}">
        <p14:creationId xmlns:p14="http://schemas.microsoft.com/office/powerpoint/2010/main" val="3364633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95903D6B-FC94-462C-82F9-8D925D89AD01}" type="datetimeFigureOut">
              <a:rPr lang="nl-NL" smtClean="0"/>
              <a:t>8-2-2024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FC468C6-DBDE-4D68-B4E4-BF52999B5BD4}" type="slidenum">
              <a:rPr lang="nl-NL" smtClean="0"/>
              <a:t>‹#›</a:t>
            </a:fld>
            <a:endParaRPr lang="nl-NL"/>
          </a:p>
        </p:txBody>
      </p:sp>
    </p:spTree>
    <p:extLst>
      <p:ext uri="{BB962C8B-B14F-4D97-AF65-F5344CB8AC3E}">
        <p14:creationId xmlns:p14="http://schemas.microsoft.com/office/powerpoint/2010/main" val="4216387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95903D6B-FC94-462C-82F9-8D925D89AD01}" type="datetimeFigureOut">
              <a:rPr lang="nl-NL" smtClean="0"/>
              <a:t>8-2-2024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FC468C6-DBDE-4D68-B4E4-BF52999B5BD4}" type="slidenum">
              <a:rPr lang="nl-NL" smtClean="0"/>
              <a:t>‹#›</a:t>
            </a:fld>
            <a:endParaRPr lang="nl-NL"/>
          </a:p>
        </p:txBody>
      </p:sp>
    </p:spTree>
    <p:extLst>
      <p:ext uri="{BB962C8B-B14F-4D97-AF65-F5344CB8AC3E}">
        <p14:creationId xmlns:p14="http://schemas.microsoft.com/office/powerpoint/2010/main" val="2085254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903D6B-FC94-462C-82F9-8D925D89AD01}" type="datetimeFigureOut">
              <a:rPr lang="nl-NL" smtClean="0"/>
              <a:t>8-2-2024</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C468C6-DBDE-4D68-B4E4-BF52999B5BD4}" type="slidenum">
              <a:rPr lang="nl-NL" smtClean="0"/>
              <a:t>‹#›</a:t>
            </a:fld>
            <a:endParaRPr lang="nl-NL"/>
          </a:p>
        </p:txBody>
      </p:sp>
    </p:spTree>
    <p:extLst>
      <p:ext uri="{BB962C8B-B14F-4D97-AF65-F5344CB8AC3E}">
        <p14:creationId xmlns:p14="http://schemas.microsoft.com/office/powerpoint/2010/main" val="10702483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8.xml"/><Relationship Id="rId4" Type="http://schemas.openxmlformats.org/officeDocument/2006/relationships/hyperlink" Target="https://ondernemersvoorondernemers.sharepoint.com/sites/consulenten/Gedeelde%20%20documenten/Forms/AllItems.aspx?id=%2Fsites%2Fconsulenten%2FGedeelde%20%20documenten%2F00%2E%20SALES%20FUNNEL&amp;viewid=1c5af1d5%2Da3c5%2D4e2f%2D8e38%2D385b8e1d9df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8.xml"/><Relationship Id="rId5" Type="http://schemas.openxmlformats.org/officeDocument/2006/relationships/hyperlink" Target="mailto:Matyas@ovo.be" TargetMode="External"/><Relationship Id="rId4" Type="http://schemas.openxmlformats.org/officeDocument/2006/relationships/hyperlink" Target="mailto:invoicing:Karen@ovo.be"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ondernemersvoorondernemers.sharepoint.com/sites/consulenten/Gedeelde%20%20documenten/Forms/AllItems.aspx?id=%2Fsites%2Fconsulenten%2FGedeelde%20%20documenten%2F02%2E%20Ondersteuningsmateriaal%2F2%2E05%20Testimonials%20%26%20videos&amp;viewid=1c5af1d5%2Da3c5%2D4e2f%2D8e38%2D385b8e1d9dfe" TargetMode="External"/><Relationship Id="rId3" Type="http://schemas.openxmlformats.org/officeDocument/2006/relationships/image" Target="../media/image7.png"/><Relationship Id="rId7" Type="http://schemas.openxmlformats.org/officeDocument/2006/relationships/hyperlink" Target="https://ondernemersvoorondernemers.sharepoint.com/sites/consulenten/Gedeelde%20%20documenten/Forms/AllItems.aspx?id=%2Fsites%2Fconsulenten%2FGedeelde%20%20documenten%2F02%2E%20Ondersteuningsmateriaal%2F2%2E06%20Jaarverslagen&amp;viewid=1c5af1d5%2Da3c5%2D4e2f%2D8e38%2D385b8e1d9dfe" TargetMode="External"/><Relationship Id="rId2" Type="http://schemas.openxmlformats.org/officeDocument/2006/relationships/image" Target="../media/image6.emf"/><Relationship Id="rId1" Type="http://schemas.openxmlformats.org/officeDocument/2006/relationships/slideLayout" Target="../slideLayouts/slideLayout8.xml"/><Relationship Id="rId6" Type="http://schemas.openxmlformats.org/officeDocument/2006/relationships/hyperlink" Target="https://ondernemersvoorondernemers.sharepoint.com/sites/consulenten/Gedeelde%20%20documenten/Forms/AllItems.aspx?id=%2Fsites%2Fconsulenten%2FGedeelde%20%20documenten%2F02%2E%20Ondersteuningsmateriaal%2F2%2E02%20Leafletfolder&amp;viewid=1c5af1d5%2Da3c5%2D4e2f%2D8e38%2D385b8e1d9dfe" TargetMode="External"/><Relationship Id="rId5" Type="http://schemas.openxmlformats.org/officeDocument/2006/relationships/hyperlink" Target="https://ondernemersvoorondernemers.sharepoint.com/sites/consulenten/Gedeelde%20%20documenten/Forms/AllItems.aspx?id=%2Fsites%2Fconsulenten%2FGedeelde%20%20documenten%2F02%2E%20Ondersteuningsmateriaal%2F2%2E03%20Salesportefeuille%20en%20fiches%2F3%2E1%20Portefeuilles%2FSales%20portefeuille&amp;viewid=1c5af1d5%2Da3c5%2D4e2f%2D8e38%2D385b8e1d9dfe" TargetMode="External"/><Relationship Id="rId10" Type="http://schemas.openxmlformats.org/officeDocument/2006/relationships/image" Target="../media/image16.jpeg"/><Relationship Id="rId4" Type="http://schemas.openxmlformats.org/officeDocument/2006/relationships/hyperlink" Target="https://ondernemersvoorondernemers.sharepoint.com/sites/consulenten/Gedeelde%20%20documenten/Forms/AllItems.aspx?id=%2Fsites%2Fconsulenten%2FGedeelde%20%20documenten%2F02%2E%20Ondersteuningsmateriaal%2F2%2E01%20Powerpoints&amp;viewid=1c5af1d5%2Da3c5%2D4e2f%2D8e38%2D385b8e1d9dfe" TargetMode="External"/><Relationship Id="rId9" Type="http://schemas.openxmlformats.org/officeDocument/2006/relationships/hyperlink" Target="http://www.ovo.be/intrane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8.xml"/><Relationship Id="rId6" Type="http://schemas.openxmlformats.org/officeDocument/2006/relationships/hyperlink" Target="mailto:anne-lise@ovo.be" TargetMode="External"/><Relationship Id="rId5" Type="http://schemas.openxmlformats.org/officeDocument/2006/relationships/hyperlink" Target="https://ondernemersvoorondernemers.be/nl/vrijwilligerswerk" TargetMode="External"/><Relationship Id="rId4" Type="http://schemas.openxmlformats.org/officeDocument/2006/relationships/hyperlink" Target="http://www.ovo.be/intranet"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hyperlink" Target="http://about:blank" TargetMode="Externa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emf"/><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8.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8.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91A73C"/>
        </a:solidFill>
        <a:effectLst/>
      </p:bgPr>
    </p:bg>
    <p:spTree>
      <p:nvGrpSpPr>
        <p:cNvPr id="1" name=""/>
        <p:cNvGrpSpPr/>
        <p:nvPr/>
      </p:nvGrpSpPr>
      <p:grpSpPr>
        <a:xfrm>
          <a:off x="0" y="0"/>
          <a:ext cx="0" cy="0"/>
          <a:chOff x="0" y="0"/>
          <a:chExt cx="0" cy="0"/>
        </a:xfrm>
      </p:grpSpPr>
      <p:pic>
        <p:nvPicPr>
          <p:cNvPr id="14" name="Tijdelijke aanduiding voor inhoud 13">
            <a:extLst>
              <a:ext uri="{FF2B5EF4-FFF2-40B4-BE49-F238E27FC236}">
                <a16:creationId xmlns:a16="http://schemas.microsoft.com/office/drawing/2014/main" id="{37027E88-B758-1A29-0B22-441BFEC93D2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1134" r="11134"/>
          <a:stretch/>
        </p:blipFill>
        <p:spPr>
          <a:xfrm>
            <a:off x="464380" y="2671656"/>
            <a:ext cx="2700000" cy="2700000"/>
          </a:xfrm>
        </p:spPr>
      </p:pic>
      <p:pic>
        <p:nvPicPr>
          <p:cNvPr id="16" name="Afbeelding 15">
            <a:extLst>
              <a:ext uri="{FF2B5EF4-FFF2-40B4-BE49-F238E27FC236}">
                <a16:creationId xmlns:a16="http://schemas.microsoft.com/office/drawing/2014/main" id="{CCE8A17A-7D43-B239-A281-5E4E96778E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622" y="2671656"/>
            <a:ext cx="3473515" cy="2700000"/>
          </a:xfrm>
          <a:prstGeom prst="rect">
            <a:avLst/>
          </a:prstGeom>
        </p:spPr>
      </p:pic>
      <p:pic>
        <p:nvPicPr>
          <p:cNvPr id="18" name="Afbeelding 17" descr="Afbeelding met tekst&#10;&#10;Automatisch gegenereerde beschrijving">
            <a:extLst>
              <a:ext uri="{FF2B5EF4-FFF2-40B4-BE49-F238E27FC236}">
                <a16:creationId xmlns:a16="http://schemas.microsoft.com/office/drawing/2014/main" id="{B7D0E65F-1D78-E1E7-1753-80B361FF1627}"/>
              </a:ext>
            </a:extLst>
          </p:cNvPr>
          <p:cNvPicPr>
            <a:picLocks noChangeAspect="1"/>
          </p:cNvPicPr>
          <p:nvPr/>
        </p:nvPicPr>
        <p:blipFill rotWithShape="1">
          <a:blip r:embed="rId4">
            <a:extLst>
              <a:ext uri="{28A0092B-C50C-407E-A947-70E740481C1C}">
                <a14:useLocalDpi xmlns:a14="http://schemas.microsoft.com/office/drawing/2010/main" val="0"/>
              </a:ext>
            </a:extLst>
          </a:blip>
          <a:srcRect l="31441" b="37441"/>
          <a:stretch/>
        </p:blipFill>
        <p:spPr>
          <a:xfrm>
            <a:off x="3560703" y="2671656"/>
            <a:ext cx="8358710" cy="1799999"/>
          </a:xfrm>
          <a:prstGeom prst="rect">
            <a:avLst/>
          </a:prstGeom>
        </p:spPr>
      </p:pic>
      <p:cxnSp>
        <p:nvCxnSpPr>
          <p:cNvPr id="31" name="Rechte verbindingslijn 30">
            <a:extLst>
              <a:ext uri="{FF2B5EF4-FFF2-40B4-BE49-F238E27FC236}">
                <a16:creationId xmlns:a16="http://schemas.microsoft.com/office/drawing/2014/main" id="{131FB8CC-FFC8-7AFA-AA8E-F5CF87AA0064}"/>
              </a:ext>
            </a:extLst>
          </p:cNvPr>
          <p:cNvCxnSpPr/>
          <p:nvPr/>
        </p:nvCxnSpPr>
        <p:spPr>
          <a:xfrm>
            <a:off x="3886907" y="5088620"/>
            <a:ext cx="8107904"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Afbeelding 4">
            <a:extLst>
              <a:ext uri="{FF2B5EF4-FFF2-40B4-BE49-F238E27FC236}">
                <a16:creationId xmlns:a16="http://schemas.microsoft.com/office/drawing/2014/main" id="{F310F857-A0D9-5052-0D5A-B6151941A274}"/>
              </a:ext>
            </a:extLst>
          </p:cNvPr>
          <p:cNvPicPr>
            <a:picLocks noChangeAspect="1"/>
          </p:cNvPicPr>
          <p:nvPr/>
        </p:nvPicPr>
        <p:blipFill rotWithShape="1">
          <a:blip r:embed="rId5"/>
          <a:srcRect l="4889" r="6597"/>
          <a:stretch/>
        </p:blipFill>
        <p:spPr>
          <a:xfrm>
            <a:off x="-62481" y="2415301"/>
            <a:ext cx="3698582" cy="3204000"/>
          </a:xfrm>
          <a:prstGeom prst="rect">
            <a:avLst/>
          </a:prstGeom>
        </p:spPr>
      </p:pic>
      <p:sp>
        <p:nvSpPr>
          <p:cNvPr id="3" name="TextBox 2">
            <a:extLst>
              <a:ext uri="{FF2B5EF4-FFF2-40B4-BE49-F238E27FC236}">
                <a16:creationId xmlns:a16="http://schemas.microsoft.com/office/drawing/2014/main" id="{A284FF5D-F8A9-650A-3F5A-010B9795A1D1}"/>
              </a:ext>
            </a:extLst>
          </p:cNvPr>
          <p:cNvSpPr txBox="1"/>
          <p:nvPr/>
        </p:nvSpPr>
        <p:spPr>
          <a:xfrm>
            <a:off x="2181225" y="8572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5" name="TextBox 1">
            <a:extLst>
              <a:ext uri="{FF2B5EF4-FFF2-40B4-BE49-F238E27FC236}">
                <a16:creationId xmlns:a16="http://schemas.microsoft.com/office/drawing/2014/main" id="{F332FE53-CF00-065D-80A6-21425590C1B1}"/>
              </a:ext>
            </a:extLst>
          </p:cNvPr>
          <p:cNvSpPr txBox="1"/>
          <p:nvPr/>
        </p:nvSpPr>
        <p:spPr>
          <a:xfrm>
            <a:off x="1478999" y="1046323"/>
            <a:ext cx="10057533"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dirty="0">
                <a:latin typeface="Lato"/>
                <a:ea typeface="Lato"/>
                <a:cs typeface="Lato"/>
              </a:rPr>
              <a:t>Team MATCHMAKING OVO</a:t>
            </a:r>
          </a:p>
        </p:txBody>
      </p:sp>
      <p:sp>
        <p:nvSpPr>
          <p:cNvPr id="6" name="ZoneTexte 1">
            <a:extLst>
              <a:ext uri="{FF2B5EF4-FFF2-40B4-BE49-F238E27FC236}">
                <a16:creationId xmlns:a16="http://schemas.microsoft.com/office/drawing/2014/main" id="{16BFA747-C34B-9793-9D9D-7BEE64FE7014}"/>
              </a:ext>
            </a:extLst>
          </p:cNvPr>
          <p:cNvSpPr txBox="1"/>
          <p:nvPr/>
        </p:nvSpPr>
        <p:spPr>
          <a:xfrm>
            <a:off x="3925541" y="4379777"/>
            <a:ext cx="8426969"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4000" i="1" err="1">
                <a:solidFill>
                  <a:schemeClr val="bg1">
                    <a:lumMod val="50000"/>
                  </a:schemeClr>
                </a:solidFill>
                <a:latin typeface="Lato"/>
                <a:ea typeface="Cambria"/>
                <a:cs typeface="Calibri"/>
              </a:rPr>
              <a:t>Duurzame</a:t>
            </a:r>
            <a:r>
              <a:rPr lang="fr-FR" sz="4000" i="1">
                <a:solidFill>
                  <a:schemeClr val="bg1">
                    <a:lumMod val="50000"/>
                  </a:schemeClr>
                </a:solidFill>
                <a:latin typeface="Lato"/>
                <a:ea typeface="Cambria"/>
                <a:cs typeface="Calibri"/>
              </a:rPr>
              <a:t> </a:t>
            </a:r>
            <a:r>
              <a:rPr lang="fr-FR" sz="4000" i="1" err="1">
                <a:solidFill>
                  <a:schemeClr val="bg1">
                    <a:lumMod val="50000"/>
                  </a:schemeClr>
                </a:solidFill>
                <a:latin typeface="Lato"/>
                <a:ea typeface="Cambria"/>
                <a:cs typeface="Calibri"/>
              </a:rPr>
              <a:t>samenwerking</a:t>
            </a:r>
            <a:r>
              <a:rPr lang="fr-FR" sz="4000" i="1">
                <a:solidFill>
                  <a:schemeClr val="bg1">
                    <a:lumMod val="50000"/>
                  </a:schemeClr>
                </a:solidFill>
                <a:latin typeface="Lato"/>
                <a:ea typeface="Cambria"/>
                <a:cs typeface="Calibri"/>
              </a:rPr>
              <a:t> met Afrika</a:t>
            </a:r>
            <a:endParaRPr lang="fr-FR">
              <a:solidFill>
                <a:schemeClr val="bg1">
                  <a:lumMod val="50000"/>
                </a:schemeClr>
              </a:solidFill>
            </a:endParaRPr>
          </a:p>
        </p:txBody>
      </p:sp>
    </p:spTree>
    <p:extLst>
      <p:ext uri="{BB962C8B-B14F-4D97-AF65-F5344CB8AC3E}">
        <p14:creationId xmlns:p14="http://schemas.microsoft.com/office/powerpoint/2010/main" val="2985896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4A158-3596-1749-800C-CDD1C3FBAAF2}"/>
              </a:ext>
            </a:extLst>
          </p:cNvPr>
          <p:cNvSpPr/>
          <p:nvPr/>
        </p:nvSpPr>
        <p:spPr>
          <a:xfrm>
            <a:off x="-41096" y="-9724"/>
            <a:ext cx="12277618" cy="1625913"/>
          </a:xfrm>
          <a:prstGeom prst="rect">
            <a:avLst/>
          </a:prstGeom>
          <a:solidFill>
            <a:srgbClr val="91A73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latin typeface="Lato"/>
                <a:ea typeface="Lato"/>
                <a:cs typeface="Calibri"/>
              </a:rPr>
              <a:t>Team Matchmaking- fundraising</a:t>
            </a:r>
          </a:p>
        </p:txBody>
      </p:sp>
      <p:sp>
        <p:nvSpPr>
          <p:cNvPr id="2" name="Rectangle 1">
            <a:extLst>
              <a:ext uri="{FF2B5EF4-FFF2-40B4-BE49-F238E27FC236}">
                <a16:creationId xmlns:a16="http://schemas.microsoft.com/office/drawing/2014/main" id="{DA0D2997-5C0A-2348-8152-A335CC48CDDE}"/>
              </a:ext>
            </a:extLst>
          </p:cNvPr>
          <p:cNvSpPr/>
          <p:nvPr/>
        </p:nvSpPr>
        <p:spPr>
          <a:xfrm>
            <a:off x="6003634" y="563169"/>
            <a:ext cx="184731" cy="646331"/>
          </a:xfrm>
          <a:prstGeom prst="rect">
            <a:avLst/>
          </a:prstGeom>
        </p:spPr>
        <p:txBody>
          <a:bodyPr wrap="none" lIns="91440" tIns="45720" rIns="91440" bIns="45720" anchor="t">
            <a:spAutoFit/>
          </a:bodyPr>
          <a:lstStyle/>
          <a:p>
            <a:pPr algn="ctr"/>
            <a:endParaRPr lang="en-US" sz="3600">
              <a:solidFill>
                <a:srgbClr val="FFFFFF"/>
              </a:solidFill>
              <a:latin typeface="Lato"/>
              <a:ea typeface="Lato"/>
              <a:cs typeface="Lato"/>
            </a:endParaRPr>
          </a:p>
        </p:txBody>
      </p:sp>
      <p:pic>
        <p:nvPicPr>
          <p:cNvPr id="25" name="Picture 24">
            <a:extLst>
              <a:ext uri="{FF2B5EF4-FFF2-40B4-BE49-F238E27FC236}">
                <a16:creationId xmlns:a16="http://schemas.microsoft.com/office/drawing/2014/main" id="{2E862CE2-F639-584A-89FC-1D5C73CF7CED}"/>
              </a:ext>
            </a:extLst>
          </p:cNvPr>
          <p:cNvPicPr>
            <a:picLocks noChangeAspect="1"/>
          </p:cNvPicPr>
          <p:nvPr/>
        </p:nvPicPr>
        <p:blipFill>
          <a:blip r:embed="rId2"/>
          <a:stretch>
            <a:fillRect/>
          </a:stretch>
        </p:blipFill>
        <p:spPr>
          <a:xfrm>
            <a:off x="189499" y="4946018"/>
            <a:ext cx="1114863" cy="1116000"/>
          </a:xfrm>
          <a:prstGeom prst="rect">
            <a:avLst/>
          </a:prstGeom>
        </p:spPr>
      </p:pic>
      <p:sp>
        <p:nvSpPr>
          <p:cNvPr id="26" name="TextBox 25">
            <a:extLst>
              <a:ext uri="{FF2B5EF4-FFF2-40B4-BE49-F238E27FC236}">
                <a16:creationId xmlns:a16="http://schemas.microsoft.com/office/drawing/2014/main" id="{3C46E360-6FF9-5048-875D-883D74A0EC02}"/>
              </a:ext>
            </a:extLst>
          </p:cNvPr>
          <p:cNvSpPr txBox="1"/>
          <p:nvPr/>
        </p:nvSpPr>
        <p:spPr>
          <a:xfrm>
            <a:off x="1331490" y="501522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chemeClr val="bg1"/>
                </a:solidFill>
                <a:latin typeface="Lato" panose="020F0502020204030203" pitchFamily="34" charset="77"/>
                <a:ea typeface="Lato Light"/>
                <a:cs typeface="Arial"/>
              </a:rPr>
              <a:t>Economische en </a:t>
            </a:r>
          </a:p>
          <a:p>
            <a:r>
              <a:rPr lang="nl-BE">
                <a:solidFill>
                  <a:schemeClr val="bg1"/>
                </a:solidFill>
                <a:latin typeface="Lato" panose="020F0502020204030203" pitchFamily="34" charset="77"/>
                <a:ea typeface="Lato Light"/>
                <a:cs typeface="Arial"/>
              </a:rPr>
              <a:t>ecologische migratie neemt toe</a:t>
            </a:r>
            <a:endParaRPr lang="en-US">
              <a:solidFill>
                <a:schemeClr val="bg1"/>
              </a:solidFill>
              <a:latin typeface="Lato" panose="020F0502020204030203" pitchFamily="34" charset="77"/>
              <a:ea typeface="Lato Light"/>
              <a:cs typeface="Arial"/>
            </a:endParaRPr>
          </a:p>
          <a:p>
            <a:endParaRPr lang="en-US">
              <a:solidFill>
                <a:schemeClr val="bg1"/>
              </a:solidFill>
              <a:latin typeface="Lato" panose="020F0502020204030203" pitchFamily="34" charset="77"/>
              <a:ea typeface="Lato Light"/>
              <a:cs typeface="Lato Light"/>
            </a:endParaRPr>
          </a:p>
        </p:txBody>
      </p:sp>
      <p:pic>
        <p:nvPicPr>
          <p:cNvPr id="32" name="Picture 31">
            <a:extLst>
              <a:ext uri="{FF2B5EF4-FFF2-40B4-BE49-F238E27FC236}">
                <a16:creationId xmlns:a16="http://schemas.microsoft.com/office/drawing/2014/main" id="{42280447-91A8-1A40-B93E-9F7C3CC58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5" y="128564"/>
            <a:ext cx="1778123" cy="1364928"/>
          </a:xfrm>
          <a:prstGeom prst="rect">
            <a:avLst/>
          </a:prstGeom>
        </p:spPr>
      </p:pic>
      <p:sp>
        <p:nvSpPr>
          <p:cNvPr id="7" name="Tekstvak 2">
            <a:extLst>
              <a:ext uri="{FF2B5EF4-FFF2-40B4-BE49-F238E27FC236}">
                <a16:creationId xmlns:a16="http://schemas.microsoft.com/office/drawing/2014/main" id="{00A22776-1BAF-2C82-3580-B8D2B12FE763}"/>
              </a:ext>
            </a:extLst>
          </p:cNvPr>
          <p:cNvSpPr txBox="1"/>
          <p:nvPr/>
        </p:nvSpPr>
        <p:spPr>
          <a:xfrm>
            <a:off x="379098" y="1689470"/>
            <a:ext cx="11708767" cy="4339650"/>
          </a:xfrm>
          <a:prstGeom prst="rect">
            <a:avLst/>
          </a:prstGeom>
          <a:noFill/>
        </p:spPr>
        <p:txBody>
          <a:bodyPr wrap="square" lIns="91440" tIns="45720" rIns="91440" bIns="45720" rtlCol="0" anchor="t">
            <a:spAutoFit/>
          </a:bodyPr>
          <a:ls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sz="2000" b="1" u="sng" dirty="0">
                <a:latin typeface="Lato"/>
                <a:ea typeface="Lato"/>
                <a:cs typeface="Lato"/>
              </a:rPr>
              <a:t>Datamining</a:t>
            </a:r>
          </a:p>
          <a:p>
            <a:endParaRPr lang="en-US" sz="1600" dirty="0">
              <a:latin typeface="Lato"/>
              <a:ea typeface="Lato"/>
              <a:cs typeface="Lato"/>
            </a:endParaRPr>
          </a:p>
          <a:p>
            <a:r>
              <a:rPr lang="en-US" sz="1600" dirty="0">
                <a:latin typeface="Arial"/>
                <a:ea typeface="Lato"/>
                <a:cs typeface="Arial"/>
              </a:rPr>
              <a:t>Based on conversations and brainstorms, a list of companies we want to reach has been drawn up. This list is fed by, for example, companies that go on a princely mission to one of our focus countries, companies that are involved in sustainable entrepreneurship (</a:t>
            </a:r>
            <a:r>
              <a:rPr lang="en-US" sz="1600" dirty="0" err="1">
                <a:latin typeface="Arial"/>
                <a:ea typeface="Lato"/>
                <a:cs typeface="Arial"/>
              </a:rPr>
              <a:t>voka</a:t>
            </a:r>
            <a:r>
              <a:rPr lang="en-US" sz="1600" dirty="0">
                <a:latin typeface="Arial"/>
                <a:ea typeface="Lato"/>
                <a:cs typeface="Arial"/>
              </a:rPr>
              <a:t> charter sustainable entrepreneurship, B </a:t>
            </a:r>
            <a:r>
              <a:rPr lang="en-US" sz="1600" dirty="0" err="1">
                <a:latin typeface="Arial"/>
                <a:ea typeface="Lato"/>
                <a:cs typeface="Arial"/>
              </a:rPr>
              <a:t>corp</a:t>
            </a:r>
            <a:r>
              <a:rPr lang="en-US" sz="1600" dirty="0">
                <a:latin typeface="Arial"/>
                <a:ea typeface="Lato"/>
                <a:cs typeface="Arial"/>
              </a:rPr>
              <a:t> companies) and companies that are active in the sectors, countries, etc. where we have NGO projects.</a:t>
            </a:r>
            <a:endParaRPr lang="en-US" dirty="0">
              <a:latin typeface="Arial"/>
              <a:cs typeface="Arial"/>
            </a:endParaRPr>
          </a:p>
          <a:p>
            <a:r>
              <a:rPr lang="en-US" sz="1600" dirty="0">
                <a:latin typeface="Arial"/>
                <a:ea typeface="Lato"/>
                <a:cs typeface="Arial"/>
              </a:rPr>
              <a:t>In this list you can find if a company has already been contacted.</a:t>
            </a:r>
            <a:endParaRPr lang="en-US" dirty="0">
              <a:latin typeface="Arial"/>
              <a:cs typeface="Arial"/>
            </a:endParaRPr>
          </a:p>
          <a:p>
            <a:r>
              <a:rPr lang="en-US" sz="1600" dirty="0">
                <a:latin typeface="Arial"/>
                <a:ea typeface="Lato"/>
                <a:cs typeface="Arial"/>
              </a:rPr>
              <a:t>Stefaan (volunteer) and Nico (volunteer), together with interns, try to complete this list as much as possible.</a:t>
            </a:r>
            <a:endParaRPr lang="en-US" dirty="0">
              <a:latin typeface="Arial"/>
              <a:cs typeface="Arial"/>
            </a:endParaRPr>
          </a:p>
          <a:p>
            <a:r>
              <a:rPr lang="en-US" sz="1600" dirty="0">
                <a:latin typeface="Arial"/>
                <a:ea typeface="Lato"/>
                <a:cs typeface="Arial"/>
              </a:rPr>
              <a:t>Mailings are also sent out based on this list.</a:t>
            </a:r>
            <a:endParaRPr lang="en-US" dirty="0">
              <a:latin typeface="Arial"/>
              <a:cs typeface="Arial"/>
            </a:endParaRPr>
          </a:p>
          <a:p>
            <a:endParaRPr lang="en-US" sz="1600" dirty="0">
              <a:latin typeface="Lato"/>
              <a:ea typeface="Lato"/>
              <a:cs typeface="Lato"/>
            </a:endParaRPr>
          </a:p>
          <a:p>
            <a:r>
              <a:rPr lang="en-US" sz="1600" dirty="0">
                <a:latin typeface="Arial"/>
                <a:ea typeface="Lato"/>
                <a:cs typeface="Arial"/>
                <a:hlinkClick r:id="rId4"/>
              </a:rPr>
              <a:t>Team Sales &amp; Marketing - 00. SALES FUNNEL - Alle documenten (sharepoint.com)</a:t>
            </a:r>
          </a:p>
          <a:p>
            <a:endParaRPr lang="en-US" sz="1600" u="sng" dirty="0">
              <a:latin typeface="Arial"/>
              <a:ea typeface="Lato"/>
              <a:cs typeface="Arial"/>
            </a:endParaRPr>
          </a:p>
          <a:p>
            <a:r>
              <a:rPr lang="en-US" sz="1600" u="sng" dirty="0">
                <a:latin typeface="Arial"/>
                <a:ea typeface="Lato"/>
                <a:cs typeface="Arial"/>
              </a:rPr>
              <a:t>How do you use this list?</a:t>
            </a:r>
            <a:endParaRPr lang="en-US" u="sng" dirty="0"/>
          </a:p>
          <a:p>
            <a:pPr marL="285750" indent="-285750">
              <a:buFont typeface="Arial"/>
              <a:buChar char="•"/>
            </a:pPr>
            <a:r>
              <a:rPr lang="en-US" sz="1600" dirty="0">
                <a:latin typeface="Arial"/>
                <a:ea typeface="Lato"/>
                <a:cs typeface="Arial"/>
              </a:rPr>
              <a:t>You download it on your own computer .</a:t>
            </a:r>
            <a:endParaRPr lang="en-US" dirty="0"/>
          </a:p>
          <a:p>
            <a:pPr marL="285750" indent="-285750">
              <a:buFont typeface="Arial"/>
              <a:buChar char="•"/>
            </a:pPr>
            <a:r>
              <a:rPr lang="en-US" sz="1600" dirty="0">
                <a:latin typeface="Arial"/>
                <a:ea typeface="Lato"/>
                <a:cs typeface="Arial"/>
              </a:rPr>
              <a:t>You go through the whole list to see if you have a contact or introduction somewhere</a:t>
            </a:r>
            <a:endParaRPr lang="en-US" dirty="0"/>
          </a:p>
          <a:p>
            <a:pPr marL="285750" indent="-285750">
              <a:buFont typeface="Arial"/>
              <a:buChar char="•"/>
            </a:pPr>
            <a:r>
              <a:rPr lang="en-US" sz="1600" dirty="0">
                <a:latin typeface="Arial"/>
                <a:ea typeface="Lato"/>
                <a:cs typeface="Arial"/>
              </a:rPr>
              <a:t>You make the selection with companies linked to your name to keep track of the actions that still need to be done</a:t>
            </a:r>
            <a:endParaRPr lang="en-US" dirty="0">
              <a:ea typeface="Lato"/>
            </a:endParaRPr>
          </a:p>
          <a:p>
            <a:pPr marL="285750" indent="-285750">
              <a:buFont typeface="Arial"/>
              <a:buChar char="•"/>
            </a:pPr>
            <a:r>
              <a:rPr lang="en-US" sz="1600" dirty="0">
                <a:latin typeface="Arial"/>
                <a:ea typeface="Lato"/>
                <a:cs typeface="Arial"/>
              </a:rPr>
              <a:t>You mark changes in red, save them and mail the list as an attachment to Karen.</a:t>
            </a:r>
            <a:endParaRPr lang="en-US" dirty="0"/>
          </a:p>
        </p:txBody>
      </p:sp>
    </p:spTree>
    <p:extLst>
      <p:ext uri="{BB962C8B-B14F-4D97-AF65-F5344CB8AC3E}">
        <p14:creationId xmlns:p14="http://schemas.microsoft.com/office/powerpoint/2010/main" val="2378545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4A158-3596-1749-800C-CDD1C3FBAAF2}"/>
              </a:ext>
            </a:extLst>
          </p:cNvPr>
          <p:cNvSpPr/>
          <p:nvPr/>
        </p:nvSpPr>
        <p:spPr>
          <a:xfrm>
            <a:off x="-41096" y="-9724"/>
            <a:ext cx="12277618" cy="1625913"/>
          </a:xfrm>
          <a:prstGeom prst="rect">
            <a:avLst/>
          </a:prstGeom>
          <a:solidFill>
            <a:srgbClr val="91A73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latin typeface="Lato"/>
                <a:ea typeface="Lato"/>
                <a:cs typeface="Calibri"/>
              </a:rPr>
              <a:t>Team Matchmaking</a:t>
            </a:r>
          </a:p>
        </p:txBody>
      </p:sp>
      <p:sp>
        <p:nvSpPr>
          <p:cNvPr id="2" name="Rectangle 1">
            <a:extLst>
              <a:ext uri="{FF2B5EF4-FFF2-40B4-BE49-F238E27FC236}">
                <a16:creationId xmlns:a16="http://schemas.microsoft.com/office/drawing/2014/main" id="{DA0D2997-5C0A-2348-8152-A335CC48CDDE}"/>
              </a:ext>
            </a:extLst>
          </p:cNvPr>
          <p:cNvSpPr/>
          <p:nvPr/>
        </p:nvSpPr>
        <p:spPr>
          <a:xfrm>
            <a:off x="6003634" y="563169"/>
            <a:ext cx="184731" cy="646331"/>
          </a:xfrm>
          <a:prstGeom prst="rect">
            <a:avLst/>
          </a:prstGeom>
        </p:spPr>
        <p:txBody>
          <a:bodyPr wrap="none" lIns="91440" tIns="45720" rIns="91440" bIns="45720" anchor="t">
            <a:spAutoFit/>
          </a:bodyPr>
          <a:lstStyle/>
          <a:p>
            <a:pPr algn="ctr"/>
            <a:endParaRPr lang="en-US" sz="3600">
              <a:solidFill>
                <a:srgbClr val="FFFFFF"/>
              </a:solidFill>
              <a:latin typeface="Lato"/>
              <a:ea typeface="Lato"/>
              <a:cs typeface="Lato"/>
            </a:endParaRPr>
          </a:p>
        </p:txBody>
      </p:sp>
      <p:pic>
        <p:nvPicPr>
          <p:cNvPr id="25" name="Picture 24">
            <a:extLst>
              <a:ext uri="{FF2B5EF4-FFF2-40B4-BE49-F238E27FC236}">
                <a16:creationId xmlns:a16="http://schemas.microsoft.com/office/drawing/2014/main" id="{2E862CE2-F639-584A-89FC-1D5C73CF7CED}"/>
              </a:ext>
            </a:extLst>
          </p:cNvPr>
          <p:cNvPicPr>
            <a:picLocks noChangeAspect="1"/>
          </p:cNvPicPr>
          <p:nvPr/>
        </p:nvPicPr>
        <p:blipFill>
          <a:blip r:embed="rId2"/>
          <a:stretch>
            <a:fillRect/>
          </a:stretch>
        </p:blipFill>
        <p:spPr>
          <a:xfrm>
            <a:off x="189499" y="4946018"/>
            <a:ext cx="1114863" cy="1116000"/>
          </a:xfrm>
          <a:prstGeom prst="rect">
            <a:avLst/>
          </a:prstGeom>
        </p:spPr>
      </p:pic>
      <p:sp>
        <p:nvSpPr>
          <p:cNvPr id="26" name="TextBox 25">
            <a:extLst>
              <a:ext uri="{FF2B5EF4-FFF2-40B4-BE49-F238E27FC236}">
                <a16:creationId xmlns:a16="http://schemas.microsoft.com/office/drawing/2014/main" id="{3C46E360-6FF9-5048-875D-883D74A0EC02}"/>
              </a:ext>
            </a:extLst>
          </p:cNvPr>
          <p:cNvSpPr txBox="1"/>
          <p:nvPr/>
        </p:nvSpPr>
        <p:spPr>
          <a:xfrm>
            <a:off x="1331490" y="501522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chemeClr val="bg1"/>
                </a:solidFill>
                <a:latin typeface="Lato" panose="020F0502020204030203" pitchFamily="34" charset="77"/>
                <a:ea typeface="Lato Light"/>
                <a:cs typeface="Arial"/>
              </a:rPr>
              <a:t>Economische en </a:t>
            </a:r>
          </a:p>
          <a:p>
            <a:r>
              <a:rPr lang="nl-BE">
                <a:solidFill>
                  <a:schemeClr val="bg1"/>
                </a:solidFill>
                <a:latin typeface="Lato" panose="020F0502020204030203" pitchFamily="34" charset="77"/>
                <a:ea typeface="Lato Light"/>
                <a:cs typeface="Arial"/>
              </a:rPr>
              <a:t>ecologische migratie neemt toe</a:t>
            </a:r>
            <a:endParaRPr lang="en-US">
              <a:solidFill>
                <a:schemeClr val="bg1"/>
              </a:solidFill>
              <a:latin typeface="Lato" panose="020F0502020204030203" pitchFamily="34" charset="77"/>
              <a:ea typeface="Lato Light"/>
              <a:cs typeface="Arial"/>
            </a:endParaRPr>
          </a:p>
          <a:p>
            <a:endParaRPr lang="en-US">
              <a:solidFill>
                <a:schemeClr val="bg1"/>
              </a:solidFill>
              <a:latin typeface="Lato" panose="020F0502020204030203" pitchFamily="34" charset="77"/>
              <a:ea typeface="Lato Light"/>
              <a:cs typeface="Lato Light"/>
            </a:endParaRPr>
          </a:p>
        </p:txBody>
      </p:sp>
      <p:pic>
        <p:nvPicPr>
          <p:cNvPr id="32" name="Picture 31">
            <a:extLst>
              <a:ext uri="{FF2B5EF4-FFF2-40B4-BE49-F238E27FC236}">
                <a16:creationId xmlns:a16="http://schemas.microsoft.com/office/drawing/2014/main" id="{42280447-91A8-1A40-B93E-9F7C3CC58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5" y="128564"/>
            <a:ext cx="1778123" cy="1364928"/>
          </a:xfrm>
          <a:prstGeom prst="rect">
            <a:avLst/>
          </a:prstGeom>
        </p:spPr>
      </p:pic>
      <p:sp>
        <p:nvSpPr>
          <p:cNvPr id="3" name="TextBox 2">
            <a:extLst>
              <a:ext uri="{FF2B5EF4-FFF2-40B4-BE49-F238E27FC236}">
                <a16:creationId xmlns:a16="http://schemas.microsoft.com/office/drawing/2014/main" id="{45BC621C-93B3-0F06-02DE-BDE32D7EC13E}"/>
              </a:ext>
            </a:extLst>
          </p:cNvPr>
          <p:cNvSpPr txBox="1"/>
          <p:nvPr/>
        </p:nvSpPr>
        <p:spPr>
          <a:xfrm>
            <a:off x="1384609" y="2332463"/>
            <a:ext cx="98967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endParaRPr lang="en-US">
              <a:cs typeface="Calibri" panose="020F0502020204030204"/>
            </a:endParaRPr>
          </a:p>
        </p:txBody>
      </p:sp>
      <p:sp>
        <p:nvSpPr>
          <p:cNvPr id="7" name="Tekstvak 2">
            <a:extLst>
              <a:ext uri="{FF2B5EF4-FFF2-40B4-BE49-F238E27FC236}">
                <a16:creationId xmlns:a16="http://schemas.microsoft.com/office/drawing/2014/main" id="{00A22776-1BAF-2C82-3580-B8D2B12FE763}"/>
              </a:ext>
            </a:extLst>
          </p:cNvPr>
          <p:cNvSpPr txBox="1"/>
          <p:nvPr/>
        </p:nvSpPr>
        <p:spPr>
          <a:xfrm>
            <a:off x="143913" y="1717692"/>
            <a:ext cx="11708767" cy="584775"/>
          </a:xfrm>
          <a:prstGeom prst="rect">
            <a:avLst/>
          </a:prstGeom>
          <a:noFill/>
        </p:spPr>
        <p:txBody>
          <a:bodyPr wrap="square" lIns="91440" tIns="45720" rIns="91440" bIns="45720" rtlCol="0" anchor="t">
            <a:spAutoFit/>
          </a:bodyPr>
          <a:ls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sz="1600" dirty="0">
                <a:latin typeface="Lato"/>
                <a:ea typeface="Lato"/>
                <a:cs typeface="Lato"/>
              </a:rPr>
              <a:t>Because the success rate in cold prospecting is low and time consuming, OVO prefers to use existing networks. To efficiently identify companies/managers you can use different channels:</a:t>
            </a:r>
            <a:endParaRPr lang="en-GB" sz="1600" dirty="0">
              <a:latin typeface="Lato"/>
              <a:ea typeface="Lato"/>
              <a:cs typeface="Lato"/>
            </a:endParaRPr>
          </a:p>
        </p:txBody>
      </p:sp>
      <p:sp>
        <p:nvSpPr>
          <p:cNvPr id="8" name="Tekstvak 15">
            <a:extLst>
              <a:ext uri="{FF2B5EF4-FFF2-40B4-BE49-F238E27FC236}">
                <a16:creationId xmlns:a16="http://schemas.microsoft.com/office/drawing/2014/main" id="{7288D7D3-2364-1481-D658-0ED119E044A3}"/>
              </a:ext>
            </a:extLst>
          </p:cNvPr>
          <p:cNvSpPr txBox="1"/>
          <p:nvPr/>
        </p:nvSpPr>
        <p:spPr>
          <a:xfrm>
            <a:off x="727171" y="2463257"/>
            <a:ext cx="11202421" cy="4524315"/>
          </a:xfrm>
          <a:prstGeom prst="rect">
            <a:avLst/>
          </a:prstGeom>
          <a:noFill/>
        </p:spPr>
        <p:txBody>
          <a:bodyPr wrap="square" lIns="91440" tIns="45720" rIns="91440" bIns="45720" rtlCol="0" anchor="t">
            <a:spAutoFit/>
          </a:bodyPr>
          <a:ls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sz="1600" b="1" u="sng" dirty="0">
                <a:latin typeface="Lato"/>
                <a:ea typeface="Lato"/>
                <a:cs typeface="Lato"/>
              </a:rPr>
              <a:t>Own (existing) network  </a:t>
            </a:r>
            <a:endParaRPr lang="en-US" sz="1600" b="1" u="sng">
              <a:latin typeface="Lato"/>
              <a:ea typeface="Lato"/>
              <a:cs typeface="Lato"/>
            </a:endParaRPr>
          </a:p>
          <a:p>
            <a:r>
              <a:rPr lang="en-US" sz="1600" dirty="0">
                <a:latin typeface="Lato"/>
                <a:ea typeface="Lato"/>
                <a:cs typeface="Lato"/>
              </a:rPr>
              <a:t>Make an inventory of the people you could appeal to, or have a look at our sales funnel. </a:t>
            </a:r>
          </a:p>
          <a:p>
            <a:pPr marL="171450" indent="-171450">
              <a:buFont typeface="Arial" panose="020B0604020202020204" pitchFamily="34" charset="0"/>
              <a:buChar char="•"/>
            </a:pPr>
            <a:r>
              <a:rPr lang="en-US" sz="1600" dirty="0">
                <a:latin typeface="Lato"/>
                <a:ea typeface="Lato"/>
                <a:cs typeface="Lato"/>
              </a:rPr>
              <a:t>Do you have personal contacts with a manager? </a:t>
            </a:r>
          </a:p>
          <a:p>
            <a:pPr marL="171450" indent="-171450">
              <a:buFont typeface="Arial" panose="020B0604020202020204" pitchFamily="34" charset="0"/>
              <a:buChar char="•"/>
            </a:pPr>
            <a:r>
              <a:rPr lang="en-US" sz="1600" dirty="0">
                <a:latin typeface="Lato"/>
                <a:ea typeface="Lato"/>
                <a:cs typeface="Lato"/>
              </a:rPr>
              <a:t>Do you have inside support in certain companies (an HR manager or Sales Director who can introduce you to the manager or the CSR department)?  </a:t>
            </a:r>
            <a:endParaRPr lang="en-US"/>
          </a:p>
          <a:p>
            <a:r>
              <a:rPr lang="en-US" sz="1600" dirty="0">
                <a:latin typeface="Lato"/>
                <a:ea typeface="Lato"/>
                <a:cs typeface="Lato"/>
              </a:rPr>
              <a:t>LinkedIn is an effective tool to explore your network</a:t>
            </a:r>
          </a:p>
          <a:p>
            <a:endParaRPr lang="en-US" sz="1600" dirty="0">
              <a:latin typeface="Lato"/>
              <a:ea typeface="Lato"/>
              <a:cs typeface="Lato"/>
            </a:endParaRPr>
          </a:p>
          <a:p>
            <a:r>
              <a:rPr lang="en-US" sz="1600" b="1" u="sng" dirty="0">
                <a:latin typeface="Lato"/>
                <a:ea typeface="Lato"/>
                <a:cs typeface="Lato"/>
              </a:rPr>
              <a:t>Ambassadors</a:t>
            </a:r>
            <a:r>
              <a:rPr lang="en-US" sz="1600" dirty="0">
                <a:latin typeface="Lato"/>
                <a:ea typeface="Lato"/>
                <a:cs typeface="Lato"/>
              </a:rPr>
              <a:t> </a:t>
            </a:r>
            <a:endParaRPr lang="en-US" sz="1600" dirty="0">
              <a:solidFill>
                <a:srgbClr val="808080"/>
              </a:solidFill>
              <a:latin typeface="Lato"/>
              <a:ea typeface="Lato"/>
              <a:cs typeface="Lato"/>
            </a:endParaRPr>
          </a:p>
          <a:p>
            <a:r>
              <a:rPr lang="en-US" sz="1600" dirty="0">
                <a:latin typeface="Lato"/>
                <a:ea typeface="Lato"/>
                <a:cs typeface="Lato"/>
              </a:rPr>
              <a:t>Because of your background in business you may know someone who can introduce you to the right person. E.g.: Governor of your province, active manager, professional associations, ...  </a:t>
            </a:r>
            <a:endParaRPr lang="en-US" sz="1600" dirty="0">
              <a:solidFill>
                <a:srgbClr val="808080"/>
              </a:solidFill>
              <a:latin typeface="Lato"/>
              <a:ea typeface="Lato"/>
              <a:cs typeface="Lato"/>
            </a:endParaRPr>
          </a:p>
          <a:p>
            <a:r>
              <a:rPr lang="en-US" sz="1600" dirty="0">
                <a:latin typeface="Lato"/>
                <a:ea typeface="Lato"/>
                <a:cs typeface="Lato"/>
              </a:rPr>
              <a:t>Again, LinkedIn is an effective tool to explore who can link you to a certain company and/or professional</a:t>
            </a:r>
            <a:endParaRPr lang="en-US" sz="1600" dirty="0">
              <a:solidFill>
                <a:srgbClr val="808080"/>
              </a:solidFill>
              <a:latin typeface="Lato"/>
              <a:ea typeface="Lato"/>
              <a:cs typeface="Lato"/>
            </a:endParaRPr>
          </a:p>
          <a:p>
            <a:endParaRPr lang="en-US" sz="1600" dirty="0">
              <a:solidFill>
                <a:srgbClr val="808080"/>
              </a:solidFill>
              <a:latin typeface="Lato"/>
              <a:ea typeface="Lato"/>
              <a:cs typeface="Lato"/>
            </a:endParaRPr>
          </a:p>
          <a:p>
            <a:r>
              <a:rPr lang="en-US" sz="1600" b="1" u="sng" dirty="0">
                <a:latin typeface="Lato"/>
                <a:ea typeface="Lato"/>
                <a:cs typeface="Lato"/>
              </a:rPr>
              <a:t>Networking activities</a:t>
            </a:r>
            <a:r>
              <a:rPr lang="en-US" sz="1600" dirty="0">
                <a:latin typeface="Lato"/>
                <a:ea typeface="Lato"/>
                <a:cs typeface="Lato"/>
              </a:rPr>
              <a:t>  </a:t>
            </a:r>
            <a:endParaRPr lang="en-US" sz="1600" dirty="0">
              <a:solidFill>
                <a:srgbClr val="808080"/>
              </a:solidFill>
              <a:latin typeface="Lato"/>
              <a:ea typeface="Lato"/>
              <a:cs typeface="Lato"/>
            </a:endParaRPr>
          </a:p>
          <a:p>
            <a:r>
              <a:rPr lang="en-US" sz="1600" dirty="0">
                <a:latin typeface="Lato"/>
                <a:ea typeface="Lato"/>
                <a:cs typeface="Lato"/>
              </a:rPr>
              <a:t>OVO is connected to various networks such as VOKA, </a:t>
            </a:r>
            <a:r>
              <a:rPr lang="en-US" sz="1600" dirty="0" err="1">
                <a:latin typeface="Lato"/>
                <a:ea typeface="Lato"/>
                <a:cs typeface="Lato"/>
              </a:rPr>
              <a:t>Etion</a:t>
            </a:r>
            <a:r>
              <a:rPr lang="en-US" sz="1600" dirty="0">
                <a:latin typeface="Lato"/>
                <a:ea typeface="Lato"/>
                <a:cs typeface="Lato"/>
              </a:rPr>
              <a:t> ... Here you can make contacts with potential customers.   </a:t>
            </a:r>
            <a:endParaRPr lang="en-US" sz="1600" dirty="0">
              <a:solidFill>
                <a:srgbClr val="808080"/>
              </a:solidFill>
              <a:latin typeface="Lato"/>
              <a:ea typeface="Lato"/>
              <a:cs typeface="Lato"/>
            </a:endParaRPr>
          </a:p>
          <a:p>
            <a:endParaRPr lang="en-US" sz="1600" dirty="0">
              <a:solidFill>
                <a:srgbClr val="808080"/>
              </a:solidFill>
              <a:latin typeface="Lato"/>
              <a:ea typeface="Lato"/>
              <a:cs typeface="Lato"/>
            </a:endParaRPr>
          </a:p>
          <a:p>
            <a:endParaRPr lang="en-US" sz="1600" dirty="0">
              <a:latin typeface="Lato"/>
              <a:ea typeface="Lato"/>
              <a:cs typeface="Lato"/>
            </a:endParaRPr>
          </a:p>
          <a:p>
            <a:endParaRPr lang="en-US" sz="1600" dirty="0">
              <a:latin typeface="Lato"/>
              <a:ea typeface="Lato"/>
              <a:cs typeface="Lato"/>
            </a:endParaRPr>
          </a:p>
          <a:p>
            <a:endParaRPr lang="en-US" sz="1600" dirty="0">
              <a:latin typeface="Lato"/>
              <a:ea typeface="Lato"/>
              <a:cs typeface="Lato"/>
            </a:endParaRPr>
          </a:p>
        </p:txBody>
      </p:sp>
    </p:spTree>
    <p:extLst>
      <p:ext uri="{BB962C8B-B14F-4D97-AF65-F5344CB8AC3E}">
        <p14:creationId xmlns:p14="http://schemas.microsoft.com/office/powerpoint/2010/main" val="1681056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4A158-3596-1749-800C-CDD1C3FBAAF2}"/>
              </a:ext>
            </a:extLst>
          </p:cNvPr>
          <p:cNvSpPr/>
          <p:nvPr/>
        </p:nvSpPr>
        <p:spPr>
          <a:xfrm>
            <a:off x="-41096" y="-9724"/>
            <a:ext cx="12277618" cy="1625913"/>
          </a:xfrm>
          <a:prstGeom prst="rect">
            <a:avLst/>
          </a:prstGeom>
          <a:solidFill>
            <a:srgbClr val="91A73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latin typeface="Lato"/>
                <a:ea typeface="Lato"/>
                <a:cs typeface="Calibri"/>
              </a:rPr>
              <a:t>Team Matchmaking</a:t>
            </a:r>
            <a:br>
              <a:rPr lang="en-US" sz="4400" dirty="0">
                <a:latin typeface="Lato"/>
                <a:ea typeface="Lato"/>
                <a:cs typeface="Calibri"/>
              </a:rPr>
            </a:br>
            <a:r>
              <a:rPr lang="en-US" sz="4400" dirty="0">
                <a:latin typeface="Lato"/>
                <a:ea typeface="Lato"/>
                <a:cs typeface="Calibri"/>
              </a:rPr>
              <a:t>why partner with OVO</a:t>
            </a:r>
          </a:p>
        </p:txBody>
      </p:sp>
      <p:sp>
        <p:nvSpPr>
          <p:cNvPr id="2" name="Rectangle 1">
            <a:extLst>
              <a:ext uri="{FF2B5EF4-FFF2-40B4-BE49-F238E27FC236}">
                <a16:creationId xmlns:a16="http://schemas.microsoft.com/office/drawing/2014/main" id="{DA0D2997-5C0A-2348-8152-A335CC48CDDE}"/>
              </a:ext>
            </a:extLst>
          </p:cNvPr>
          <p:cNvSpPr/>
          <p:nvPr/>
        </p:nvSpPr>
        <p:spPr>
          <a:xfrm>
            <a:off x="6003634" y="563169"/>
            <a:ext cx="184731" cy="646331"/>
          </a:xfrm>
          <a:prstGeom prst="rect">
            <a:avLst/>
          </a:prstGeom>
        </p:spPr>
        <p:txBody>
          <a:bodyPr wrap="none" lIns="91440" tIns="45720" rIns="91440" bIns="45720" anchor="t">
            <a:spAutoFit/>
          </a:bodyPr>
          <a:lstStyle/>
          <a:p>
            <a:pPr algn="ctr"/>
            <a:endParaRPr lang="en-US" sz="3600">
              <a:solidFill>
                <a:srgbClr val="FFFFFF"/>
              </a:solidFill>
              <a:latin typeface="Lato"/>
              <a:ea typeface="Lato"/>
              <a:cs typeface="Lato"/>
            </a:endParaRPr>
          </a:p>
        </p:txBody>
      </p:sp>
      <p:pic>
        <p:nvPicPr>
          <p:cNvPr id="25" name="Picture 24">
            <a:extLst>
              <a:ext uri="{FF2B5EF4-FFF2-40B4-BE49-F238E27FC236}">
                <a16:creationId xmlns:a16="http://schemas.microsoft.com/office/drawing/2014/main" id="{2E862CE2-F639-584A-89FC-1D5C73CF7CED}"/>
              </a:ext>
            </a:extLst>
          </p:cNvPr>
          <p:cNvPicPr>
            <a:picLocks noChangeAspect="1"/>
          </p:cNvPicPr>
          <p:nvPr/>
        </p:nvPicPr>
        <p:blipFill>
          <a:blip r:embed="rId2"/>
          <a:stretch>
            <a:fillRect/>
          </a:stretch>
        </p:blipFill>
        <p:spPr>
          <a:xfrm>
            <a:off x="189499" y="4946018"/>
            <a:ext cx="1114863" cy="1116000"/>
          </a:xfrm>
          <a:prstGeom prst="rect">
            <a:avLst/>
          </a:prstGeom>
        </p:spPr>
      </p:pic>
      <p:sp>
        <p:nvSpPr>
          <p:cNvPr id="26" name="TextBox 25">
            <a:extLst>
              <a:ext uri="{FF2B5EF4-FFF2-40B4-BE49-F238E27FC236}">
                <a16:creationId xmlns:a16="http://schemas.microsoft.com/office/drawing/2014/main" id="{3C46E360-6FF9-5048-875D-883D74A0EC02}"/>
              </a:ext>
            </a:extLst>
          </p:cNvPr>
          <p:cNvSpPr txBox="1"/>
          <p:nvPr/>
        </p:nvSpPr>
        <p:spPr>
          <a:xfrm>
            <a:off x="1331490" y="501522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chemeClr val="bg1"/>
                </a:solidFill>
                <a:latin typeface="Lato" panose="020F0502020204030203" pitchFamily="34" charset="77"/>
                <a:ea typeface="Lato Light"/>
                <a:cs typeface="Arial"/>
              </a:rPr>
              <a:t>Economische en </a:t>
            </a:r>
          </a:p>
          <a:p>
            <a:r>
              <a:rPr lang="nl-BE">
                <a:solidFill>
                  <a:schemeClr val="bg1"/>
                </a:solidFill>
                <a:latin typeface="Lato" panose="020F0502020204030203" pitchFamily="34" charset="77"/>
                <a:ea typeface="Lato Light"/>
                <a:cs typeface="Arial"/>
              </a:rPr>
              <a:t>ecologische migratie neemt toe</a:t>
            </a:r>
            <a:endParaRPr lang="en-US">
              <a:solidFill>
                <a:schemeClr val="bg1"/>
              </a:solidFill>
              <a:latin typeface="Lato" panose="020F0502020204030203" pitchFamily="34" charset="77"/>
              <a:ea typeface="Lato Light"/>
              <a:cs typeface="Arial"/>
            </a:endParaRPr>
          </a:p>
          <a:p>
            <a:endParaRPr lang="en-US">
              <a:solidFill>
                <a:schemeClr val="bg1"/>
              </a:solidFill>
              <a:latin typeface="Lato" panose="020F0502020204030203" pitchFamily="34" charset="77"/>
              <a:ea typeface="Lato Light"/>
              <a:cs typeface="Lato Light"/>
            </a:endParaRPr>
          </a:p>
        </p:txBody>
      </p:sp>
      <p:pic>
        <p:nvPicPr>
          <p:cNvPr id="32" name="Picture 31">
            <a:extLst>
              <a:ext uri="{FF2B5EF4-FFF2-40B4-BE49-F238E27FC236}">
                <a16:creationId xmlns:a16="http://schemas.microsoft.com/office/drawing/2014/main" id="{42280447-91A8-1A40-B93E-9F7C3CC58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5" y="128564"/>
            <a:ext cx="1778123" cy="1364928"/>
          </a:xfrm>
          <a:prstGeom prst="rect">
            <a:avLst/>
          </a:prstGeom>
        </p:spPr>
      </p:pic>
      <p:sp>
        <p:nvSpPr>
          <p:cNvPr id="4" name="Tijdelijke aanduiding voor inhoud 2">
            <a:extLst>
              <a:ext uri="{FF2B5EF4-FFF2-40B4-BE49-F238E27FC236}">
                <a16:creationId xmlns:a16="http://schemas.microsoft.com/office/drawing/2014/main" id="{9A30DB76-1C9D-BB98-9BEC-C02D8BB0E59D}"/>
              </a:ext>
            </a:extLst>
          </p:cNvPr>
          <p:cNvSpPr txBox="1">
            <a:spLocks/>
          </p:cNvSpPr>
          <p:nvPr/>
        </p:nvSpPr>
        <p:spPr bwMode="auto">
          <a:xfrm>
            <a:off x="53547" y="1716250"/>
            <a:ext cx="12141545" cy="521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644525" indent="-285750" eaLnBrk="1" hangingPunct="1">
              <a:spcBef>
                <a:spcPts val="1200"/>
              </a:spcBef>
              <a:buFont typeface="Arial" panose="020B0604020202020204" pitchFamily="34" charset="0"/>
              <a:buChar char="•"/>
              <a:defRPr/>
            </a:pPr>
            <a:r>
              <a:rPr lang="en-US" sz="1600" b="1" dirty="0">
                <a:solidFill>
                  <a:prstClr val="black"/>
                </a:solidFill>
                <a:latin typeface="Calibri"/>
                <a:ea typeface="ＭＳ Ｐゴシック"/>
                <a:cs typeface="Arial"/>
              </a:rPr>
              <a:t>CSR:</a:t>
            </a:r>
            <a:r>
              <a:rPr lang="en-US" sz="1600" dirty="0">
                <a:solidFill>
                  <a:prstClr val="black"/>
                </a:solidFill>
                <a:latin typeface="Calibri"/>
                <a:ea typeface="ＭＳ Ｐゴシック"/>
                <a:cs typeface="Arial"/>
              </a:rPr>
              <a:t> You fill in your corporate social responsibility concretely and qualitatively </a:t>
            </a:r>
            <a:endParaRPr lang="en-US" dirty="0">
              <a:solidFill>
                <a:prstClr val="black"/>
              </a:solidFill>
            </a:endParaRPr>
          </a:p>
          <a:p>
            <a:pPr marL="644525" indent="-285750" eaLnBrk="1" hangingPunct="1">
              <a:spcBef>
                <a:spcPts val="1200"/>
              </a:spcBef>
              <a:buFont typeface="Arial" panose="020B0604020202020204" pitchFamily="34" charset="0"/>
              <a:buChar char="•"/>
              <a:defRPr/>
            </a:pPr>
            <a:r>
              <a:rPr lang="en-US" sz="1600" b="1" dirty="0">
                <a:solidFill>
                  <a:prstClr val="black"/>
                </a:solidFill>
                <a:latin typeface="Calibri"/>
                <a:ea typeface="ＭＳ Ｐゴシック"/>
                <a:cs typeface="Arial"/>
              </a:rPr>
              <a:t>Engagement</a:t>
            </a:r>
            <a:r>
              <a:rPr lang="en-US" sz="1600" dirty="0">
                <a:solidFill>
                  <a:prstClr val="black"/>
                </a:solidFill>
                <a:latin typeface="Calibri"/>
                <a:ea typeface="ＭＳ Ｐゴシック"/>
                <a:cs typeface="Arial"/>
              </a:rPr>
              <a:t>: You will have the opportunity to communicate and share your commitment with your employees and involve your staff in your project. </a:t>
            </a:r>
            <a:endParaRPr lang="en-US" sz="1600" dirty="0">
              <a:solidFill>
                <a:prstClr val="black"/>
              </a:solidFill>
              <a:latin typeface="Calibri"/>
              <a:ea typeface="ＭＳ Ｐゴシック" panose="020B0600070205080204" pitchFamily="34" charset="-128"/>
            </a:endParaRPr>
          </a:p>
          <a:p>
            <a:pPr marL="644525" indent="-285750" eaLnBrk="1" hangingPunct="1">
              <a:spcBef>
                <a:spcPts val="1200"/>
              </a:spcBef>
              <a:buFont typeface="Arial" panose="020B0604020202020204" pitchFamily="34" charset="0"/>
              <a:buChar char="•"/>
              <a:defRPr/>
            </a:pPr>
            <a:r>
              <a:rPr lang="en-US" sz="1600" b="1" dirty="0">
                <a:solidFill>
                  <a:prstClr val="black"/>
                </a:solidFill>
                <a:latin typeface="Calibri"/>
                <a:ea typeface="ＭＳ Ｐゴシック"/>
                <a:cs typeface="Arial"/>
              </a:rPr>
              <a:t>Image</a:t>
            </a:r>
            <a:r>
              <a:rPr lang="en-US" sz="1600" dirty="0">
                <a:solidFill>
                  <a:prstClr val="black"/>
                </a:solidFill>
                <a:latin typeface="Calibri"/>
                <a:ea typeface="ＭＳ Ｐゴシック"/>
                <a:cs typeface="Arial"/>
              </a:rPr>
              <a:t>: CSR companies often score better with customers, partners, subsidy providers, donors, media, policy makers and investors, employees, etc. </a:t>
            </a:r>
            <a:endParaRPr lang="en-US" sz="1600" dirty="0">
              <a:solidFill>
                <a:prstClr val="black"/>
              </a:solidFill>
              <a:latin typeface="Calibri"/>
              <a:ea typeface="ＭＳ Ｐゴシック" panose="020B0600070205080204" pitchFamily="34" charset="-128"/>
            </a:endParaRPr>
          </a:p>
          <a:p>
            <a:pPr marL="644525" indent="-285750" eaLnBrk="1" hangingPunct="1">
              <a:spcBef>
                <a:spcPts val="1200"/>
              </a:spcBef>
              <a:buFont typeface="Arial" panose="020B0604020202020204" pitchFamily="34" charset="0"/>
              <a:buChar char="•"/>
              <a:defRPr/>
            </a:pPr>
            <a:r>
              <a:rPr lang="en-US" sz="1600" b="1" dirty="0">
                <a:solidFill>
                  <a:prstClr val="black"/>
                </a:solidFill>
                <a:latin typeface="Calibri"/>
                <a:ea typeface="ＭＳ Ｐゴシック"/>
                <a:cs typeface="Arial"/>
              </a:rPr>
              <a:t>Return</a:t>
            </a:r>
            <a:r>
              <a:rPr lang="en-US" sz="1600" dirty="0">
                <a:solidFill>
                  <a:prstClr val="black"/>
                </a:solidFill>
                <a:latin typeface="Calibri"/>
                <a:ea typeface="ＭＳ Ｐゴシック"/>
                <a:cs typeface="Arial"/>
              </a:rPr>
              <a:t>: communication</a:t>
            </a:r>
            <a:endParaRPr lang="en-US" sz="1600" dirty="0">
              <a:solidFill>
                <a:prstClr val="black"/>
              </a:solidFill>
              <a:latin typeface="Calibri"/>
              <a:ea typeface="ＭＳ Ｐゴシック" panose="020B0600070205080204" pitchFamily="34" charset="-128"/>
            </a:endParaRPr>
          </a:p>
          <a:p>
            <a:pPr marL="644525" indent="-285750" eaLnBrk="1" hangingPunct="1">
              <a:spcBef>
                <a:spcPts val="1200"/>
              </a:spcBef>
              <a:buFont typeface="Arial" panose="020B0604020202020204" pitchFamily="34" charset="0"/>
              <a:buChar char="•"/>
              <a:defRPr/>
            </a:pPr>
            <a:r>
              <a:rPr lang="en-US" sz="1600" b="1" dirty="0">
                <a:solidFill>
                  <a:prstClr val="black"/>
                </a:solidFill>
                <a:latin typeface="Calibri"/>
                <a:ea typeface="ＭＳ Ｐゴシック"/>
                <a:cs typeface="Arial"/>
              </a:rPr>
              <a:t>Financial</a:t>
            </a:r>
            <a:r>
              <a:rPr lang="en-US" sz="1600" dirty="0">
                <a:solidFill>
                  <a:prstClr val="black"/>
                </a:solidFill>
                <a:latin typeface="Calibri"/>
                <a:ea typeface="ＭＳ Ｐゴシック"/>
                <a:cs typeface="Arial"/>
              </a:rPr>
              <a:t>: </a:t>
            </a:r>
            <a:r>
              <a:rPr lang="en-US" sz="1600" dirty="0">
                <a:solidFill>
                  <a:prstClr val="black"/>
                </a:solidFill>
                <a:latin typeface="Calibri"/>
                <a:ea typeface="ＭＳ Ｐゴシック"/>
                <a:cs typeface="Calibri"/>
              </a:rPr>
              <a:t>tax deduction/fiscal attestation</a:t>
            </a:r>
            <a:endParaRPr lang="en-US" sz="1600" dirty="0">
              <a:solidFill>
                <a:prstClr val="black"/>
              </a:solidFill>
              <a:latin typeface="Calibri"/>
              <a:ea typeface="ＭＳ Ｐゴシック" panose="020B0600070205080204" pitchFamily="34" charset="-128"/>
            </a:endParaRPr>
          </a:p>
          <a:p>
            <a:pPr marL="644525" indent="-285750" eaLnBrk="1" hangingPunct="1">
              <a:spcBef>
                <a:spcPts val="1200"/>
              </a:spcBef>
              <a:buFont typeface="Arial" panose="020B0604020202020204" pitchFamily="34" charset="0"/>
              <a:buChar char="•"/>
              <a:defRPr/>
            </a:pPr>
            <a:r>
              <a:rPr lang="en-US" sz="1600" b="1" dirty="0">
                <a:solidFill>
                  <a:prstClr val="black"/>
                </a:solidFill>
                <a:latin typeface="Calibri"/>
                <a:ea typeface="ＭＳ Ｐゴシック"/>
                <a:cs typeface="Arial"/>
              </a:rPr>
              <a:t>Transparency:</a:t>
            </a:r>
            <a:r>
              <a:rPr lang="en-US" sz="1600" dirty="0">
                <a:solidFill>
                  <a:prstClr val="black"/>
                </a:solidFill>
                <a:latin typeface="Calibri"/>
                <a:ea typeface="ＭＳ Ｐゴシック"/>
                <a:cs typeface="Arial"/>
              </a:rPr>
              <a:t> You work with a reliable and professional partner, we carefully select and assess projects and we take care of the reporting  </a:t>
            </a:r>
            <a:endParaRPr lang="en-US" sz="1600" dirty="0">
              <a:solidFill>
                <a:prstClr val="black"/>
              </a:solidFill>
              <a:latin typeface="Calibri"/>
              <a:ea typeface="ＭＳ Ｐゴシック" panose="020B0600070205080204" pitchFamily="34" charset="-128"/>
            </a:endParaRPr>
          </a:p>
          <a:p>
            <a:pPr marL="644525" indent="-285750" eaLnBrk="1" hangingPunct="1">
              <a:spcBef>
                <a:spcPts val="1200"/>
              </a:spcBef>
              <a:buFont typeface="Arial" panose="020B0604020202020204" pitchFamily="34" charset="0"/>
              <a:buChar char="•"/>
              <a:defRPr/>
            </a:pPr>
            <a:r>
              <a:rPr lang="en-US" sz="1600" b="1" dirty="0">
                <a:solidFill>
                  <a:prstClr val="black"/>
                </a:solidFill>
                <a:latin typeface="Calibri"/>
                <a:ea typeface="ＭＳ Ｐゴシック"/>
                <a:cs typeface="Arial"/>
              </a:rPr>
              <a:t>Neutrality: </a:t>
            </a:r>
            <a:r>
              <a:rPr lang="en-US" sz="1600" dirty="0">
                <a:solidFill>
                  <a:prstClr val="black"/>
                </a:solidFill>
                <a:latin typeface="Calibri"/>
                <a:ea typeface="ＭＳ Ｐゴシック"/>
                <a:cs typeface="Arial"/>
              </a:rPr>
              <a:t>OVO is an apolitical organization </a:t>
            </a:r>
            <a:endParaRPr lang="en-US" sz="1600" dirty="0">
              <a:solidFill>
                <a:prstClr val="black"/>
              </a:solidFill>
              <a:latin typeface="Calibri"/>
              <a:ea typeface="ＭＳ Ｐゴシック" panose="020B0600070205080204" pitchFamily="34" charset="-128"/>
            </a:endParaRPr>
          </a:p>
          <a:p>
            <a:pPr marL="644525" indent="-285750" eaLnBrk="1" hangingPunct="1">
              <a:spcBef>
                <a:spcPts val="1200"/>
              </a:spcBef>
              <a:buFont typeface="Arial" panose="020B0604020202020204" pitchFamily="34" charset="0"/>
              <a:buChar char="•"/>
              <a:defRPr/>
            </a:pPr>
            <a:r>
              <a:rPr lang="en-US" sz="1600" b="1" dirty="0">
                <a:solidFill>
                  <a:prstClr val="black"/>
                </a:solidFill>
                <a:latin typeface="Calibri"/>
                <a:ea typeface="ＭＳ Ｐゴシック"/>
                <a:cs typeface="Arial"/>
              </a:rPr>
              <a:t>Network: </a:t>
            </a:r>
            <a:r>
              <a:rPr lang="en-US" sz="1600" dirty="0">
                <a:solidFill>
                  <a:prstClr val="black"/>
                </a:solidFill>
                <a:latin typeface="Calibri"/>
                <a:ea typeface="ＭＳ Ｐゴシック"/>
                <a:cs typeface="Arial"/>
              </a:rPr>
              <a:t>You join a unique and international network of like-minded companies, organizations and students, and you can participate in events. </a:t>
            </a:r>
            <a:endParaRPr lang="en-US" sz="1600" dirty="0">
              <a:solidFill>
                <a:prstClr val="black"/>
              </a:solidFill>
              <a:latin typeface="Calibri"/>
              <a:ea typeface="ＭＳ Ｐゴシック" panose="020B0600070205080204" pitchFamily="34" charset="-128"/>
            </a:endParaRPr>
          </a:p>
          <a:p>
            <a:pPr marL="644525" lvl="0" indent="-285750" defTabSz="914400" eaLnBrk="1" hangingPunct="1">
              <a:spcBef>
                <a:spcPts val="1200"/>
              </a:spcBef>
              <a:buFont typeface="Arial" panose="020B0604020202020204" pitchFamily="34" charset="0"/>
              <a:buChar char="•"/>
              <a:defRPr/>
            </a:pPr>
            <a:endParaRPr lang="en-US" sz="1600">
              <a:solidFill>
                <a:prstClr val="black"/>
              </a:solidFill>
              <a:latin typeface="Calibri"/>
              <a:ea typeface="ＭＳ Ｐゴシック" panose="020B0600070205080204" pitchFamily="34" charset="-128"/>
            </a:endParaRPr>
          </a:p>
        </p:txBody>
      </p:sp>
    </p:spTree>
    <p:extLst>
      <p:ext uri="{BB962C8B-B14F-4D97-AF65-F5344CB8AC3E}">
        <p14:creationId xmlns:p14="http://schemas.microsoft.com/office/powerpoint/2010/main" val="3162449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4A158-3596-1749-800C-CDD1C3FBAAF2}"/>
              </a:ext>
            </a:extLst>
          </p:cNvPr>
          <p:cNvSpPr/>
          <p:nvPr/>
        </p:nvSpPr>
        <p:spPr>
          <a:xfrm>
            <a:off x="-41096" y="-9724"/>
            <a:ext cx="12277618" cy="1625913"/>
          </a:xfrm>
          <a:prstGeom prst="rect">
            <a:avLst/>
          </a:prstGeom>
          <a:solidFill>
            <a:srgbClr val="91A73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latin typeface="Lato"/>
                <a:ea typeface="Lato"/>
                <a:cs typeface="Calibri"/>
              </a:rPr>
              <a:t>Team Matchmaking: </a:t>
            </a:r>
          </a:p>
          <a:p>
            <a:pPr algn="ctr"/>
            <a:r>
              <a:rPr lang="en-US" sz="4400" dirty="0">
                <a:latin typeface="Lato"/>
                <a:ea typeface="Lato"/>
                <a:cs typeface="Calibri"/>
              </a:rPr>
              <a:t>Practical information return</a:t>
            </a:r>
          </a:p>
        </p:txBody>
      </p:sp>
      <p:sp>
        <p:nvSpPr>
          <p:cNvPr id="2" name="Rectangle 1">
            <a:extLst>
              <a:ext uri="{FF2B5EF4-FFF2-40B4-BE49-F238E27FC236}">
                <a16:creationId xmlns:a16="http://schemas.microsoft.com/office/drawing/2014/main" id="{DA0D2997-5C0A-2348-8152-A335CC48CDDE}"/>
              </a:ext>
            </a:extLst>
          </p:cNvPr>
          <p:cNvSpPr/>
          <p:nvPr/>
        </p:nvSpPr>
        <p:spPr>
          <a:xfrm>
            <a:off x="6003634" y="563169"/>
            <a:ext cx="184731" cy="646331"/>
          </a:xfrm>
          <a:prstGeom prst="rect">
            <a:avLst/>
          </a:prstGeom>
        </p:spPr>
        <p:txBody>
          <a:bodyPr wrap="none" lIns="91440" tIns="45720" rIns="91440" bIns="45720" anchor="t">
            <a:spAutoFit/>
          </a:bodyPr>
          <a:lstStyle/>
          <a:p>
            <a:pPr algn="ctr"/>
            <a:endParaRPr lang="en-US" sz="3600">
              <a:solidFill>
                <a:srgbClr val="FFFFFF"/>
              </a:solidFill>
              <a:latin typeface="Lato"/>
              <a:ea typeface="Lato"/>
              <a:cs typeface="Lato"/>
            </a:endParaRPr>
          </a:p>
        </p:txBody>
      </p:sp>
      <p:pic>
        <p:nvPicPr>
          <p:cNvPr id="25" name="Picture 24">
            <a:extLst>
              <a:ext uri="{FF2B5EF4-FFF2-40B4-BE49-F238E27FC236}">
                <a16:creationId xmlns:a16="http://schemas.microsoft.com/office/drawing/2014/main" id="{2E862CE2-F639-584A-89FC-1D5C73CF7CED}"/>
              </a:ext>
            </a:extLst>
          </p:cNvPr>
          <p:cNvPicPr>
            <a:picLocks noChangeAspect="1"/>
          </p:cNvPicPr>
          <p:nvPr/>
        </p:nvPicPr>
        <p:blipFill>
          <a:blip r:embed="rId2"/>
          <a:stretch>
            <a:fillRect/>
          </a:stretch>
        </p:blipFill>
        <p:spPr>
          <a:xfrm>
            <a:off x="189499" y="4946018"/>
            <a:ext cx="1114863" cy="1116000"/>
          </a:xfrm>
          <a:prstGeom prst="rect">
            <a:avLst/>
          </a:prstGeom>
        </p:spPr>
      </p:pic>
      <p:sp>
        <p:nvSpPr>
          <p:cNvPr id="26" name="TextBox 25">
            <a:extLst>
              <a:ext uri="{FF2B5EF4-FFF2-40B4-BE49-F238E27FC236}">
                <a16:creationId xmlns:a16="http://schemas.microsoft.com/office/drawing/2014/main" id="{3C46E360-6FF9-5048-875D-883D74A0EC02}"/>
              </a:ext>
            </a:extLst>
          </p:cNvPr>
          <p:cNvSpPr txBox="1"/>
          <p:nvPr/>
        </p:nvSpPr>
        <p:spPr>
          <a:xfrm>
            <a:off x="1331490" y="501522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chemeClr val="bg1"/>
                </a:solidFill>
                <a:latin typeface="Lato" panose="020F0502020204030203" pitchFamily="34" charset="77"/>
                <a:ea typeface="Lato Light"/>
                <a:cs typeface="Arial"/>
              </a:rPr>
              <a:t>Economische en </a:t>
            </a:r>
          </a:p>
          <a:p>
            <a:r>
              <a:rPr lang="nl-BE">
                <a:solidFill>
                  <a:schemeClr val="bg1"/>
                </a:solidFill>
                <a:latin typeface="Lato" panose="020F0502020204030203" pitchFamily="34" charset="77"/>
                <a:ea typeface="Lato Light"/>
                <a:cs typeface="Arial"/>
              </a:rPr>
              <a:t>ecologische migratie neemt toe</a:t>
            </a:r>
            <a:endParaRPr lang="en-US">
              <a:solidFill>
                <a:schemeClr val="bg1"/>
              </a:solidFill>
              <a:latin typeface="Lato" panose="020F0502020204030203" pitchFamily="34" charset="77"/>
              <a:ea typeface="Lato Light"/>
              <a:cs typeface="Arial"/>
            </a:endParaRPr>
          </a:p>
          <a:p>
            <a:endParaRPr lang="en-US">
              <a:solidFill>
                <a:schemeClr val="bg1"/>
              </a:solidFill>
              <a:latin typeface="Lato" panose="020F0502020204030203" pitchFamily="34" charset="77"/>
              <a:ea typeface="Lato Light"/>
              <a:cs typeface="Lato Light"/>
            </a:endParaRPr>
          </a:p>
        </p:txBody>
      </p:sp>
      <p:pic>
        <p:nvPicPr>
          <p:cNvPr id="32" name="Picture 31">
            <a:extLst>
              <a:ext uri="{FF2B5EF4-FFF2-40B4-BE49-F238E27FC236}">
                <a16:creationId xmlns:a16="http://schemas.microsoft.com/office/drawing/2014/main" id="{42280447-91A8-1A40-B93E-9F7C3CC58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5" y="128564"/>
            <a:ext cx="1778123" cy="1364928"/>
          </a:xfrm>
          <a:prstGeom prst="rect">
            <a:avLst/>
          </a:prstGeom>
        </p:spPr>
      </p:pic>
      <p:sp>
        <p:nvSpPr>
          <p:cNvPr id="3" name="TextBox 2">
            <a:extLst>
              <a:ext uri="{FF2B5EF4-FFF2-40B4-BE49-F238E27FC236}">
                <a16:creationId xmlns:a16="http://schemas.microsoft.com/office/drawing/2014/main" id="{45BC621C-93B3-0F06-02DE-BDE32D7EC13E}"/>
              </a:ext>
            </a:extLst>
          </p:cNvPr>
          <p:cNvSpPr txBox="1"/>
          <p:nvPr/>
        </p:nvSpPr>
        <p:spPr>
          <a:xfrm>
            <a:off x="966438" y="1839951"/>
            <a:ext cx="989670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nl-BE" sz="2400" b="1" u="sng" dirty="0">
                <a:latin typeface="Lato"/>
                <a:ea typeface="Lato"/>
                <a:cs typeface="Calibri" panose="020F0502020204030204"/>
              </a:rPr>
              <a:t>Gift NGO: </a:t>
            </a:r>
            <a:r>
              <a:rPr lang="nl-BE" sz="2400" b="1" u="sng" dirty="0" err="1">
                <a:latin typeface="Lato"/>
                <a:ea typeface="Lato"/>
                <a:cs typeface="Calibri" panose="020F0502020204030204"/>
              </a:rPr>
              <a:t>fiscal</a:t>
            </a:r>
            <a:r>
              <a:rPr lang="nl-BE" sz="2400" b="1" u="sng" dirty="0">
                <a:latin typeface="Lato"/>
                <a:ea typeface="Lato"/>
                <a:cs typeface="Calibri" panose="020F0502020204030204"/>
              </a:rPr>
              <a:t> </a:t>
            </a:r>
            <a:r>
              <a:rPr lang="nl-BE" sz="2400" b="1" u="sng" dirty="0" err="1">
                <a:latin typeface="Lato"/>
                <a:ea typeface="Lato"/>
                <a:cs typeface="Calibri" panose="020F0502020204030204"/>
              </a:rPr>
              <a:t>attestationd</a:t>
            </a:r>
            <a:r>
              <a:rPr lang="nl-BE" sz="2400" b="1" u="sng" dirty="0">
                <a:latin typeface="Lato"/>
                <a:ea typeface="Lato"/>
                <a:cs typeface="Calibri" panose="020F0502020204030204"/>
              </a:rPr>
              <a:t> </a:t>
            </a:r>
            <a:r>
              <a:rPr lang="nl-BE" sz="2400" b="1" u="sng" dirty="0" err="1">
                <a:latin typeface="Lato"/>
                <a:ea typeface="Lato"/>
                <a:cs typeface="Calibri" panose="020F0502020204030204"/>
              </a:rPr>
              <a:t>and</a:t>
            </a:r>
            <a:r>
              <a:rPr lang="nl-BE" sz="2400" b="1" u="sng" dirty="0">
                <a:latin typeface="Lato"/>
                <a:ea typeface="Lato"/>
                <a:cs typeface="Calibri" panose="020F0502020204030204"/>
              </a:rPr>
              <a:t> report</a:t>
            </a:r>
            <a:br>
              <a:rPr lang="nl-BE" sz="2400" b="1" u="sng" dirty="0">
                <a:latin typeface="Lato"/>
                <a:ea typeface="Lato"/>
                <a:cs typeface="Calibri" panose="020F0502020204030204"/>
              </a:rPr>
            </a:br>
            <a:endParaRPr lang="en-US" sz="2400" b="1" u="sng">
              <a:latin typeface="Lato"/>
              <a:ea typeface="Lato"/>
              <a:cs typeface="Calibri" panose="020F0502020204030204"/>
            </a:endParaRPr>
          </a:p>
          <a:p>
            <a:pPr>
              <a:buFont typeface="Arial"/>
              <a:buChar char="•"/>
            </a:pPr>
            <a:r>
              <a:rPr lang="nl-BE" sz="2400" b="1" u="sng" dirty="0">
                <a:latin typeface="Lato"/>
                <a:ea typeface="Lato"/>
                <a:cs typeface="Calibri" panose="020F0502020204030204"/>
              </a:rPr>
              <a:t>Gift operations: </a:t>
            </a:r>
            <a:r>
              <a:rPr lang="nl-BE" sz="2400" b="1" u="sng" dirty="0" err="1">
                <a:latin typeface="Lato"/>
                <a:ea typeface="Lato"/>
                <a:cs typeface="Calibri" panose="020F0502020204030204"/>
              </a:rPr>
              <a:t>fiscal</a:t>
            </a:r>
            <a:r>
              <a:rPr lang="nl-BE" sz="2400" b="1" u="sng" dirty="0">
                <a:latin typeface="Lato"/>
                <a:ea typeface="Lato"/>
                <a:cs typeface="Calibri" panose="020F0502020204030204"/>
              </a:rPr>
              <a:t> </a:t>
            </a:r>
            <a:r>
              <a:rPr lang="nl-BE" sz="2400" b="1" u="sng" dirty="0" err="1">
                <a:latin typeface="Lato"/>
                <a:ea typeface="Lato"/>
                <a:cs typeface="Calibri" panose="020F0502020204030204"/>
              </a:rPr>
              <a:t>attestation</a:t>
            </a:r>
            <a:r>
              <a:rPr lang="nl-BE" sz="2400" b="1" u="sng" dirty="0">
                <a:latin typeface="Lato"/>
                <a:ea typeface="Lato"/>
                <a:cs typeface="Calibri" panose="020F0502020204030204"/>
              </a:rPr>
              <a:t> (</a:t>
            </a:r>
            <a:r>
              <a:rPr lang="nl-BE" sz="2400" b="1" u="sng" dirty="0" err="1">
                <a:latin typeface="Lato"/>
                <a:ea typeface="Lato"/>
                <a:cs typeface="Calibri" panose="020F0502020204030204"/>
              </a:rPr>
              <a:t>to</a:t>
            </a:r>
            <a:r>
              <a:rPr lang="nl-BE" sz="2400" b="1" u="sng" dirty="0">
                <a:latin typeface="Lato"/>
                <a:ea typeface="Lato"/>
                <a:cs typeface="Calibri" panose="020F0502020204030204"/>
              </a:rPr>
              <a:t> </a:t>
            </a:r>
            <a:r>
              <a:rPr lang="nl-BE" sz="2400" b="1" u="sng" dirty="0" err="1">
                <a:latin typeface="Lato"/>
                <a:ea typeface="Lato"/>
                <a:cs typeface="Calibri" panose="020F0502020204030204"/>
              </a:rPr>
              <a:t>be</a:t>
            </a:r>
            <a:r>
              <a:rPr lang="nl-BE" sz="2400" b="1" u="sng" dirty="0">
                <a:latin typeface="Lato"/>
                <a:ea typeface="Lato"/>
                <a:cs typeface="Calibri" panose="020F0502020204030204"/>
              </a:rPr>
              <a:t> </a:t>
            </a:r>
            <a:r>
              <a:rPr lang="nl-BE" sz="2400" b="1" u="sng" dirty="0" err="1">
                <a:latin typeface="Lato"/>
                <a:ea typeface="Lato"/>
                <a:cs typeface="Calibri" panose="020F0502020204030204"/>
              </a:rPr>
              <a:t>confirmed</a:t>
            </a:r>
            <a:r>
              <a:rPr lang="nl-BE" sz="2400" b="1" u="sng" dirty="0">
                <a:latin typeface="Lato"/>
                <a:ea typeface="Lato"/>
                <a:cs typeface="Calibri" panose="020F0502020204030204"/>
              </a:rPr>
              <a:t>)</a:t>
            </a:r>
            <a:br>
              <a:rPr lang="nl-BE" sz="2400" b="1" u="sng" dirty="0">
                <a:latin typeface="Lato"/>
                <a:ea typeface="Lato"/>
                <a:cs typeface="Calibri" panose="020F0502020204030204"/>
              </a:rPr>
            </a:br>
            <a:endParaRPr lang="en-US" sz="2400" b="1" u="sng">
              <a:latin typeface="Lato"/>
              <a:ea typeface="Lato"/>
              <a:cs typeface="Calibri" panose="020F0502020204030204"/>
            </a:endParaRPr>
          </a:p>
          <a:p>
            <a:pPr>
              <a:buFont typeface="Arial"/>
              <a:buChar char="•"/>
            </a:pPr>
            <a:r>
              <a:rPr lang="nl-BE" sz="2400" b="1" u="sng" dirty="0">
                <a:latin typeface="Lato"/>
                <a:ea typeface="Lato"/>
                <a:cs typeface="Calibri" panose="020F0502020204030204"/>
              </a:rPr>
              <a:t>Gift Acceleration Fund via KBS: </a:t>
            </a:r>
            <a:r>
              <a:rPr lang="nl-BE" sz="2400" b="1" u="sng" dirty="0" err="1">
                <a:latin typeface="Lato"/>
                <a:ea typeface="Lato"/>
                <a:cs typeface="Calibri" panose="020F0502020204030204"/>
              </a:rPr>
              <a:t>fiscal</a:t>
            </a:r>
            <a:r>
              <a:rPr lang="nl-BE" sz="2400" b="1" u="sng" dirty="0">
                <a:latin typeface="Lato"/>
                <a:ea typeface="Lato"/>
                <a:cs typeface="Calibri" panose="020F0502020204030204"/>
              </a:rPr>
              <a:t> </a:t>
            </a:r>
            <a:r>
              <a:rPr lang="nl-BE" sz="2400" b="1" u="sng" dirty="0" err="1">
                <a:latin typeface="Lato"/>
                <a:ea typeface="Lato"/>
                <a:cs typeface="Calibri" panose="020F0502020204030204"/>
              </a:rPr>
              <a:t>attestation</a:t>
            </a:r>
            <a:r>
              <a:rPr lang="nl-BE" sz="2400" b="1" u="sng" dirty="0">
                <a:latin typeface="Lato"/>
                <a:ea typeface="Lato"/>
                <a:cs typeface="Calibri" panose="020F0502020204030204"/>
              </a:rPr>
              <a:t> KBS </a:t>
            </a:r>
            <a:r>
              <a:rPr lang="nl-BE" sz="2400" b="1" u="sng" dirty="0" err="1">
                <a:latin typeface="Lato"/>
                <a:ea typeface="Lato"/>
                <a:cs typeface="Calibri" panose="020F0502020204030204"/>
              </a:rPr>
              <a:t>and</a:t>
            </a:r>
            <a:r>
              <a:rPr lang="nl-BE" sz="2400" b="1" u="sng" dirty="0">
                <a:latin typeface="Lato"/>
                <a:ea typeface="Lato"/>
                <a:cs typeface="Calibri" panose="020F0502020204030204"/>
              </a:rPr>
              <a:t> report</a:t>
            </a:r>
            <a:br>
              <a:rPr lang="nl-BE" sz="2400" b="1" u="sng" dirty="0">
                <a:latin typeface="Lato"/>
                <a:ea typeface="Lato"/>
                <a:cs typeface="Calibri" panose="020F0502020204030204"/>
              </a:rPr>
            </a:br>
            <a:endParaRPr lang="en-US" sz="2400" b="1" u="sng">
              <a:latin typeface="Lato"/>
              <a:ea typeface="Lato"/>
              <a:cs typeface="Calibri" panose="020F0502020204030204"/>
            </a:endParaRPr>
          </a:p>
          <a:p>
            <a:pPr>
              <a:buFont typeface="Arial"/>
              <a:buChar char="•"/>
            </a:pPr>
            <a:r>
              <a:rPr lang="nl-BE" sz="2400" b="1" u="sng" dirty="0" err="1">
                <a:latin typeface="Lato"/>
                <a:ea typeface="Lato"/>
                <a:cs typeface="Calibri" panose="020F0502020204030204"/>
              </a:rPr>
              <a:t>Membership</a:t>
            </a:r>
            <a:r>
              <a:rPr lang="nl-BE" sz="2400" b="1" u="sng" dirty="0">
                <a:latin typeface="Lato"/>
                <a:ea typeface="Lato"/>
                <a:cs typeface="Calibri" panose="020F0502020204030204"/>
              </a:rPr>
              <a:t> </a:t>
            </a:r>
            <a:r>
              <a:rPr lang="nl-BE" sz="2400" b="1" u="sng" dirty="0" err="1">
                <a:latin typeface="Lato"/>
                <a:ea typeface="Lato"/>
                <a:cs typeface="Calibri" panose="020F0502020204030204"/>
              </a:rPr>
              <a:t>fees</a:t>
            </a:r>
            <a:r>
              <a:rPr lang="nl-BE" sz="2400" b="1" u="sng" dirty="0">
                <a:latin typeface="Lato"/>
                <a:ea typeface="Lato"/>
                <a:cs typeface="Calibri" panose="020F0502020204030204"/>
              </a:rPr>
              <a:t>: </a:t>
            </a:r>
            <a:r>
              <a:rPr lang="nl-BE" sz="2400" b="1" u="sng" dirty="0" err="1">
                <a:latin typeface="Lato"/>
                <a:ea typeface="Lato"/>
                <a:cs typeface="Calibri" panose="020F0502020204030204"/>
              </a:rPr>
              <a:t>invoice</a:t>
            </a:r>
            <a:r>
              <a:rPr lang="nl-BE" sz="2400" b="1" u="sng" dirty="0">
                <a:latin typeface="Lato"/>
                <a:ea typeface="Lato"/>
                <a:cs typeface="Calibri" panose="020F0502020204030204"/>
              </a:rPr>
              <a:t> (</a:t>
            </a:r>
            <a:r>
              <a:rPr lang="nl-BE" sz="2400" b="1" u="sng" dirty="0" err="1">
                <a:latin typeface="Lato"/>
                <a:ea typeface="Lato"/>
                <a:cs typeface="Calibri" panose="020F0502020204030204"/>
              </a:rPr>
              <a:t>tax</a:t>
            </a:r>
            <a:r>
              <a:rPr lang="nl-BE" sz="2400" b="1" u="sng" dirty="0">
                <a:latin typeface="Lato"/>
                <a:ea typeface="Lato"/>
                <a:cs typeface="Calibri" panose="020F0502020204030204"/>
              </a:rPr>
              <a:t> </a:t>
            </a:r>
            <a:r>
              <a:rPr lang="nl-BE" sz="2400" b="1" u="sng" dirty="0" err="1">
                <a:latin typeface="Lato"/>
                <a:ea typeface="Lato"/>
                <a:cs typeface="Calibri" panose="020F0502020204030204"/>
              </a:rPr>
              <a:t>deduction</a:t>
            </a:r>
            <a:r>
              <a:rPr lang="nl-BE" sz="2400" b="1" u="sng" dirty="0">
                <a:latin typeface="Lato"/>
                <a:ea typeface="Lato"/>
                <a:cs typeface="Calibri" panose="020F0502020204030204"/>
              </a:rPr>
              <a:t> </a:t>
            </a:r>
            <a:r>
              <a:rPr lang="nl-BE" sz="2400" b="1" u="sng" dirty="0" err="1">
                <a:latin typeface="Lato"/>
                <a:ea typeface="Lato"/>
                <a:cs typeface="Calibri" panose="020F0502020204030204"/>
              </a:rPr>
              <a:t>for</a:t>
            </a:r>
            <a:r>
              <a:rPr lang="nl-BE" sz="2400" b="1" u="sng" dirty="0">
                <a:latin typeface="Lato"/>
                <a:ea typeface="Lato"/>
                <a:cs typeface="Calibri" panose="020F0502020204030204"/>
              </a:rPr>
              <a:t> </a:t>
            </a:r>
            <a:r>
              <a:rPr lang="nl-BE" sz="2400" b="1" u="sng" dirty="0" err="1">
                <a:latin typeface="Lato"/>
                <a:ea typeface="Lato"/>
                <a:cs typeface="Calibri" panose="020F0502020204030204"/>
              </a:rPr>
              <a:t>the</a:t>
            </a:r>
            <a:r>
              <a:rPr lang="nl-BE" sz="2400" b="1" u="sng" dirty="0">
                <a:latin typeface="Lato"/>
                <a:ea typeface="Lato"/>
                <a:cs typeface="Calibri" panose="020F0502020204030204"/>
              </a:rPr>
              <a:t> company)</a:t>
            </a:r>
          </a:p>
          <a:p>
            <a:pPr lvl="1">
              <a:buFont typeface="Arial"/>
              <a:buChar char="•"/>
            </a:pPr>
            <a:r>
              <a:rPr lang="nl-BE" sz="1200" i="1" dirty="0">
                <a:ea typeface="+mn-lt"/>
                <a:cs typeface="+mn-lt"/>
              </a:rPr>
              <a:t> The </a:t>
            </a:r>
            <a:r>
              <a:rPr lang="nl-BE" sz="1200" i="1" dirty="0" err="1">
                <a:ea typeface="+mn-lt"/>
                <a:cs typeface="+mn-lt"/>
              </a:rPr>
              <a:t>core</a:t>
            </a:r>
            <a:r>
              <a:rPr lang="nl-BE" sz="1200" i="1" dirty="0">
                <a:ea typeface="+mn-lt"/>
                <a:cs typeface="+mn-lt"/>
              </a:rPr>
              <a:t> </a:t>
            </a:r>
            <a:r>
              <a:rPr lang="nl-BE" sz="1200" i="1" dirty="0" err="1">
                <a:ea typeface="+mn-lt"/>
                <a:cs typeface="+mn-lt"/>
              </a:rPr>
              <a:t>membership</a:t>
            </a:r>
            <a:r>
              <a:rPr lang="nl-BE" sz="1200" i="1" dirty="0">
                <a:ea typeface="+mn-lt"/>
                <a:cs typeface="+mn-lt"/>
              </a:rPr>
              <a:t> (</a:t>
            </a:r>
            <a:r>
              <a:rPr lang="nl-BE" sz="1200" i="1" dirty="0" err="1">
                <a:ea typeface="+mn-lt"/>
                <a:cs typeface="+mn-lt"/>
              </a:rPr>
              <a:t>kernlidmaatshcap</a:t>
            </a:r>
            <a:r>
              <a:rPr lang="nl-BE" sz="1200" i="1" dirty="0">
                <a:ea typeface="+mn-lt"/>
                <a:cs typeface="+mn-lt"/>
              </a:rPr>
              <a:t>) is €7500 excl. </a:t>
            </a:r>
            <a:r>
              <a:rPr lang="nl-BE" sz="1200" i="1" dirty="0" err="1">
                <a:ea typeface="+mn-lt"/>
                <a:cs typeface="+mn-lt"/>
              </a:rPr>
              <a:t>Taxes</a:t>
            </a:r>
            <a:r>
              <a:rPr lang="nl-BE" sz="1200" i="1" dirty="0">
                <a:ea typeface="+mn-lt"/>
                <a:cs typeface="+mn-lt"/>
              </a:rPr>
              <a:t> . €5.500 is exempt </a:t>
            </a:r>
            <a:r>
              <a:rPr lang="nl-BE" sz="1200" i="1" dirty="0" err="1">
                <a:ea typeface="+mn-lt"/>
                <a:cs typeface="+mn-lt"/>
              </a:rPr>
              <a:t>from</a:t>
            </a:r>
            <a:r>
              <a:rPr lang="nl-BE" sz="1200" i="1" dirty="0">
                <a:ea typeface="+mn-lt"/>
                <a:cs typeface="+mn-lt"/>
              </a:rPr>
              <a:t> VAT. The </a:t>
            </a:r>
            <a:r>
              <a:rPr lang="nl-BE" sz="1200" i="1" dirty="0" err="1">
                <a:ea typeface="+mn-lt"/>
                <a:cs typeface="+mn-lt"/>
              </a:rPr>
              <a:t>remainder</a:t>
            </a:r>
            <a:r>
              <a:rPr lang="nl-BE" sz="1200" i="1" dirty="0">
                <a:ea typeface="+mn-lt"/>
                <a:cs typeface="+mn-lt"/>
              </a:rPr>
              <a:t> €2000 is subject </a:t>
            </a:r>
            <a:r>
              <a:rPr lang="nl-BE" sz="1200" i="1" dirty="0" err="1">
                <a:ea typeface="+mn-lt"/>
                <a:cs typeface="+mn-lt"/>
              </a:rPr>
              <a:t>to</a:t>
            </a:r>
            <a:r>
              <a:rPr lang="nl-BE" sz="1200" i="1" dirty="0">
                <a:ea typeface="+mn-lt"/>
                <a:cs typeface="+mn-lt"/>
              </a:rPr>
              <a:t> VAT(= €420). Total of </a:t>
            </a:r>
            <a:r>
              <a:rPr lang="nl-BE" sz="1200" i="1" dirty="0" err="1">
                <a:ea typeface="+mn-lt"/>
                <a:cs typeface="+mn-lt"/>
              </a:rPr>
              <a:t>the</a:t>
            </a:r>
            <a:r>
              <a:rPr lang="nl-BE" sz="1200" i="1" dirty="0">
                <a:ea typeface="+mn-lt"/>
                <a:cs typeface="+mn-lt"/>
              </a:rPr>
              <a:t> </a:t>
            </a:r>
            <a:r>
              <a:rPr lang="nl-BE" sz="1200" i="1" dirty="0" err="1">
                <a:ea typeface="+mn-lt"/>
                <a:cs typeface="+mn-lt"/>
              </a:rPr>
              <a:t>invoice</a:t>
            </a:r>
            <a:r>
              <a:rPr lang="nl-BE" sz="1200" i="1" dirty="0">
                <a:ea typeface="+mn-lt"/>
                <a:cs typeface="+mn-lt"/>
              </a:rPr>
              <a:t> is €7920.</a:t>
            </a:r>
            <a:endParaRPr lang="nl-BE" sz="1200" dirty="0">
              <a:ea typeface="+mn-lt"/>
              <a:cs typeface="+mn-lt"/>
            </a:endParaRPr>
          </a:p>
        </p:txBody>
      </p:sp>
    </p:spTree>
    <p:extLst>
      <p:ext uri="{BB962C8B-B14F-4D97-AF65-F5344CB8AC3E}">
        <p14:creationId xmlns:p14="http://schemas.microsoft.com/office/powerpoint/2010/main" val="3613586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4A158-3596-1749-800C-CDD1C3FBAAF2}"/>
              </a:ext>
            </a:extLst>
          </p:cNvPr>
          <p:cNvSpPr/>
          <p:nvPr/>
        </p:nvSpPr>
        <p:spPr>
          <a:xfrm>
            <a:off x="-41096" y="-9724"/>
            <a:ext cx="12277618" cy="1625913"/>
          </a:xfrm>
          <a:prstGeom prst="rect">
            <a:avLst/>
          </a:prstGeom>
          <a:solidFill>
            <a:srgbClr val="91A73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latin typeface="Lato"/>
                <a:ea typeface="Lato"/>
                <a:cs typeface="Calibri"/>
              </a:rPr>
              <a:t>Team Matchmaking: </a:t>
            </a:r>
          </a:p>
          <a:p>
            <a:pPr algn="ctr"/>
            <a:r>
              <a:rPr lang="en-US" sz="4400" dirty="0">
                <a:latin typeface="Lato"/>
                <a:ea typeface="Lato"/>
                <a:cs typeface="Calibri"/>
              </a:rPr>
              <a:t>Practical information return</a:t>
            </a:r>
          </a:p>
        </p:txBody>
      </p:sp>
      <p:sp>
        <p:nvSpPr>
          <p:cNvPr id="2" name="Rectangle 1">
            <a:extLst>
              <a:ext uri="{FF2B5EF4-FFF2-40B4-BE49-F238E27FC236}">
                <a16:creationId xmlns:a16="http://schemas.microsoft.com/office/drawing/2014/main" id="{DA0D2997-5C0A-2348-8152-A335CC48CDDE}"/>
              </a:ext>
            </a:extLst>
          </p:cNvPr>
          <p:cNvSpPr/>
          <p:nvPr/>
        </p:nvSpPr>
        <p:spPr>
          <a:xfrm>
            <a:off x="6003634" y="563169"/>
            <a:ext cx="184731" cy="646331"/>
          </a:xfrm>
          <a:prstGeom prst="rect">
            <a:avLst/>
          </a:prstGeom>
        </p:spPr>
        <p:txBody>
          <a:bodyPr wrap="none" lIns="91440" tIns="45720" rIns="91440" bIns="45720" anchor="t">
            <a:spAutoFit/>
          </a:bodyPr>
          <a:lstStyle/>
          <a:p>
            <a:pPr algn="ctr"/>
            <a:endParaRPr lang="en-US" sz="3600">
              <a:solidFill>
                <a:srgbClr val="FFFFFF"/>
              </a:solidFill>
              <a:latin typeface="Lato"/>
              <a:ea typeface="Lato"/>
              <a:cs typeface="Lato"/>
            </a:endParaRPr>
          </a:p>
        </p:txBody>
      </p:sp>
      <p:pic>
        <p:nvPicPr>
          <p:cNvPr id="25" name="Picture 24">
            <a:extLst>
              <a:ext uri="{FF2B5EF4-FFF2-40B4-BE49-F238E27FC236}">
                <a16:creationId xmlns:a16="http://schemas.microsoft.com/office/drawing/2014/main" id="{2E862CE2-F639-584A-89FC-1D5C73CF7CED}"/>
              </a:ext>
            </a:extLst>
          </p:cNvPr>
          <p:cNvPicPr>
            <a:picLocks noChangeAspect="1"/>
          </p:cNvPicPr>
          <p:nvPr/>
        </p:nvPicPr>
        <p:blipFill>
          <a:blip r:embed="rId2"/>
          <a:stretch>
            <a:fillRect/>
          </a:stretch>
        </p:blipFill>
        <p:spPr>
          <a:xfrm>
            <a:off x="189499" y="4946018"/>
            <a:ext cx="1114863" cy="1116000"/>
          </a:xfrm>
          <a:prstGeom prst="rect">
            <a:avLst/>
          </a:prstGeom>
        </p:spPr>
      </p:pic>
      <p:sp>
        <p:nvSpPr>
          <p:cNvPr id="26" name="TextBox 25">
            <a:extLst>
              <a:ext uri="{FF2B5EF4-FFF2-40B4-BE49-F238E27FC236}">
                <a16:creationId xmlns:a16="http://schemas.microsoft.com/office/drawing/2014/main" id="{3C46E360-6FF9-5048-875D-883D74A0EC02}"/>
              </a:ext>
            </a:extLst>
          </p:cNvPr>
          <p:cNvSpPr txBox="1"/>
          <p:nvPr/>
        </p:nvSpPr>
        <p:spPr>
          <a:xfrm>
            <a:off x="1331490" y="501522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chemeClr val="bg1"/>
                </a:solidFill>
                <a:latin typeface="Lato" panose="020F0502020204030203" pitchFamily="34" charset="77"/>
                <a:ea typeface="Lato Light"/>
                <a:cs typeface="Arial"/>
              </a:rPr>
              <a:t>Economische en </a:t>
            </a:r>
          </a:p>
          <a:p>
            <a:r>
              <a:rPr lang="nl-BE">
                <a:solidFill>
                  <a:schemeClr val="bg1"/>
                </a:solidFill>
                <a:latin typeface="Lato" panose="020F0502020204030203" pitchFamily="34" charset="77"/>
                <a:ea typeface="Lato Light"/>
                <a:cs typeface="Arial"/>
              </a:rPr>
              <a:t>ecologische migratie neemt toe</a:t>
            </a:r>
            <a:endParaRPr lang="en-US">
              <a:solidFill>
                <a:schemeClr val="bg1"/>
              </a:solidFill>
              <a:latin typeface="Lato" panose="020F0502020204030203" pitchFamily="34" charset="77"/>
              <a:ea typeface="Lato Light"/>
              <a:cs typeface="Arial"/>
            </a:endParaRPr>
          </a:p>
          <a:p>
            <a:endParaRPr lang="en-US">
              <a:solidFill>
                <a:schemeClr val="bg1"/>
              </a:solidFill>
              <a:latin typeface="Lato" panose="020F0502020204030203" pitchFamily="34" charset="77"/>
              <a:ea typeface="Lato Light"/>
              <a:cs typeface="Lato Light"/>
            </a:endParaRPr>
          </a:p>
        </p:txBody>
      </p:sp>
      <p:pic>
        <p:nvPicPr>
          <p:cNvPr id="32" name="Picture 31">
            <a:extLst>
              <a:ext uri="{FF2B5EF4-FFF2-40B4-BE49-F238E27FC236}">
                <a16:creationId xmlns:a16="http://schemas.microsoft.com/office/drawing/2014/main" id="{42280447-91A8-1A40-B93E-9F7C3CC58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5" y="128564"/>
            <a:ext cx="1778123" cy="1364928"/>
          </a:xfrm>
          <a:prstGeom prst="rect">
            <a:avLst/>
          </a:prstGeom>
        </p:spPr>
      </p:pic>
      <p:sp>
        <p:nvSpPr>
          <p:cNvPr id="3" name="TextBox 2">
            <a:extLst>
              <a:ext uri="{FF2B5EF4-FFF2-40B4-BE49-F238E27FC236}">
                <a16:creationId xmlns:a16="http://schemas.microsoft.com/office/drawing/2014/main" id="{45BC621C-93B3-0F06-02DE-BDE32D7EC13E}"/>
              </a:ext>
            </a:extLst>
          </p:cNvPr>
          <p:cNvSpPr txBox="1"/>
          <p:nvPr/>
        </p:nvSpPr>
        <p:spPr>
          <a:xfrm>
            <a:off x="966438" y="1839951"/>
            <a:ext cx="9896707"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dirty="0">
                <a:latin typeface="Lato"/>
                <a:ea typeface="+mn-lt"/>
                <a:cs typeface="+mn-lt"/>
              </a:rPr>
              <a:t>FISCAL ATTESTATION</a:t>
            </a:r>
            <a:endParaRPr lang="nl-BE" b="1" u="sng" dirty="0">
              <a:latin typeface="Lato"/>
              <a:ea typeface="Lato"/>
              <a:cs typeface="+mn-lt"/>
            </a:endParaRPr>
          </a:p>
          <a:p>
            <a:pPr>
              <a:buFont typeface="Arial"/>
              <a:buChar char="•"/>
            </a:pPr>
            <a:endParaRPr lang="nl-BE" dirty="0">
              <a:latin typeface="Lato"/>
              <a:ea typeface="Lato"/>
              <a:cs typeface="Lato"/>
            </a:endParaRPr>
          </a:p>
          <a:p>
            <a:pPr>
              <a:buFont typeface="Arial"/>
              <a:buChar char="•"/>
            </a:pPr>
            <a:r>
              <a:rPr lang="nl-BE" dirty="0">
                <a:latin typeface="Lato"/>
                <a:ea typeface="+mn-lt"/>
                <a:cs typeface="+mn-lt"/>
              </a:rPr>
              <a:t>Entrepreneurs </a:t>
            </a:r>
            <a:r>
              <a:rPr lang="nl-BE" dirty="0" err="1">
                <a:latin typeface="Lato"/>
                <a:ea typeface="+mn-lt"/>
                <a:cs typeface="+mn-lt"/>
              </a:rPr>
              <a:t>for</a:t>
            </a:r>
            <a:r>
              <a:rPr lang="nl-BE" dirty="0">
                <a:latin typeface="Lato"/>
                <a:ea typeface="+mn-lt"/>
                <a:cs typeface="+mn-lt"/>
              </a:rPr>
              <a:t> Entrepreneurs (OVO) has been </a:t>
            </a:r>
            <a:r>
              <a:rPr lang="nl-BE" dirty="0" err="1">
                <a:latin typeface="Lato"/>
                <a:ea typeface="+mn-lt"/>
                <a:cs typeface="+mn-lt"/>
              </a:rPr>
              <a:t>approved</a:t>
            </a:r>
            <a:r>
              <a:rPr lang="nl-BE" dirty="0">
                <a:latin typeface="Lato"/>
                <a:ea typeface="+mn-lt"/>
                <a:cs typeface="+mn-lt"/>
              </a:rPr>
              <a:t> </a:t>
            </a:r>
            <a:r>
              <a:rPr lang="nl-BE" dirty="0" err="1">
                <a:latin typeface="Lato"/>
                <a:ea typeface="+mn-lt"/>
                <a:cs typeface="+mn-lt"/>
              </a:rPr>
              <a:t>to</a:t>
            </a:r>
            <a:r>
              <a:rPr lang="nl-BE" dirty="0">
                <a:latin typeface="Lato"/>
                <a:ea typeface="+mn-lt"/>
                <a:cs typeface="+mn-lt"/>
              </a:rPr>
              <a:t> issue </a:t>
            </a:r>
            <a:r>
              <a:rPr lang="nl-BE" dirty="0" err="1">
                <a:latin typeface="Lato"/>
                <a:ea typeface="+mn-lt"/>
                <a:cs typeface="+mn-lt"/>
              </a:rPr>
              <a:t>tax</a:t>
            </a:r>
            <a:r>
              <a:rPr lang="nl-BE" dirty="0">
                <a:latin typeface="Lato"/>
                <a:ea typeface="+mn-lt"/>
                <a:cs typeface="+mn-lt"/>
              </a:rPr>
              <a:t> </a:t>
            </a:r>
            <a:r>
              <a:rPr lang="nl-BE" dirty="0" err="1">
                <a:latin typeface="Lato"/>
                <a:ea typeface="+mn-lt"/>
                <a:cs typeface="+mn-lt"/>
              </a:rPr>
              <a:t>attestations</a:t>
            </a:r>
            <a:r>
              <a:rPr lang="nl-BE" dirty="0">
                <a:latin typeface="Lato"/>
                <a:ea typeface="+mn-lt"/>
                <a:cs typeface="+mn-lt"/>
              </a:rPr>
              <a:t> </a:t>
            </a:r>
            <a:r>
              <a:rPr lang="nl-BE" dirty="0" err="1">
                <a:latin typeface="Lato"/>
                <a:ea typeface="+mn-lt"/>
                <a:cs typeface="+mn-lt"/>
              </a:rPr>
              <a:t>for</a:t>
            </a:r>
            <a:r>
              <a:rPr lang="nl-BE" dirty="0">
                <a:latin typeface="Lato"/>
                <a:ea typeface="+mn-lt"/>
                <a:cs typeface="+mn-lt"/>
              </a:rPr>
              <a:t> </a:t>
            </a:r>
            <a:r>
              <a:rPr lang="nl-BE" dirty="0" err="1">
                <a:latin typeface="Lato"/>
                <a:ea typeface="+mn-lt"/>
                <a:cs typeface="+mn-lt"/>
              </a:rPr>
              <a:t>donations</a:t>
            </a:r>
            <a:r>
              <a:rPr lang="nl-BE" dirty="0">
                <a:latin typeface="Lato"/>
                <a:ea typeface="+mn-lt"/>
                <a:cs typeface="+mn-lt"/>
              </a:rPr>
              <a:t> </a:t>
            </a:r>
            <a:r>
              <a:rPr lang="nl-BE" dirty="0" err="1">
                <a:latin typeface="Lato"/>
                <a:ea typeface="+mn-lt"/>
                <a:cs typeface="+mn-lt"/>
              </a:rPr>
              <a:t>starting</a:t>
            </a:r>
            <a:r>
              <a:rPr lang="nl-BE" dirty="0">
                <a:latin typeface="Lato"/>
                <a:ea typeface="+mn-lt"/>
                <a:cs typeface="+mn-lt"/>
              </a:rPr>
              <a:t> at 40 </a:t>
            </a:r>
            <a:r>
              <a:rPr lang="nl-BE" dirty="0" err="1">
                <a:latin typeface="Lato"/>
                <a:ea typeface="+mn-lt"/>
                <a:cs typeface="+mn-lt"/>
              </a:rPr>
              <a:t>euros</a:t>
            </a:r>
            <a:r>
              <a:rPr lang="nl-BE" dirty="0">
                <a:latin typeface="Lato"/>
                <a:ea typeface="+mn-lt"/>
                <a:cs typeface="+mn-lt"/>
              </a:rPr>
              <a:t>/</a:t>
            </a:r>
            <a:r>
              <a:rPr lang="nl-BE" dirty="0" err="1">
                <a:latin typeface="Lato"/>
                <a:ea typeface="+mn-lt"/>
                <a:cs typeface="+mn-lt"/>
              </a:rPr>
              <a:t>year</a:t>
            </a:r>
            <a:r>
              <a:rPr lang="nl-BE" dirty="0">
                <a:latin typeface="Lato"/>
                <a:ea typeface="+mn-lt"/>
                <a:cs typeface="+mn-lt"/>
              </a:rPr>
              <a:t> </a:t>
            </a:r>
            <a:r>
              <a:rPr lang="nl-BE" dirty="0" err="1">
                <a:latin typeface="Lato"/>
                <a:ea typeface="+mn-lt"/>
                <a:cs typeface="+mn-lt"/>
              </a:rPr>
              <a:t>from</a:t>
            </a:r>
            <a:r>
              <a:rPr lang="nl-BE" dirty="0">
                <a:latin typeface="Lato"/>
                <a:ea typeface="+mn-lt"/>
                <a:cs typeface="+mn-lt"/>
              </a:rPr>
              <a:t> 2018 </a:t>
            </a:r>
            <a:r>
              <a:rPr lang="nl-BE" dirty="0" err="1">
                <a:latin typeface="Lato"/>
                <a:ea typeface="+mn-lt"/>
                <a:cs typeface="+mn-lt"/>
              </a:rPr>
              <a:t>through</a:t>
            </a:r>
            <a:r>
              <a:rPr lang="nl-BE" dirty="0">
                <a:latin typeface="Lato"/>
                <a:ea typeface="+mn-lt"/>
                <a:cs typeface="+mn-lt"/>
              </a:rPr>
              <a:t> 2023.  (has </a:t>
            </a:r>
            <a:r>
              <a:rPr lang="nl-BE" dirty="0" err="1">
                <a:latin typeface="Lato"/>
                <a:ea typeface="+mn-lt"/>
                <a:cs typeface="+mn-lt"/>
              </a:rPr>
              <a:t>to</a:t>
            </a:r>
            <a:r>
              <a:rPr lang="nl-BE" dirty="0">
                <a:latin typeface="Lato"/>
                <a:ea typeface="+mn-lt"/>
                <a:cs typeface="+mn-lt"/>
              </a:rPr>
              <a:t> </a:t>
            </a:r>
            <a:r>
              <a:rPr lang="nl-BE" dirty="0" err="1">
                <a:latin typeface="Lato"/>
                <a:ea typeface="+mn-lt"/>
                <a:cs typeface="+mn-lt"/>
              </a:rPr>
              <a:t>be</a:t>
            </a:r>
            <a:r>
              <a:rPr lang="nl-BE" dirty="0">
                <a:latin typeface="Lato"/>
                <a:ea typeface="+mn-lt"/>
                <a:cs typeface="+mn-lt"/>
              </a:rPr>
              <a:t> </a:t>
            </a:r>
            <a:r>
              <a:rPr lang="nl-BE" dirty="0" err="1">
                <a:latin typeface="Lato"/>
                <a:ea typeface="+mn-lt"/>
                <a:cs typeface="+mn-lt"/>
              </a:rPr>
              <a:t>renewed</a:t>
            </a:r>
            <a:r>
              <a:rPr lang="nl-BE" dirty="0">
                <a:latin typeface="Lato"/>
                <a:ea typeface="+mn-lt"/>
                <a:cs typeface="+mn-lt"/>
              </a:rPr>
              <a:t>, we are </a:t>
            </a:r>
            <a:r>
              <a:rPr lang="nl-BE" dirty="0" err="1">
                <a:latin typeface="Lato"/>
                <a:ea typeface="+mn-lt"/>
                <a:cs typeface="+mn-lt"/>
              </a:rPr>
              <a:t>waiting</a:t>
            </a:r>
            <a:r>
              <a:rPr lang="nl-BE" dirty="0">
                <a:latin typeface="Lato"/>
                <a:ea typeface="+mn-lt"/>
                <a:cs typeface="+mn-lt"/>
              </a:rPr>
              <a:t> </a:t>
            </a:r>
            <a:r>
              <a:rPr lang="nl-BE" dirty="0" err="1">
                <a:latin typeface="Lato"/>
                <a:ea typeface="+mn-lt"/>
                <a:cs typeface="+mn-lt"/>
              </a:rPr>
              <a:t>for</a:t>
            </a:r>
            <a:r>
              <a:rPr lang="nl-BE" dirty="0">
                <a:latin typeface="Lato"/>
                <a:ea typeface="+mn-lt"/>
                <a:cs typeface="+mn-lt"/>
              </a:rPr>
              <a:t> a meeting </a:t>
            </a:r>
            <a:r>
              <a:rPr lang="nl-BE" dirty="0" err="1">
                <a:latin typeface="Lato"/>
                <a:ea typeface="+mn-lt"/>
                <a:cs typeface="+mn-lt"/>
              </a:rPr>
              <a:t>for</a:t>
            </a:r>
            <a:r>
              <a:rPr lang="nl-BE" dirty="0">
                <a:latin typeface="Lato"/>
                <a:ea typeface="+mn-lt"/>
                <a:cs typeface="+mn-lt"/>
              </a:rPr>
              <a:t> </a:t>
            </a:r>
            <a:r>
              <a:rPr lang="nl-BE" dirty="0" err="1">
                <a:latin typeface="Lato"/>
                <a:ea typeface="+mn-lt"/>
                <a:cs typeface="+mn-lt"/>
              </a:rPr>
              <a:t>the</a:t>
            </a:r>
            <a:r>
              <a:rPr lang="nl-BE" dirty="0">
                <a:latin typeface="Lato"/>
                <a:ea typeface="+mn-lt"/>
                <a:cs typeface="+mn-lt"/>
              </a:rPr>
              <a:t> </a:t>
            </a:r>
            <a:r>
              <a:rPr lang="nl-BE" dirty="0" err="1">
                <a:latin typeface="Lato"/>
                <a:ea typeface="+mn-lt"/>
                <a:cs typeface="+mn-lt"/>
              </a:rPr>
              <a:t>evaluation</a:t>
            </a:r>
            <a:r>
              <a:rPr lang="nl-BE" dirty="0">
                <a:latin typeface="Lato"/>
                <a:ea typeface="+mn-lt"/>
                <a:cs typeface="+mn-lt"/>
              </a:rPr>
              <a:t>, </a:t>
            </a:r>
            <a:r>
              <a:rPr lang="nl-BE" dirty="0" err="1">
                <a:latin typeface="Lato"/>
                <a:ea typeface="+mn-lt"/>
                <a:cs typeface="+mn-lt"/>
              </a:rPr>
              <a:t>probably</a:t>
            </a:r>
            <a:r>
              <a:rPr lang="nl-BE" dirty="0">
                <a:latin typeface="Lato"/>
                <a:ea typeface="+mn-lt"/>
                <a:cs typeface="+mn-lt"/>
              </a:rPr>
              <a:t> in </a:t>
            </a:r>
            <a:r>
              <a:rPr lang="nl-BE" dirty="0" err="1">
                <a:latin typeface="Lato"/>
                <a:ea typeface="+mn-lt"/>
                <a:cs typeface="+mn-lt"/>
              </a:rPr>
              <a:t>march</a:t>
            </a:r>
            <a:r>
              <a:rPr lang="nl-BE" dirty="0">
                <a:latin typeface="Lato"/>
                <a:ea typeface="+mn-lt"/>
                <a:cs typeface="+mn-lt"/>
              </a:rPr>
              <a:t> 2024)</a:t>
            </a:r>
            <a:endParaRPr lang="nl-BE" dirty="0">
              <a:latin typeface="Lato"/>
              <a:ea typeface="Lato"/>
              <a:cs typeface="Lato"/>
            </a:endParaRPr>
          </a:p>
          <a:p>
            <a:pPr>
              <a:buFont typeface="Arial"/>
              <a:buChar char="•"/>
            </a:pPr>
            <a:endParaRPr lang="nl-BE" dirty="0">
              <a:latin typeface="Lato"/>
              <a:ea typeface="Lato"/>
              <a:cs typeface="Lato"/>
            </a:endParaRPr>
          </a:p>
          <a:p>
            <a:pPr>
              <a:buFont typeface="Arial"/>
              <a:buChar char="•"/>
            </a:pPr>
            <a:r>
              <a:rPr lang="nl-BE" dirty="0">
                <a:latin typeface="Lato"/>
                <a:ea typeface="+mn-lt"/>
                <a:cs typeface="+mn-lt"/>
              </a:rPr>
              <a:t>A </a:t>
            </a:r>
            <a:r>
              <a:rPr lang="nl-BE" err="1">
                <a:latin typeface="Lato"/>
                <a:ea typeface="+mn-lt"/>
                <a:cs typeface="+mn-lt"/>
              </a:rPr>
              <a:t>donation</a:t>
            </a:r>
            <a:r>
              <a:rPr lang="nl-BE" dirty="0">
                <a:latin typeface="Lato"/>
                <a:ea typeface="+mn-lt"/>
                <a:cs typeface="+mn-lt"/>
              </a:rPr>
              <a:t> is a </a:t>
            </a:r>
            <a:r>
              <a:rPr lang="nl-BE" err="1">
                <a:latin typeface="Lato"/>
                <a:ea typeface="+mn-lt"/>
                <a:cs typeface="+mn-lt"/>
              </a:rPr>
              <a:t>sum</a:t>
            </a:r>
            <a:r>
              <a:rPr lang="nl-BE" dirty="0">
                <a:latin typeface="Lato"/>
                <a:ea typeface="+mn-lt"/>
                <a:cs typeface="+mn-lt"/>
              </a:rPr>
              <a:t> of money </a:t>
            </a:r>
            <a:r>
              <a:rPr lang="nl-BE" err="1">
                <a:latin typeface="Lato"/>
                <a:ea typeface="+mn-lt"/>
                <a:cs typeface="+mn-lt"/>
              </a:rPr>
              <a:t>donated</a:t>
            </a:r>
            <a:r>
              <a:rPr lang="nl-BE" dirty="0">
                <a:latin typeface="Lato"/>
                <a:ea typeface="+mn-lt"/>
                <a:cs typeface="+mn-lt"/>
              </a:rPr>
              <a:t> </a:t>
            </a:r>
            <a:r>
              <a:rPr lang="nl-BE" err="1">
                <a:latin typeface="Lato"/>
                <a:ea typeface="+mn-lt"/>
                <a:cs typeface="+mn-lt"/>
              </a:rPr>
              <a:t>by</a:t>
            </a:r>
            <a:r>
              <a:rPr lang="nl-BE" dirty="0">
                <a:latin typeface="Lato"/>
                <a:ea typeface="+mn-lt"/>
                <a:cs typeface="+mn-lt"/>
              </a:rPr>
              <a:t> a person, company or </a:t>
            </a:r>
            <a:r>
              <a:rPr lang="nl-BE" err="1">
                <a:latin typeface="Lato"/>
                <a:ea typeface="+mn-lt"/>
                <a:cs typeface="+mn-lt"/>
              </a:rPr>
              <a:t>organization</a:t>
            </a:r>
            <a:r>
              <a:rPr lang="nl-BE" dirty="0">
                <a:latin typeface="Lato"/>
                <a:ea typeface="+mn-lt"/>
                <a:cs typeface="+mn-lt"/>
              </a:rPr>
              <a:t> </a:t>
            </a:r>
            <a:r>
              <a:rPr lang="nl-BE" err="1">
                <a:latin typeface="Lato"/>
                <a:ea typeface="+mn-lt"/>
                <a:cs typeface="+mn-lt"/>
              </a:rPr>
              <a:t>to</a:t>
            </a:r>
            <a:r>
              <a:rPr lang="nl-BE" dirty="0">
                <a:latin typeface="Lato"/>
                <a:ea typeface="+mn-lt"/>
                <a:cs typeface="+mn-lt"/>
              </a:rPr>
              <a:t> a project of </a:t>
            </a:r>
            <a:r>
              <a:rPr lang="nl-BE" err="1">
                <a:latin typeface="Lato"/>
                <a:ea typeface="+mn-lt"/>
                <a:cs typeface="+mn-lt"/>
              </a:rPr>
              <a:t>an</a:t>
            </a:r>
            <a:r>
              <a:rPr lang="nl-BE" dirty="0">
                <a:latin typeface="Lato"/>
                <a:ea typeface="+mn-lt"/>
                <a:cs typeface="+mn-lt"/>
              </a:rPr>
              <a:t> NGO partner or </a:t>
            </a:r>
            <a:r>
              <a:rPr lang="nl-BE" err="1">
                <a:latin typeface="Lato"/>
                <a:ea typeface="+mn-lt"/>
                <a:cs typeface="+mn-lt"/>
              </a:rPr>
              <a:t>the</a:t>
            </a:r>
            <a:r>
              <a:rPr lang="nl-BE" dirty="0">
                <a:latin typeface="Lato"/>
                <a:ea typeface="+mn-lt"/>
                <a:cs typeface="+mn-lt"/>
              </a:rPr>
              <a:t> </a:t>
            </a:r>
            <a:r>
              <a:rPr lang="nl-BE" err="1">
                <a:latin typeface="Lato"/>
                <a:ea typeface="+mn-lt"/>
                <a:cs typeface="+mn-lt"/>
              </a:rPr>
              <a:t>general</a:t>
            </a:r>
            <a:r>
              <a:rPr lang="nl-BE" dirty="0">
                <a:latin typeface="Lato"/>
                <a:ea typeface="+mn-lt"/>
                <a:cs typeface="+mn-lt"/>
              </a:rPr>
              <a:t> </a:t>
            </a:r>
            <a:r>
              <a:rPr lang="nl-BE" err="1">
                <a:latin typeface="Lato"/>
                <a:ea typeface="+mn-lt"/>
                <a:cs typeface="+mn-lt"/>
              </a:rPr>
              <a:t>operation</a:t>
            </a:r>
            <a:r>
              <a:rPr lang="nl-BE" dirty="0">
                <a:latin typeface="Lato"/>
                <a:ea typeface="+mn-lt"/>
                <a:cs typeface="+mn-lt"/>
              </a:rPr>
              <a:t>, </a:t>
            </a:r>
            <a:r>
              <a:rPr lang="nl-BE" err="1">
                <a:latin typeface="Lato"/>
                <a:ea typeface="+mn-lt"/>
                <a:cs typeface="+mn-lt"/>
              </a:rPr>
              <a:t>for</a:t>
            </a:r>
            <a:r>
              <a:rPr lang="nl-BE" dirty="0">
                <a:latin typeface="Lato"/>
                <a:ea typeface="+mn-lt"/>
                <a:cs typeface="+mn-lt"/>
              </a:rPr>
              <a:t> </a:t>
            </a:r>
            <a:r>
              <a:rPr lang="nl-BE" err="1">
                <a:latin typeface="Lato"/>
                <a:ea typeface="+mn-lt"/>
                <a:cs typeface="+mn-lt"/>
              </a:rPr>
              <a:t>which</a:t>
            </a:r>
            <a:r>
              <a:rPr lang="nl-BE" dirty="0">
                <a:latin typeface="Lato"/>
                <a:ea typeface="+mn-lt"/>
                <a:cs typeface="+mn-lt"/>
              </a:rPr>
              <a:t> </a:t>
            </a:r>
            <a:r>
              <a:rPr lang="nl-BE" err="1">
                <a:latin typeface="Lato"/>
                <a:ea typeface="+mn-lt"/>
                <a:cs typeface="+mn-lt"/>
              </a:rPr>
              <a:t>the</a:t>
            </a:r>
            <a:r>
              <a:rPr lang="nl-BE" dirty="0">
                <a:latin typeface="Lato"/>
                <a:ea typeface="+mn-lt"/>
                <a:cs typeface="+mn-lt"/>
              </a:rPr>
              <a:t> donor </a:t>
            </a:r>
            <a:r>
              <a:rPr lang="nl-BE" err="1">
                <a:latin typeface="Lato"/>
                <a:ea typeface="+mn-lt"/>
                <a:cs typeface="+mn-lt"/>
              </a:rPr>
              <a:t>receives</a:t>
            </a:r>
            <a:r>
              <a:rPr lang="nl-BE" dirty="0">
                <a:latin typeface="Lato"/>
                <a:ea typeface="+mn-lt"/>
                <a:cs typeface="+mn-lt"/>
              </a:rPr>
              <a:t> </a:t>
            </a:r>
            <a:r>
              <a:rPr lang="nl-BE" err="1">
                <a:latin typeface="Lato"/>
                <a:ea typeface="+mn-lt"/>
                <a:cs typeface="+mn-lt"/>
              </a:rPr>
              <a:t>nothing</a:t>
            </a:r>
            <a:r>
              <a:rPr lang="nl-BE" dirty="0">
                <a:latin typeface="Lato"/>
                <a:ea typeface="+mn-lt"/>
                <a:cs typeface="+mn-lt"/>
              </a:rPr>
              <a:t> in return. A gift does </a:t>
            </a:r>
            <a:r>
              <a:rPr lang="nl-BE" err="1">
                <a:latin typeface="Lato"/>
                <a:ea typeface="+mn-lt"/>
                <a:cs typeface="+mn-lt"/>
              </a:rPr>
              <a:t>entitle</a:t>
            </a:r>
            <a:r>
              <a:rPr lang="nl-BE" dirty="0">
                <a:latin typeface="Lato"/>
                <a:ea typeface="+mn-lt"/>
                <a:cs typeface="+mn-lt"/>
              </a:rPr>
              <a:t> </a:t>
            </a:r>
            <a:r>
              <a:rPr lang="nl-BE" err="1">
                <a:latin typeface="Lato"/>
                <a:ea typeface="+mn-lt"/>
                <a:cs typeface="+mn-lt"/>
              </a:rPr>
              <a:t>the</a:t>
            </a:r>
            <a:r>
              <a:rPr lang="nl-BE" dirty="0">
                <a:latin typeface="Lato"/>
                <a:ea typeface="+mn-lt"/>
                <a:cs typeface="+mn-lt"/>
              </a:rPr>
              <a:t> donor </a:t>
            </a:r>
            <a:r>
              <a:rPr lang="nl-BE" err="1">
                <a:latin typeface="Lato"/>
                <a:ea typeface="+mn-lt"/>
                <a:cs typeface="+mn-lt"/>
              </a:rPr>
              <a:t>to</a:t>
            </a:r>
            <a:r>
              <a:rPr lang="nl-BE" dirty="0">
                <a:latin typeface="Lato"/>
                <a:ea typeface="+mn-lt"/>
                <a:cs typeface="+mn-lt"/>
              </a:rPr>
              <a:t> a </a:t>
            </a:r>
            <a:r>
              <a:rPr lang="nl-BE" err="1">
                <a:latin typeface="Lato"/>
                <a:ea typeface="+mn-lt"/>
                <a:cs typeface="+mn-lt"/>
              </a:rPr>
              <a:t>tax</a:t>
            </a:r>
            <a:r>
              <a:rPr lang="nl-BE" dirty="0">
                <a:latin typeface="Lato"/>
                <a:ea typeface="+mn-lt"/>
                <a:cs typeface="+mn-lt"/>
              </a:rPr>
              <a:t> </a:t>
            </a:r>
            <a:r>
              <a:rPr lang="nl-BE" err="1">
                <a:latin typeface="Lato"/>
                <a:ea typeface="+mn-lt"/>
                <a:cs typeface="+mn-lt"/>
              </a:rPr>
              <a:t>certificate</a:t>
            </a:r>
            <a:r>
              <a:rPr lang="nl-BE" dirty="0">
                <a:latin typeface="Lato"/>
                <a:ea typeface="+mn-lt"/>
                <a:cs typeface="+mn-lt"/>
              </a:rPr>
              <a:t>. </a:t>
            </a:r>
            <a:endParaRPr lang="nl-BE" dirty="0">
              <a:latin typeface="Lato"/>
              <a:ea typeface="Lato"/>
              <a:cs typeface="Lato"/>
            </a:endParaRPr>
          </a:p>
          <a:p>
            <a:pPr>
              <a:buFont typeface="Arial"/>
              <a:buChar char="•"/>
            </a:pPr>
            <a:endParaRPr lang="nl-BE" dirty="0">
              <a:latin typeface="Lato"/>
              <a:ea typeface="Lato"/>
              <a:cs typeface="Lato"/>
            </a:endParaRPr>
          </a:p>
          <a:p>
            <a:pPr lvl="1">
              <a:buFont typeface="Courier New"/>
              <a:buChar char="o"/>
            </a:pPr>
            <a:r>
              <a:rPr lang="nl-BE" dirty="0">
                <a:latin typeface="Lato"/>
                <a:ea typeface="+mn-lt"/>
                <a:cs typeface="+mn-lt"/>
              </a:rPr>
              <a:t>ATTENTION: </a:t>
            </a:r>
            <a:r>
              <a:rPr lang="nl-BE" err="1">
                <a:latin typeface="Lato"/>
                <a:ea typeface="+mn-lt"/>
                <a:cs typeface="+mn-lt"/>
              </a:rPr>
              <a:t>it</a:t>
            </a:r>
            <a:r>
              <a:rPr lang="nl-BE" dirty="0">
                <a:latin typeface="Lato"/>
                <a:ea typeface="+mn-lt"/>
                <a:cs typeface="+mn-lt"/>
              </a:rPr>
              <a:t> is </a:t>
            </a:r>
            <a:r>
              <a:rPr lang="nl-BE" err="1">
                <a:latin typeface="Lato"/>
                <a:ea typeface="+mn-lt"/>
                <a:cs typeface="+mn-lt"/>
              </a:rPr>
              <a:t>extremely</a:t>
            </a:r>
            <a:r>
              <a:rPr lang="nl-BE" dirty="0">
                <a:latin typeface="Lato"/>
                <a:ea typeface="+mn-lt"/>
                <a:cs typeface="+mn-lt"/>
              </a:rPr>
              <a:t> important </a:t>
            </a:r>
            <a:r>
              <a:rPr lang="nl-BE" err="1">
                <a:latin typeface="Lato"/>
                <a:ea typeface="+mn-lt"/>
                <a:cs typeface="+mn-lt"/>
              </a:rPr>
              <a:t>to</a:t>
            </a:r>
            <a:r>
              <a:rPr lang="nl-BE" dirty="0">
                <a:latin typeface="Lato"/>
                <a:ea typeface="+mn-lt"/>
                <a:cs typeface="+mn-lt"/>
              </a:rPr>
              <a:t> monitor </a:t>
            </a:r>
            <a:r>
              <a:rPr lang="nl-BE" err="1">
                <a:latin typeface="Lato"/>
                <a:ea typeface="+mn-lt"/>
                <a:cs typeface="+mn-lt"/>
              </a:rPr>
              <a:t>that</a:t>
            </a:r>
            <a:r>
              <a:rPr lang="nl-BE" dirty="0">
                <a:latin typeface="Lato"/>
                <a:ea typeface="+mn-lt"/>
                <a:cs typeface="+mn-lt"/>
              </a:rPr>
              <a:t> </a:t>
            </a:r>
            <a:r>
              <a:rPr lang="nl-BE" err="1">
                <a:latin typeface="Lato"/>
                <a:ea typeface="+mn-lt"/>
                <a:cs typeface="+mn-lt"/>
              </a:rPr>
              <a:t>there</a:t>
            </a:r>
            <a:r>
              <a:rPr lang="nl-BE" dirty="0">
                <a:latin typeface="Lato"/>
                <a:ea typeface="+mn-lt"/>
                <a:cs typeface="+mn-lt"/>
              </a:rPr>
              <a:t> is never a </a:t>
            </a:r>
            <a:r>
              <a:rPr lang="nl-BE" err="1">
                <a:latin typeface="Lato"/>
                <a:ea typeface="+mn-lt"/>
                <a:cs typeface="+mn-lt"/>
              </a:rPr>
              <a:t>quid</a:t>
            </a:r>
            <a:r>
              <a:rPr lang="nl-BE" dirty="0">
                <a:latin typeface="Lato"/>
                <a:ea typeface="+mn-lt"/>
                <a:cs typeface="+mn-lt"/>
              </a:rPr>
              <a:t> pro quo or commercial benefit </a:t>
            </a:r>
            <a:r>
              <a:rPr lang="nl-BE" err="1">
                <a:latin typeface="Lato"/>
                <a:ea typeface="+mn-lt"/>
                <a:cs typeface="+mn-lt"/>
              </a:rPr>
              <a:t>for</a:t>
            </a:r>
            <a:r>
              <a:rPr lang="nl-BE" dirty="0">
                <a:latin typeface="Lato"/>
                <a:ea typeface="+mn-lt"/>
                <a:cs typeface="+mn-lt"/>
              </a:rPr>
              <a:t> </a:t>
            </a:r>
            <a:r>
              <a:rPr lang="nl-BE" err="1">
                <a:latin typeface="Lato"/>
                <a:ea typeface="+mn-lt"/>
                <a:cs typeface="+mn-lt"/>
              </a:rPr>
              <a:t>the</a:t>
            </a:r>
            <a:r>
              <a:rPr lang="nl-BE" dirty="0">
                <a:latin typeface="Lato"/>
                <a:ea typeface="+mn-lt"/>
                <a:cs typeface="+mn-lt"/>
              </a:rPr>
              <a:t> </a:t>
            </a:r>
            <a:r>
              <a:rPr lang="nl-BE" err="1">
                <a:latin typeface="Lato"/>
                <a:ea typeface="+mn-lt"/>
                <a:cs typeface="+mn-lt"/>
              </a:rPr>
              <a:t>donation</a:t>
            </a:r>
            <a:r>
              <a:rPr lang="nl-BE" dirty="0">
                <a:latin typeface="Lato"/>
                <a:ea typeface="+mn-lt"/>
                <a:cs typeface="+mn-lt"/>
              </a:rPr>
              <a:t>, </a:t>
            </a:r>
            <a:r>
              <a:rPr lang="nl-BE" err="1">
                <a:latin typeface="Lato"/>
                <a:ea typeface="+mn-lt"/>
                <a:cs typeface="+mn-lt"/>
              </a:rPr>
              <a:t>for</a:t>
            </a:r>
            <a:r>
              <a:rPr lang="nl-BE" dirty="0">
                <a:latin typeface="Lato"/>
                <a:ea typeface="+mn-lt"/>
                <a:cs typeface="+mn-lt"/>
              </a:rPr>
              <a:t> </a:t>
            </a:r>
            <a:r>
              <a:rPr lang="nl-BE" err="1">
                <a:latin typeface="Lato"/>
                <a:ea typeface="+mn-lt"/>
                <a:cs typeface="+mn-lt"/>
              </a:rPr>
              <a:t>example</a:t>
            </a:r>
            <a:r>
              <a:rPr lang="nl-BE" dirty="0">
                <a:latin typeface="Lato"/>
                <a:ea typeface="+mn-lt"/>
                <a:cs typeface="+mn-lt"/>
              </a:rPr>
              <a:t> </a:t>
            </a:r>
            <a:r>
              <a:rPr lang="nl-BE" err="1">
                <a:latin typeface="Lato"/>
                <a:ea typeface="+mn-lt"/>
                <a:cs typeface="+mn-lt"/>
              </a:rPr>
              <a:t>mention</a:t>
            </a:r>
            <a:r>
              <a:rPr lang="nl-BE" dirty="0">
                <a:latin typeface="Lato"/>
                <a:ea typeface="+mn-lt"/>
                <a:cs typeface="+mn-lt"/>
              </a:rPr>
              <a:t> on </a:t>
            </a:r>
            <a:r>
              <a:rPr lang="nl-BE" err="1">
                <a:latin typeface="Lato"/>
                <a:ea typeface="+mn-lt"/>
                <a:cs typeface="+mn-lt"/>
              </a:rPr>
              <a:t>the</a:t>
            </a:r>
            <a:r>
              <a:rPr lang="nl-BE" dirty="0">
                <a:latin typeface="Lato"/>
                <a:ea typeface="+mn-lt"/>
                <a:cs typeface="+mn-lt"/>
              </a:rPr>
              <a:t> website.  </a:t>
            </a:r>
            <a:r>
              <a:rPr lang="nl-BE" err="1">
                <a:latin typeface="Lato"/>
                <a:ea typeface="+mn-lt"/>
                <a:cs typeface="+mn-lt"/>
              </a:rPr>
              <a:t>If</a:t>
            </a:r>
            <a:r>
              <a:rPr lang="nl-BE" dirty="0">
                <a:latin typeface="Lato"/>
                <a:ea typeface="+mn-lt"/>
                <a:cs typeface="+mn-lt"/>
              </a:rPr>
              <a:t> </a:t>
            </a:r>
            <a:r>
              <a:rPr lang="nl-BE" err="1">
                <a:latin typeface="Lato"/>
                <a:ea typeface="+mn-lt"/>
                <a:cs typeface="+mn-lt"/>
              </a:rPr>
              <a:t>this</a:t>
            </a:r>
            <a:r>
              <a:rPr lang="nl-BE" dirty="0">
                <a:latin typeface="Lato"/>
                <a:ea typeface="+mn-lt"/>
                <a:cs typeface="+mn-lt"/>
              </a:rPr>
              <a:t> is </a:t>
            </a:r>
            <a:r>
              <a:rPr lang="nl-BE" err="1">
                <a:latin typeface="Lato"/>
                <a:ea typeface="+mn-lt"/>
                <a:cs typeface="+mn-lt"/>
              </a:rPr>
              <a:t>the</a:t>
            </a:r>
            <a:r>
              <a:rPr lang="nl-BE" dirty="0">
                <a:latin typeface="Lato"/>
                <a:ea typeface="+mn-lt"/>
                <a:cs typeface="+mn-lt"/>
              </a:rPr>
              <a:t> case, no </a:t>
            </a:r>
            <a:r>
              <a:rPr lang="nl-BE" err="1">
                <a:latin typeface="Lato"/>
                <a:ea typeface="+mn-lt"/>
                <a:cs typeface="+mn-lt"/>
              </a:rPr>
              <a:t>tax</a:t>
            </a:r>
            <a:r>
              <a:rPr lang="nl-BE" dirty="0">
                <a:latin typeface="Lato"/>
                <a:ea typeface="+mn-lt"/>
                <a:cs typeface="+mn-lt"/>
              </a:rPr>
              <a:t> </a:t>
            </a:r>
            <a:r>
              <a:rPr lang="nl-BE" err="1">
                <a:latin typeface="Lato"/>
                <a:ea typeface="+mn-lt"/>
                <a:cs typeface="+mn-lt"/>
              </a:rPr>
              <a:t>certificate</a:t>
            </a:r>
            <a:r>
              <a:rPr lang="nl-BE" dirty="0">
                <a:latin typeface="Lato"/>
                <a:ea typeface="+mn-lt"/>
                <a:cs typeface="+mn-lt"/>
              </a:rPr>
              <a:t> </a:t>
            </a:r>
            <a:r>
              <a:rPr lang="nl-BE" err="1">
                <a:latin typeface="Lato"/>
                <a:ea typeface="+mn-lt"/>
                <a:cs typeface="+mn-lt"/>
              </a:rPr>
              <a:t>can</a:t>
            </a:r>
            <a:r>
              <a:rPr lang="nl-BE" dirty="0">
                <a:latin typeface="Lato"/>
                <a:ea typeface="+mn-lt"/>
                <a:cs typeface="+mn-lt"/>
              </a:rPr>
              <a:t> </a:t>
            </a:r>
            <a:r>
              <a:rPr lang="nl-BE" err="1">
                <a:latin typeface="Lato"/>
                <a:ea typeface="+mn-lt"/>
                <a:cs typeface="+mn-lt"/>
              </a:rPr>
              <a:t>and</a:t>
            </a:r>
            <a:r>
              <a:rPr lang="nl-BE" dirty="0">
                <a:latin typeface="Lato"/>
                <a:ea typeface="+mn-lt"/>
                <a:cs typeface="+mn-lt"/>
              </a:rPr>
              <a:t> </a:t>
            </a:r>
            <a:r>
              <a:rPr lang="nl-BE" err="1">
                <a:latin typeface="Lato"/>
                <a:ea typeface="+mn-lt"/>
                <a:cs typeface="+mn-lt"/>
              </a:rPr>
              <a:t>may</a:t>
            </a:r>
            <a:r>
              <a:rPr lang="nl-BE" dirty="0">
                <a:latin typeface="Lato"/>
                <a:ea typeface="+mn-lt"/>
                <a:cs typeface="+mn-lt"/>
              </a:rPr>
              <a:t> </a:t>
            </a:r>
            <a:r>
              <a:rPr lang="nl-BE" err="1">
                <a:latin typeface="Lato"/>
                <a:ea typeface="+mn-lt"/>
                <a:cs typeface="+mn-lt"/>
              </a:rPr>
              <a:t>be</a:t>
            </a:r>
            <a:r>
              <a:rPr lang="nl-BE" dirty="0">
                <a:latin typeface="Lato"/>
                <a:ea typeface="+mn-lt"/>
                <a:cs typeface="+mn-lt"/>
              </a:rPr>
              <a:t> </a:t>
            </a:r>
            <a:r>
              <a:rPr lang="nl-BE" err="1">
                <a:latin typeface="Lato"/>
                <a:ea typeface="+mn-lt"/>
                <a:cs typeface="+mn-lt"/>
              </a:rPr>
              <a:t>issued</a:t>
            </a:r>
            <a:r>
              <a:rPr lang="nl-BE" dirty="0">
                <a:latin typeface="Lato"/>
                <a:ea typeface="+mn-lt"/>
                <a:cs typeface="+mn-lt"/>
              </a:rPr>
              <a:t>. </a:t>
            </a:r>
            <a:endParaRPr lang="nl-BE" dirty="0">
              <a:latin typeface="Lato"/>
              <a:ea typeface="Lato"/>
              <a:cs typeface="Lato"/>
            </a:endParaRPr>
          </a:p>
          <a:p>
            <a:pPr>
              <a:buFont typeface="Arial"/>
              <a:buChar char="•"/>
            </a:pPr>
            <a:endParaRPr lang="nl-BE" dirty="0">
              <a:latin typeface="Lato"/>
              <a:ea typeface="Lato"/>
              <a:cs typeface="Lato"/>
            </a:endParaRPr>
          </a:p>
          <a:p>
            <a:pPr>
              <a:buFont typeface="Arial"/>
              <a:buChar char="•"/>
            </a:pPr>
            <a:r>
              <a:rPr lang="nl-BE" dirty="0">
                <a:latin typeface="Lato"/>
                <a:ea typeface="+mn-lt"/>
                <a:cs typeface="+mn-lt"/>
              </a:rPr>
              <a:t>For </a:t>
            </a:r>
            <a:r>
              <a:rPr lang="nl-BE" dirty="0" err="1">
                <a:latin typeface="Lato"/>
                <a:ea typeface="+mn-lt"/>
                <a:cs typeface="+mn-lt"/>
              </a:rPr>
              <a:t>donations</a:t>
            </a:r>
            <a:r>
              <a:rPr lang="nl-BE" dirty="0">
                <a:latin typeface="Lato"/>
                <a:ea typeface="+mn-lt"/>
                <a:cs typeface="+mn-lt"/>
              </a:rPr>
              <a:t> </a:t>
            </a:r>
            <a:r>
              <a:rPr lang="nl-BE" dirty="0" err="1">
                <a:latin typeface="Lato"/>
                <a:ea typeface="+mn-lt"/>
                <a:cs typeface="+mn-lt"/>
              </a:rPr>
              <a:t>to</a:t>
            </a:r>
            <a:r>
              <a:rPr lang="nl-BE" dirty="0">
                <a:latin typeface="Lato"/>
                <a:ea typeface="+mn-lt"/>
                <a:cs typeface="+mn-lt"/>
              </a:rPr>
              <a:t> </a:t>
            </a:r>
            <a:r>
              <a:rPr lang="nl-BE" dirty="0" err="1">
                <a:latin typeface="Lato"/>
                <a:ea typeface="+mn-lt"/>
                <a:cs typeface="+mn-lt"/>
              </a:rPr>
              <a:t>the</a:t>
            </a:r>
            <a:r>
              <a:rPr lang="nl-BE" dirty="0">
                <a:latin typeface="Lato"/>
                <a:ea typeface="+mn-lt"/>
                <a:cs typeface="+mn-lt"/>
              </a:rPr>
              <a:t> Acceleration Fund (</a:t>
            </a:r>
            <a:r>
              <a:rPr lang="nl-BE" dirty="0" err="1">
                <a:latin typeface="Lato"/>
                <a:ea typeface="+mn-lt"/>
                <a:cs typeface="+mn-lt"/>
              </a:rPr>
              <a:t>Friends</a:t>
            </a:r>
            <a:r>
              <a:rPr lang="nl-BE" dirty="0">
                <a:latin typeface="Lato"/>
                <a:ea typeface="+mn-lt"/>
                <a:cs typeface="+mn-lt"/>
              </a:rPr>
              <a:t>-of-fund at </a:t>
            </a:r>
            <a:r>
              <a:rPr lang="nl-BE" dirty="0" err="1">
                <a:latin typeface="Lato"/>
                <a:ea typeface="+mn-lt"/>
                <a:cs typeface="+mn-lt"/>
              </a:rPr>
              <a:t>the</a:t>
            </a:r>
            <a:r>
              <a:rPr lang="nl-BE" dirty="0">
                <a:latin typeface="Lato"/>
                <a:ea typeface="+mn-lt"/>
                <a:cs typeface="+mn-lt"/>
              </a:rPr>
              <a:t> King </a:t>
            </a:r>
            <a:r>
              <a:rPr lang="nl-BE" dirty="0" err="1">
                <a:latin typeface="Lato"/>
                <a:ea typeface="+mn-lt"/>
                <a:cs typeface="+mn-lt"/>
              </a:rPr>
              <a:t>Baudouin</a:t>
            </a:r>
            <a:r>
              <a:rPr lang="nl-BE" dirty="0">
                <a:latin typeface="Lato"/>
                <a:ea typeface="+mn-lt"/>
                <a:cs typeface="+mn-lt"/>
              </a:rPr>
              <a:t> Foundation), </a:t>
            </a:r>
            <a:r>
              <a:rPr lang="nl-BE" dirty="0" err="1">
                <a:latin typeface="Lato"/>
                <a:ea typeface="+mn-lt"/>
                <a:cs typeface="+mn-lt"/>
              </a:rPr>
              <a:t>you</a:t>
            </a:r>
            <a:r>
              <a:rPr lang="nl-BE" dirty="0">
                <a:latin typeface="Lato"/>
                <a:ea typeface="+mn-lt"/>
                <a:cs typeface="+mn-lt"/>
              </a:rPr>
              <a:t> are </a:t>
            </a:r>
            <a:r>
              <a:rPr lang="nl-BE" dirty="0" err="1">
                <a:latin typeface="Lato"/>
                <a:ea typeface="+mn-lt"/>
                <a:cs typeface="+mn-lt"/>
              </a:rPr>
              <a:t>referred</a:t>
            </a:r>
            <a:r>
              <a:rPr lang="nl-BE" dirty="0">
                <a:latin typeface="Lato"/>
                <a:ea typeface="+mn-lt"/>
                <a:cs typeface="+mn-lt"/>
              </a:rPr>
              <a:t> </a:t>
            </a:r>
            <a:r>
              <a:rPr lang="nl-BE" dirty="0" err="1">
                <a:latin typeface="Lato"/>
                <a:ea typeface="+mn-lt"/>
                <a:cs typeface="+mn-lt"/>
              </a:rPr>
              <a:t>to</a:t>
            </a:r>
            <a:r>
              <a:rPr lang="nl-BE" dirty="0">
                <a:latin typeface="Lato"/>
                <a:ea typeface="+mn-lt"/>
                <a:cs typeface="+mn-lt"/>
              </a:rPr>
              <a:t> </a:t>
            </a:r>
            <a:r>
              <a:rPr lang="nl-BE" dirty="0" err="1">
                <a:latin typeface="Lato"/>
                <a:ea typeface="+mn-lt"/>
                <a:cs typeface="+mn-lt"/>
              </a:rPr>
              <a:t>the</a:t>
            </a:r>
            <a:r>
              <a:rPr lang="nl-BE" dirty="0">
                <a:latin typeface="Lato"/>
                <a:ea typeface="+mn-lt"/>
                <a:cs typeface="+mn-lt"/>
              </a:rPr>
              <a:t> KBS website: Making a </a:t>
            </a:r>
            <a:r>
              <a:rPr lang="nl-BE" dirty="0" err="1">
                <a:latin typeface="Lato"/>
                <a:ea typeface="+mn-lt"/>
                <a:cs typeface="+mn-lt"/>
              </a:rPr>
              <a:t>donation</a:t>
            </a:r>
            <a:r>
              <a:rPr lang="nl-BE" dirty="0">
                <a:latin typeface="Lato"/>
                <a:ea typeface="+mn-lt"/>
                <a:cs typeface="+mn-lt"/>
              </a:rPr>
              <a:t> (kbs-frb.be). For these </a:t>
            </a:r>
            <a:r>
              <a:rPr lang="nl-BE" dirty="0" err="1">
                <a:latin typeface="Lato"/>
                <a:ea typeface="+mn-lt"/>
                <a:cs typeface="+mn-lt"/>
              </a:rPr>
              <a:t>donations</a:t>
            </a:r>
            <a:r>
              <a:rPr lang="nl-BE" dirty="0">
                <a:latin typeface="Lato"/>
                <a:ea typeface="+mn-lt"/>
                <a:cs typeface="+mn-lt"/>
              </a:rPr>
              <a:t>, a </a:t>
            </a:r>
            <a:r>
              <a:rPr lang="nl-BE" dirty="0" err="1">
                <a:latin typeface="Lato"/>
                <a:ea typeface="+mn-lt"/>
                <a:cs typeface="+mn-lt"/>
              </a:rPr>
              <a:t>certificate</a:t>
            </a:r>
            <a:r>
              <a:rPr lang="nl-BE" dirty="0">
                <a:latin typeface="Lato"/>
                <a:ea typeface="+mn-lt"/>
                <a:cs typeface="+mn-lt"/>
              </a:rPr>
              <a:t> is </a:t>
            </a:r>
            <a:r>
              <a:rPr lang="nl-BE" dirty="0" err="1">
                <a:latin typeface="Lato"/>
                <a:ea typeface="+mn-lt"/>
                <a:cs typeface="+mn-lt"/>
              </a:rPr>
              <a:t>issued</a:t>
            </a:r>
            <a:r>
              <a:rPr lang="nl-BE" dirty="0">
                <a:latin typeface="Lato"/>
                <a:ea typeface="+mn-lt"/>
                <a:cs typeface="+mn-lt"/>
              </a:rPr>
              <a:t> </a:t>
            </a:r>
            <a:r>
              <a:rPr lang="nl-BE" dirty="0" err="1">
                <a:latin typeface="Lato"/>
                <a:ea typeface="+mn-lt"/>
                <a:cs typeface="+mn-lt"/>
              </a:rPr>
              <a:t>by</a:t>
            </a:r>
            <a:r>
              <a:rPr lang="nl-BE" dirty="0">
                <a:latin typeface="Lato"/>
                <a:ea typeface="+mn-lt"/>
                <a:cs typeface="+mn-lt"/>
              </a:rPr>
              <a:t> </a:t>
            </a:r>
            <a:r>
              <a:rPr lang="nl-BE" dirty="0" err="1">
                <a:latin typeface="Lato"/>
                <a:ea typeface="+mn-lt"/>
                <a:cs typeface="+mn-lt"/>
              </a:rPr>
              <a:t>the</a:t>
            </a:r>
            <a:r>
              <a:rPr lang="nl-BE" dirty="0">
                <a:latin typeface="Lato"/>
                <a:ea typeface="+mn-lt"/>
                <a:cs typeface="+mn-lt"/>
              </a:rPr>
              <a:t> King </a:t>
            </a:r>
            <a:r>
              <a:rPr lang="nl-BE" dirty="0" err="1">
                <a:latin typeface="Lato"/>
                <a:ea typeface="+mn-lt"/>
                <a:cs typeface="+mn-lt"/>
              </a:rPr>
              <a:t>Baudouin</a:t>
            </a:r>
            <a:r>
              <a:rPr lang="nl-BE" dirty="0">
                <a:latin typeface="Lato"/>
                <a:ea typeface="+mn-lt"/>
                <a:cs typeface="+mn-lt"/>
              </a:rPr>
              <a:t> Foundation.</a:t>
            </a:r>
            <a:endParaRPr lang="nl-BE">
              <a:latin typeface="Lato"/>
              <a:ea typeface="Lato"/>
              <a:cs typeface="Lato"/>
            </a:endParaRPr>
          </a:p>
        </p:txBody>
      </p:sp>
    </p:spTree>
    <p:extLst>
      <p:ext uri="{BB962C8B-B14F-4D97-AF65-F5344CB8AC3E}">
        <p14:creationId xmlns:p14="http://schemas.microsoft.com/office/powerpoint/2010/main" val="1514777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4A158-3596-1749-800C-CDD1C3FBAAF2}"/>
              </a:ext>
            </a:extLst>
          </p:cNvPr>
          <p:cNvSpPr/>
          <p:nvPr/>
        </p:nvSpPr>
        <p:spPr>
          <a:xfrm>
            <a:off x="-41096" y="-9724"/>
            <a:ext cx="12277618" cy="1625913"/>
          </a:xfrm>
          <a:prstGeom prst="rect">
            <a:avLst/>
          </a:prstGeom>
          <a:solidFill>
            <a:srgbClr val="91A73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latin typeface="Lato"/>
                <a:ea typeface="Lato"/>
                <a:cs typeface="Calibri"/>
              </a:rPr>
              <a:t>Team Matchmaking: </a:t>
            </a:r>
          </a:p>
          <a:p>
            <a:pPr algn="ctr"/>
            <a:r>
              <a:rPr lang="en-US" sz="4400" dirty="0">
                <a:latin typeface="Lato"/>
                <a:ea typeface="Lato"/>
                <a:cs typeface="Calibri"/>
              </a:rPr>
              <a:t>Practical information invoicing</a:t>
            </a:r>
          </a:p>
        </p:txBody>
      </p:sp>
      <p:sp>
        <p:nvSpPr>
          <p:cNvPr id="2" name="Rectangle 1">
            <a:extLst>
              <a:ext uri="{FF2B5EF4-FFF2-40B4-BE49-F238E27FC236}">
                <a16:creationId xmlns:a16="http://schemas.microsoft.com/office/drawing/2014/main" id="{DA0D2997-5C0A-2348-8152-A335CC48CDDE}"/>
              </a:ext>
            </a:extLst>
          </p:cNvPr>
          <p:cNvSpPr/>
          <p:nvPr/>
        </p:nvSpPr>
        <p:spPr>
          <a:xfrm>
            <a:off x="6003634" y="563169"/>
            <a:ext cx="184731" cy="646331"/>
          </a:xfrm>
          <a:prstGeom prst="rect">
            <a:avLst/>
          </a:prstGeom>
        </p:spPr>
        <p:txBody>
          <a:bodyPr wrap="none" lIns="91440" tIns="45720" rIns="91440" bIns="45720" anchor="t">
            <a:spAutoFit/>
          </a:bodyPr>
          <a:lstStyle/>
          <a:p>
            <a:pPr algn="ctr"/>
            <a:endParaRPr lang="en-US" sz="3600">
              <a:solidFill>
                <a:srgbClr val="FFFFFF"/>
              </a:solidFill>
              <a:latin typeface="Lato"/>
              <a:ea typeface="Lato"/>
              <a:cs typeface="Lato"/>
            </a:endParaRPr>
          </a:p>
        </p:txBody>
      </p:sp>
      <p:pic>
        <p:nvPicPr>
          <p:cNvPr id="25" name="Picture 24">
            <a:extLst>
              <a:ext uri="{FF2B5EF4-FFF2-40B4-BE49-F238E27FC236}">
                <a16:creationId xmlns:a16="http://schemas.microsoft.com/office/drawing/2014/main" id="{2E862CE2-F639-584A-89FC-1D5C73CF7CED}"/>
              </a:ext>
            </a:extLst>
          </p:cNvPr>
          <p:cNvPicPr>
            <a:picLocks noChangeAspect="1"/>
          </p:cNvPicPr>
          <p:nvPr/>
        </p:nvPicPr>
        <p:blipFill>
          <a:blip r:embed="rId2"/>
          <a:stretch>
            <a:fillRect/>
          </a:stretch>
        </p:blipFill>
        <p:spPr>
          <a:xfrm>
            <a:off x="189499" y="4946018"/>
            <a:ext cx="1114863" cy="1116000"/>
          </a:xfrm>
          <a:prstGeom prst="rect">
            <a:avLst/>
          </a:prstGeom>
        </p:spPr>
      </p:pic>
      <p:sp>
        <p:nvSpPr>
          <p:cNvPr id="26" name="TextBox 25">
            <a:extLst>
              <a:ext uri="{FF2B5EF4-FFF2-40B4-BE49-F238E27FC236}">
                <a16:creationId xmlns:a16="http://schemas.microsoft.com/office/drawing/2014/main" id="{3C46E360-6FF9-5048-875D-883D74A0EC02}"/>
              </a:ext>
            </a:extLst>
          </p:cNvPr>
          <p:cNvSpPr txBox="1"/>
          <p:nvPr/>
        </p:nvSpPr>
        <p:spPr>
          <a:xfrm>
            <a:off x="1331490" y="501522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chemeClr val="bg1"/>
                </a:solidFill>
                <a:latin typeface="Lato" panose="020F0502020204030203" pitchFamily="34" charset="77"/>
                <a:ea typeface="Lato Light"/>
                <a:cs typeface="Arial"/>
              </a:rPr>
              <a:t>Economische en </a:t>
            </a:r>
          </a:p>
          <a:p>
            <a:r>
              <a:rPr lang="nl-BE">
                <a:solidFill>
                  <a:schemeClr val="bg1"/>
                </a:solidFill>
                <a:latin typeface="Lato" panose="020F0502020204030203" pitchFamily="34" charset="77"/>
                <a:ea typeface="Lato Light"/>
                <a:cs typeface="Arial"/>
              </a:rPr>
              <a:t>ecologische migratie neemt toe</a:t>
            </a:r>
            <a:endParaRPr lang="en-US">
              <a:solidFill>
                <a:schemeClr val="bg1"/>
              </a:solidFill>
              <a:latin typeface="Lato" panose="020F0502020204030203" pitchFamily="34" charset="77"/>
              <a:ea typeface="Lato Light"/>
              <a:cs typeface="Arial"/>
            </a:endParaRPr>
          </a:p>
          <a:p>
            <a:endParaRPr lang="en-US">
              <a:solidFill>
                <a:schemeClr val="bg1"/>
              </a:solidFill>
              <a:latin typeface="Lato" panose="020F0502020204030203" pitchFamily="34" charset="77"/>
              <a:ea typeface="Lato Light"/>
              <a:cs typeface="Lato Light"/>
            </a:endParaRPr>
          </a:p>
        </p:txBody>
      </p:sp>
      <p:pic>
        <p:nvPicPr>
          <p:cNvPr id="32" name="Picture 31">
            <a:extLst>
              <a:ext uri="{FF2B5EF4-FFF2-40B4-BE49-F238E27FC236}">
                <a16:creationId xmlns:a16="http://schemas.microsoft.com/office/drawing/2014/main" id="{42280447-91A8-1A40-B93E-9F7C3CC58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5" y="128564"/>
            <a:ext cx="1778123" cy="1364928"/>
          </a:xfrm>
          <a:prstGeom prst="rect">
            <a:avLst/>
          </a:prstGeom>
        </p:spPr>
      </p:pic>
      <p:sp>
        <p:nvSpPr>
          <p:cNvPr id="3" name="TextBox 2">
            <a:extLst>
              <a:ext uri="{FF2B5EF4-FFF2-40B4-BE49-F238E27FC236}">
                <a16:creationId xmlns:a16="http://schemas.microsoft.com/office/drawing/2014/main" id="{45BC621C-93B3-0F06-02DE-BDE32D7EC13E}"/>
              </a:ext>
            </a:extLst>
          </p:cNvPr>
          <p:cNvSpPr txBox="1"/>
          <p:nvPr/>
        </p:nvSpPr>
        <p:spPr>
          <a:xfrm>
            <a:off x="157401" y="1614173"/>
            <a:ext cx="9896707" cy="5747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nSpc>
                <a:spcPct val="150000"/>
              </a:lnSpc>
              <a:buFont typeface="Arial"/>
              <a:buChar char="•"/>
            </a:pPr>
            <a:r>
              <a:rPr lang="nl-BE" sz="1500" dirty="0" err="1">
                <a:latin typeface="Lato"/>
                <a:ea typeface="Lato"/>
                <a:cs typeface="Lato"/>
              </a:rPr>
              <a:t>Please</a:t>
            </a:r>
            <a:r>
              <a:rPr lang="nl-BE" sz="1500" dirty="0">
                <a:latin typeface="Lato"/>
                <a:ea typeface="Lato"/>
                <a:cs typeface="Lato"/>
              </a:rPr>
              <a:t> </a:t>
            </a:r>
            <a:r>
              <a:rPr lang="nl-BE" sz="1500" dirty="0" err="1">
                <a:latin typeface="Lato"/>
                <a:ea typeface="Lato"/>
                <a:cs typeface="Lato"/>
              </a:rPr>
              <a:t>supply</a:t>
            </a:r>
            <a:r>
              <a:rPr lang="nl-BE" sz="1500" dirty="0">
                <a:latin typeface="Lato"/>
                <a:ea typeface="Lato"/>
                <a:cs typeface="Lato"/>
              </a:rPr>
              <a:t> </a:t>
            </a:r>
            <a:r>
              <a:rPr lang="nl-BE" sz="1500" dirty="0" err="1">
                <a:latin typeface="Lato"/>
                <a:ea typeface="Lato"/>
                <a:cs typeface="Lato"/>
              </a:rPr>
              <a:t>the</a:t>
            </a:r>
            <a:r>
              <a:rPr lang="nl-BE" sz="1500" dirty="0">
                <a:latin typeface="Lato"/>
                <a:ea typeface="Lato"/>
                <a:cs typeface="Lato"/>
              </a:rPr>
              <a:t> </a:t>
            </a:r>
            <a:r>
              <a:rPr lang="nl-BE" sz="1500" dirty="0" err="1">
                <a:latin typeface="Lato"/>
                <a:ea typeface="Lato"/>
                <a:cs typeface="Lato"/>
              </a:rPr>
              <a:t>following</a:t>
            </a:r>
            <a:r>
              <a:rPr lang="nl-BE" sz="1500" dirty="0">
                <a:latin typeface="Lato"/>
                <a:ea typeface="Lato"/>
                <a:cs typeface="Lato"/>
              </a:rPr>
              <a:t> information </a:t>
            </a:r>
            <a:r>
              <a:rPr lang="nl-BE" sz="1500" dirty="0" err="1">
                <a:latin typeface="Lato"/>
                <a:ea typeface="Lato"/>
                <a:cs typeface="Lato"/>
              </a:rPr>
              <a:t>when</a:t>
            </a:r>
            <a:r>
              <a:rPr lang="nl-BE" sz="1500" dirty="0">
                <a:latin typeface="Lato"/>
                <a:ea typeface="Lato"/>
                <a:cs typeface="Lato"/>
              </a:rPr>
              <a:t> </a:t>
            </a:r>
            <a:r>
              <a:rPr lang="nl-BE" sz="1500" dirty="0" err="1">
                <a:latin typeface="Lato"/>
                <a:ea typeface="Lato"/>
                <a:cs typeface="Lato"/>
              </a:rPr>
              <a:t>asking</a:t>
            </a:r>
            <a:r>
              <a:rPr lang="nl-BE" sz="1500" dirty="0">
                <a:latin typeface="Lato"/>
                <a:ea typeface="Lato"/>
                <a:cs typeface="Lato"/>
              </a:rPr>
              <a:t> </a:t>
            </a:r>
            <a:r>
              <a:rPr lang="nl-BE" sz="1500" dirty="0" err="1">
                <a:latin typeface="Lato"/>
                <a:ea typeface="Lato"/>
                <a:cs typeface="Lato"/>
              </a:rPr>
              <a:t>to</a:t>
            </a:r>
            <a:r>
              <a:rPr lang="nl-BE" sz="1500" dirty="0">
                <a:latin typeface="Lato"/>
                <a:ea typeface="Lato"/>
                <a:cs typeface="Lato"/>
              </a:rPr>
              <a:t> </a:t>
            </a:r>
            <a:r>
              <a:rPr lang="nl-BE" sz="1500" dirty="0" err="1">
                <a:latin typeface="Lato"/>
                <a:ea typeface="Lato"/>
                <a:cs typeface="Lato"/>
              </a:rPr>
              <a:t>invoice</a:t>
            </a:r>
            <a:r>
              <a:rPr lang="nl-BE" sz="1500" dirty="0">
                <a:latin typeface="Lato"/>
                <a:ea typeface="Lato"/>
                <a:cs typeface="Lato"/>
              </a:rPr>
              <a:t> : </a:t>
            </a:r>
            <a:endParaRPr lang="en-US" sz="1500" dirty="0">
              <a:latin typeface="Lato"/>
              <a:ea typeface="Lato"/>
              <a:cs typeface="Lato"/>
            </a:endParaRPr>
          </a:p>
          <a:p>
            <a:pPr lvl="2">
              <a:lnSpc>
                <a:spcPct val="150000"/>
              </a:lnSpc>
              <a:buFont typeface="Arial"/>
              <a:buChar char="•"/>
            </a:pPr>
            <a:r>
              <a:rPr lang="nl-BE" sz="1500" dirty="0">
                <a:latin typeface="Lato"/>
                <a:ea typeface="Lato"/>
                <a:cs typeface="Lato"/>
              </a:rPr>
              <a:t>The correct </a:t>
            </a:r>
            <a:r>
              <a:rPr lang="nl-BE" sz="1500" dirty="0" err="1">
                <a:latin typeface="Lato"/>
                <a:ea typeface="Lato"/>
                <a:cs typeface="Lato"/>
              </a:rPr>
              <a:t>invoicing</a:t>
            </a:r>
            <a:r>
              <a:rPr lang="nl-BE" sz="1500" dirty="0">
                <a:latin typeface="Lato"/>
                <a:ea typeface="Lato"/>
                <a:cs typeface="Lato"/>
              </a:rPr>
              <a:t> data:</a:t>
            </a:r>
          </a:p>
          <a:p>
            <a:pPr lvl="3">
              <a:lnSpc>
                <a:spcPct val="150000"/>
              </a:lnSpc>
              <a:buFont typeface="Arial"/>
              <a:buChar char="•"/>
            </a:pPr>
            <a:r>
              <a:rPr lang="nl-BE" sz="1500" dirty="0">
                <a:latin typeface="Lato"/>
                <a:ea typeface="Lato"/>
                <a:cs typeface="Lato"/>
              </a:rPr>
              <a:t>name of company or corporation (vennootschap)</a:t>
            </a:r>
          </a:p>
          <a:p>
            <a:pPr lvl="3">
              <a:lnSpc>
                <a:spcPct val="150000"/>
              </a:lnSpc>
              <a:buFont typeface="Arial"/>
              <a:buChar char="•"/>
            </a:pPr>
            <a:r>
              <a:rPr lang="nl-BE" sz="1500" dirty="0">
                <a:latin typeface="Lato"/>
                <a:ea typeface="Lato"/>
                <a:cs typeface="Lato"/>
              </a:rPr>
              <a:t>VAT </a:t>
            </a:r>
            <a:r>
              <a:rPr lang="nl-BE" sz="1500" dirty="0" err="1">
                <a:latin typeface="Lato"/>
                <a:ea typeface="Lato"/>
                <a:cs typeface="Lato"/>
              </a:rPr>
              <a:t>number</a:t>
            </a:r>
            <a:endParaRPr lang="nl-BE" sz="1500" dirty="0">
              <a:latin typeface="Lato"/>
              <a:ea typeface="Lato"/>
              <a:cs typeface="Lato"/>
            </a:endParaRPr>
          </a:p>
          <a:p>
            <a:pPr lvl="3">
              <a:lnSpc>
                <a:spcPct val="150000"/>
              </a:lnSpc>
              <a:buFont typeface="Arial"/>
              <a:buChar char="•"/>
            </a:pPr>
            <a:r>
              <a:rPr lang="nl-BE" sz="1500" dirty="0" err="1">
                <a:latin typeface="Lato"/>
                <a:ea typeface="Lato"/>
                <a:cs typeface="Lato"/>
              </a:rPr>
              <a:t>Invoicing</a:t>
            </a:r>
            <a:r>
              <a:rPr lang="nl-BE" sz="1500" dirty="0">
                <a:latin typeface="Lato"/>
                <a:ea typeface="Lato"/>
                <a:cs typeface="Lato"/>
              </a:rPr>
              <a:t> </a:t>
            </a:r>
            <a:r>
              <a:rPr lang="nl-BE" sz="1500" dirty="0" err="1">
                <a:latin typeface="Lato"/>
                <a:ea typeface="Lato"/>
                <a:cs typeface="Lato"/>
              </a:rPr>
              <a:t>address</a:t>
            </a:r>
            <a:endParaRPr lang="nl-BE" sz="1500" dirty="0">
              <a:latin typeface="Lato"/>
              <a:ea typeface="Lato"/>
              <a:cs typeface="Lato"/>
            </a:endParaRPr>
          </a:p>
          <a:p>
            <a:pPr lvl="3">
              <a:lnSpc>
                <a:spcPct val="150000"/>
              </a:lnSpc>
              <a:buFont typeface="Arial"/>
              <a:buChar char="•"/>
            </a:pPr>
            <a:r>
              <a:rPr lang="nl-BE" sz="1500" dirty="0">
                <a:latin typeface="Lato"/>
                <a:ea typeface="Lato"/>
                <a:cs typeface="Lato"/>
              </a:rPr>
              <a:t>Contact data </a:t>
            </a:r>
            <a:r>
              <a:rPr lang="nl-BE" sz="1500" dirty="0" err="1">
                <a:latin typeface="Lato"/>
                <a:ea typeface="Lato"/>
                <a:cs typeface="Lato"/>
              </a:rPr>
              <a:t>for</a:t>
            </a:r>
            <a:r>
              <a:rPr lang="nl-BE" sz="1500" dirty="0">
                <a:latin typeface="Lato"/>
                <a:ea typeface="Lato"/>
                <a:cs typeface="Lato"/>
              </a:rPr>
              <a:t> </a:t>
            </a:r>
            <a:r>
              <a:rPr lang="nl-BE" sz="1500" dirty="0" err="1">
                <a:latin typeface="Lato"/>
                <a:ea typeface="Lato"/>
                <a:cs typeface="Lato"/>
              </a:rPr>
              <a:t>the</a:t>
            </a:r>
            <a:r>
              <a:rPr lang="nl-BE" sz="1500" dirty="0">
                <a:latin typeface="Lato"/>
                <a:ea typeface="Lato"/>
                <a:cs typeface="Lato"/>
              </a:rPr>
              <a:t> </a:t>
            </a:r>
            <a:r>
              <a:rPr lang="nl-BE" sz="1500" dirty="0" err="1">
                <a:latin typeface="Lato"/>
                <a:ea typeface="Lato"/>
                <a:cs typeface="Lato"/>
              </a:rPr>
              <a:t>responsible</a:t>
            </a:r>
            <a:r>
              <a:rPr lang="nl-BE" sz="1500" dirty="0">
                <a:latin typeface="Lato"/>
                <a:ea typeface="Lato"/>
                <a:cs typeface="Lato"/>
              </a:rPr>
              <a:t> </a:t>
            </a:r>
            <a:r>
              <a:rPr lang="nl-BE" sz="1500" dirty="0" err="1">
                <a:latin typeface="Lato"/>
                <a:ea typeface="Lato"/>
                <a:cs typeface="Lato"/>
              </a:rPr>
              <a:t>for</a:t>
            </a:r>
            <a:r>
              <a:rPr lang="nl-BE" sz="1500" dirty="0">
                <a:latin typeface="Lato"/>
                <a:ea typeface="Lato"/>
                <a:cs typeface="Lato"/>
              </a:rPr>
              <a:t> </a:t>
            </a:r>
            <a:r>
              <a:rPr lang="nl-BE" sz="1500" dirty="0" err="1">
                <a:latin typeface="Lato"/>
                <a:ea typeface="Lato"/>
                <a:cs typeface="Lato"/>
              </a:rPr>
              <a:t>the</a:t>
            </a:r>
            <a:r>
              <a:rPr lang="nl-BE" sz="1500" dirty="0">
                <a:latin typeface="Lato"/>
                <a:ea typeface="Lato"/>
                <a:cs typeface="Lato"/>
              </a:rPr>
              <a:t> accounting </a:t>
            </a:r>
            <a:r>
              <a:rPr lang="nl-BE" sz="1500" dirty="0" err="1">
                <a:latin typeface="Lato"/>
                <a:ea typeface="Lato"/>
                <a:cs typeface="Lato"/>
              </a:rPr>
              <a:t>within</a:t>
            </a:r>
            <a:r>
              <a:rPr lang="nl-BE" sz="1500" dirty="0">
                <a:latin typeface="Lato"/>
                <a:ea typeface="Lato"/>
                <a:cs typeface="Lato"/>
              </a:rPr>
              <a:t> </a:t>
            </a:r>
            <a:r>
              <a:rPr lang="nl-BE" sz="1500" dirty="0" err="1">
                <a:latin typeface="Lato"/>
                <a:ea typeface="Lato"/>
                <a:cs typeface="Lato"/>
              </a:rPr>
              <a:t>the</a:t>
            </a:r>
            <a:r>
              <a:rPr lang="nl-BE" sz="1500" dirty="0">
                <a:latin typeface="Lato"/>
                <a:ea typeface="Lato"/>
                <a:cs typeface="Lato"/>
              </a:rPr>
              <a:t> company (name, email </a:t>
            </a:r>
            <a:r>
              <a:rPr lang="nl-BE" sz="1500" dirty="0" err="1">
                <a:latin typeface="Lato"/>
                <a:ea typeface="Lato"/>
                <a:cs typeface="Lato"/>
              </a:rPr>
              <a:t>address</a:t>
            </a:r>
            <a:r>
              <a:rPr lang="nl-BE" sz="1500" dirty="0">
                <a:latin typeface="Lato"/>
                <a:ea typeface="Lato"/>
                <a:cs typeface="Lato"/>
              </a:rPr>
              <a:t> </a:t>
            </a:r>
            <a:r>
              <a:rPr lang="nl-BE" sz="1500" dirty="0" err="1">
                <a:latin typeface="Lato"/>
                <a:ea typeface="Lato"/>
                <a:cs typeface="Lato"/>
              </a:rPr>
              <a:t>and</a:t>
            </a:r>
            <a:r>
              <a:rPr lang="nl-BE" sz="1500" dirty="0">
                <a:latin typeface="Lato"/>
                <a:ea typeface="Lato"/>
                <a:cs typeface="Lato"/>
              </a:rPr>
              <a:t> </a:t>
            </a:r>
            <a:r>
              <a:rPr lang="nl-BE" sz="1500" dirty="0" err="1">
                <a:latin typeface="Lato"/>
                <a:ea typeface="Lato"/>
                <a:cs typeface="Lato"/>
              </a:rPr>
              <a:t>telephone</a:t>
            </a:r>
            <a:r>
              <a:rPr lang="nl-BE" sz="1500" dirty="0">
                <a:latin typeface="Lato"/>
                <a:ea typeface="Lato"/>
                <a:cs typeface="Lato"/>
              </a:rPr>
              <a:t> </a:t>
            </a:r>
            <a:r>
              <a:rPr lang="nl-BE" sz="1500" dirty="0" err="1">
                <a:latin typeface="Lato"/>
                <a:ea typeface="Lato"/>
                <a:cs typeface="Lato"/>
              </a:rPr>
              <a:t>number</a:t>
            </a:r>
            <a:r>
              <a:rPr lang="nl-BE" sz="1500" dirty="0">
                <a:latin typeface="Lato"/>
                <a:ea typeface="Lato"/>
                <a:cs typeface="Lato"/>
              </a:rPr>
              <a:t>)</a:t>
            </a:r>
          </a:p>
          <a:p>
            <a:pPr lvl="3">
              <a:lnSpc>
                <a:spcPct val="150000"/>
              </a:lnSpc>
              <a:buFont typeface="Arial"/>
              <a:buChar char="•"/>
            </a:pPr>
            <a:r>
              <a:rPr lang="nl-BE" sz="1500" dirty="0" err="1">
                <a:latin typeface="Lato"/>
                <a:ea typeface="Lato"/>
                <a:cs typeface="Lato"/>
              </a:rPr>
              <a:t>If</a:t>
            </a:r>
            <a:r>
              <a:rPr lang="nl-BE" sz="1500" dirty="0">
                <a:latin typeface="Lato"/>
                <a:ea typeface="Lato"/>
                <a:cs typeface="Lato"/>
              </a:rPr>
              <a:t> </a:t>
            </a:r>
            <a:r>
              <a:rPr lang="nl-BE" sz="1500" dirty="0" err="1">
                <a:latin typeface="Lato"/>
                <a:ea typeface="Lato"/>
                <a:cs typeface="Lato"/>
              </a:rPr>
              <a:t>someone</a:t>
            </a:r>
            <a:r>
              <a:rPr lang="nl-BE" sz="1500" dirty="0">
                <a:latin typeface="Lato"/>
                <a:ea typeface="Lato"/>
                <a:cs typeface="Lato"/>
              </a:rPr>
              <a:t> </a:t>
            </a:r>
            <a:r>
              <a:rPr lang="nl-BE" sz="1500" dirty="0" err="1">
                <a:latin typeface="Lato"/>
                <a:ea typeface="Lato"/>
                <a:cs typeface="Lato"/>
              </a:rPr>
              <a:t>else</a:t>
            </a:r>
            <a:r>
              <a:rPr lang="nl-BE" sz="1500" dirty="0">
                <a:latin typeface="Lato"/>
                <a:ea typeface="Lato"/>
                <a:cs typeface="Lato"/>
              </a:rPr>
              <a:t> </a:t>
            </a:r>
            <a:r>
              <a:rPr lang="nl-BE" sz="1500" dirty="0" err="1">
                <a:latin typeface="Lato"/>
                <a:ea typeface="Lato"/>
                <a:cs typeface="Lato"/>
              </a:rPr>
              <a:t>needs</a:t>
            </a:r>
            <a:r>
              <a:rPr lang="nl-BE" sz="1500" dirty="0">
                <a:latin typeface="Lato"/>
                <a:ea typeface="Lato"/>
                <a:cs typeface="Lato"/>
              </a:rPr>
              <a:t> </a:t>
            </a:r>
            <a:r>
              <a:rPr lang="nl-BE" sz="1500" dirty="0" err="1">
                <a:latin typeface="Lato"/>
                <a:ea typeface="Lato"/>
                <a:cs typeface="Lato"/>
              </a:rPr>
              <a:t>to</a:t>
            </a:r>
            <a:r>
              <a:rPr lang="nl-BE" sz="1500" dirty="0">
                <a:latin typeface="Lato"/>
                <a:ea typeface="Lato"/>
                <a:cs typeface="Lato"/>
              </a:rPr>
              <a:t> </a:t>
            </a:r>
            <a:r>
              <a:rPr lang="nl-BE" sz="1500" dirty="0" err="1">
                <a:latin typeface="Lato"/>
                <a:ea typeface="Lato"/>
                <a:cs typeface="Lato"/>
              </a:rPr>
              <a:t>receive</a:t>
            </a:r>
            <a:r>
              <a:rPr lang="nl-BE" sz="1500" dirty="0">
                <a:latin typeface="Lato"/>
                <a:ea typeface="Lato"/>
                <a:cs typeface="Lato"/>
              </a:rPr>
              <a:t> </a:t>
            </a:r>
            <a:r>
              <a:rPr lang="nl-BE" sz="1500" dirty="0" err="1">
                <a:latin typeface="Lato"/>
                <a:ea typeface="Lato"/>
                <a:cs typeface="Lato"/>
              </a:rPr>
              <a:t>the</a:t>
            </a:r>
            <a:r>
              <a:rPr lang="nl-BE" sz="1500" dirty="0">
                <a:latin typeface="Lato"/>
                <a:ea typeface="Lato"/>
                <a:cs typeface="Lato"/>
              </a:rPr>
              <a:t> </a:t>
            </a:r>
            <a:r>
              <a:rPr lang="nl-BE" sz="1500" dirty="0" err="1">
                <a:latin typeface="Lato"/>
                <a:ea typeface="Lato"/>
                <a:cs typeface="Lato"/>
              </a:rPr>
              <a:t>invoice</a:t>
            </a:r>
            <a:r>
              <a:rPr lang="nl-BE" sz="1500" dirty="0">
                <a:latin typeface="Lato"/>
                <a:ea typeface="Lato"/>
                <a:cs typeface="Lato"/>
              </a:rPr>
              <a:t>, </a:t>
            </a:r>
            <a:r>
              <a:rPr lang="nl-BE" sz="1500" dirty="0" err="1">
                <a:latin typeface="Lato"/>
                <a:ea typeface="Lato"/>
                <a:cs typeface="Lato"/>
              </a:rPr>
              <a:t>please</a:t>
            </a:r>
            <a:r>
              <a:rPr lang="nl-BE" sz="1500" dirty="0">
                <a:latin typeface="Lato"/>
                <a:ea typeface="Lato"/>
                <a:cs typeface="Lato"/>
              </a:rPr>
              <a:t> </a:t>
            </a:r>
            <a:r>
              <a:rPr lang="nl-BE" sz="1500" dirty="0" err="1">
                <a:latin typeface="Lato"/>
                <a:ea typeface="Lato"/>
                <a:cs typeface="Lato"/>
              </a:rPr>
              <a:t>stipulate</a:t>
            </a:r>
            <a:r>
              <a:rPr lang="nl-BE" sz="1500" dirty="0">
                <a:latin typeface="Lato"/>
                <a:ea typeface="Lato"/>
                <a:cs typeface="Lato"/>
              </a:rPr>
              <a:t> </a:t>
            </a:r>
            <a:r>
              <a:rPr lang="nl-BE" sz="1500" dirty="0" err="1">
                <a:latin typeface="Lato"/>
                <a:ea typeface="Lato"/>
                <a:cs typeface="Lato"/>
              </a:rPr>
              <a:t>ESpecifieke</a:t>
            </a:r>
            <a:r>
              <a:rPr lang="nl-BE" sz="1500" dirty="0">
                <a:latin typeface="Lato"/>
                <a:ea typeface="Lato"/>
                <a:cs typeface="Lato"/>
              </a:rPr>
              <a:t> boekhoudkundige referentie of PO-nummer </a:t>
            </a:r>
          </a:p>
          <a:p>
            <a:pPr lvl="2">
              <a:lnSpc>
                <a:spcPct val="150000"/>
              </a:lnSpc>
              <a:buFont typeface="Arial"/>
              <a:buChar char="•"/>
            </a:pPr>
            <a:r>
              <a:rPr lang="nl-BE" sz="1500" dirty="0" err="1">
                <a:latin typeface="Lato"/>
                <a:ea typeface="Lato"/>
                <a:cs typeface="Lato"/>
              </a:rPr>
              <a:t>Specify</a:t>
            </a:r>
            <a:r>
              <a:rPr lang="nl-BE" sz="1500" dirty="0">
                <a:latin typeface="Lato"/>
                <a:ea typeface="Lato"/>
                <a:cs typeface="Lato"/>
              </a:rPr>
              <a:t> </a:t>
            </a:r>
            <a:r>
              <a:rPr lang="nl-BE" sz="1500" dirty="0" err="1">
                <a:latin typeface="Lato"/>
                <a:ea typeface="Lato"/>
                <a:cs typeface="Lato"/>
              </a:rPr>
              <a:t>whether</a:t>
            </a:r>
            <a:r>
              <a:rPr lang="nl-BE" sz="1500" dirty="0">
                <a:latin typeface="Lato"/>
                <a:ea typeface="Lato"/>
                <a:cs typeface="Lato"/>
              </a:rPr>
              <a:t> </a:t>
            </a:r>
            <a:r>
              <a:rPr lang="nl-BE" sz="1500" dirty="0" err="1">
                <a:latin typeface="Lato"/>
                <a:ea typeface="Lato"/>
                <a:cs typeface="Lato"/>
              </a:rPr>
              <a:t>it</a:t>
            </a:r>
            <a:r>
              <a:rPr lang="nl-BE" sz="1500" dirty="0">
                <a:latin typeface="Lato"/>
                <a:ea typeface="Lato"/>
                <a:cs typeface="Lato"/>
              </a:rPr>
              <a:t> is a gift </a:t>
            </a:r>
            <a:r>
              <a:rPr lang="nl-BE" sz="1500" dirty="0" err="1">
                <a:latin typeface="Lato"/>
                <a:ea typeface="Lato"/>
                <a:cs typeface="Lato"/>
              </a:rPr>
              <a:t>for</a:t>
            </a:r>
            <a:r>
              <a:rPr lang="nl-BE" sz="1500" dirty="0">
                <a:latin typeface="Lato"/>
                <a:ea typeface="Lato"/>
                <a:cs typeface="Lato"/>
              </a:rPr>
              <a:t> </a:t>
            </a:r>
            <a:r>
              <a:rPr lang="nl-BE" sz="1500" dirty="0" err="1">
                <a:latin typeface="Lato"/>
                <a:ea typeface="Lato"/>
                <a:cs typeface="Lato"/>
              </a:rPr>
              <a:t>an</a:t>
            </a:r>
            <a:r>
              <a:rPr lang="nl-BE" sz="1500" dirty="0">
                <a:latin typeface="Lato"/>
                <a:ea typeface="Lato"/>
                <a:cs typeface="Lato"/>
              </a:rPr>
              <a:t> ngo project (projectcode) or a gift </a:t>
            </a:r>
            <a:r>
              <a:rPr lang="nl-BE" sz="1500" dirty="0" err="1">
                <a:latin typeface="Lato"/>
                <a:ea typeface="Lato"/>
                <a:cs typeface="Lato"/>
              </a:rPr>
              <a:t>to</a:t>
            </a:r>
            <a:r>
              <a:rPr lang="nl-BE" sz="1500" dirty="0">
                <a:latin typeface="Lato"/>
                <a:ea typeface="Lato"/>
                <a:cs typeface="Lato"/>
              </a:rPr>
              <a:t> </a:t>
            </a:r>
            <a:r>
              <a:rPr lang="nl-BE" sz="1500" dirty="0" err="1">
                <a:latin typeface="Lato"/>
                <a:ea typeface="Lato"/>
                <a:cs typeface="Lato"/>
              </a:rPr>
              <a:t>the</a:t>
            </a:r>
            <a:r>
              <a:rPr lang="nl-BE" sz="1500" dirty="0">
                <a:latin typeface="Lato"/>
                <a:ea typeface="Lato"/>
                <a:cs typeface="Lato"/>
              </a:rPr>
              <a:t> '</a:t>
            </a:r>
            <a:r>
              <a:rPr lang="nl-BE" sz="1500" dirty="0" err="1">
                <a:latin typeface="Lato"/>
                <a:ea typeface="Lato"/>
                <a:cs typeface="Lato"/>
              </a:rPr>
              <a:t>general</a:t>
            </a:r>
            <a:r>
              <a:rPr lang="nl-BE" sz="1500" dirty="0">
                <a:latin typeface="Lato"/>
                <a:ea typeface="Lato"/>
                <a:cs typeface="Lato"/>
              </a:rPr>
              <a:t> fund' (algemeen fonds) </a:t>
            </a:r>
          </a:p>
          <a:p>
            <a:pPr lvl="2">
              <a:lnSpc>
                <a:spcPct val="150000"/>
              </a:lnSpc>
              <a:buFont typeface="Arial"/>
              <a:buChar char="•"/>
            </a:pPr>
            <a:r>
              <a:rPr lang="nl-BE" sz="1500" dirty="0" err="1">
                <a:latin typeface="Lato"/>
                <a:ea typeface="Lato"/>
                <a:cs typeface="Lato"/>
              </a:rPr>
              <a:t>Invoicing</a:t>
            </a:r>
            <a:r>
              <a:rPr lang="nl-BE" sz="1500" dirty="0">
                <a:latin typeface="Lato"/>
                <a:ea typeface="Lato"/>
                <a:cs typeface="Lato"/>
              </a:rPr>
              <a:t> date</a:t>
            </a:r>
          </a:p>
          <a:p>
            <a:pPr lvl="1">
              <a:lnSpc>
                <a:spcPct val="150000"/>
              </a:lnSpc>
              <a:buFont typeface="Arial"/>
              <a:buChar char="•"/>
            </a:pPr>
            <a:r>
              <a:rPr lang="nl-BE" sz="1500" dirty="0">
                <a:latin typeface="Lato"/>
                <a:ea typeface="Lato"/>
                <a:cs typeface="Lato"/>
              </a:rPr>
              <a:t>For a </a:t>
            </a:r>
            <a:r>
              <a:rPr lang="nl-BE" sz="1500" err="1">
                <a:latin typeface="Lato"/>
                <a:ea typeface="Lato"/>
                <a:cs typeface="Lato"/>
              </a:rPr>
              <a:t>donation</a:t>
            </a:r>
            <a:r>
              <a:rPr lang="nl-BE" sz="1500" dirty="0">
                <a:latin typeface="Lato"/>
                <a:ea typeface="Lato"/>
                <a:cs typeface="Lato"/>
              </a:rPr>
              <a:t> </a:t>
            </a:r>
            <a:r>
              <a:rPr lang="nl-BE" sz="1500" err="1">
                <a:latin typeface="Lato"/>
                <a:ea typeface="Lato"/>
                <a:cs typeface="Lato"/>
              </a:rPr>
              <a:t>to</a:t>
            </a:r>
            <a:r>
              <a:rPr lang="nl-BE" sz="1500" dirty="0">
                <a:latin typeface="Lato"/>
                <a:ea typeface="Lato"/>
                <a:cs typeface="Lato"/>
              </a:rPr>
              <a:t> </a:t>
            </a:r>
            <a:r>
              <a:rPr lang="nl-BE" sz="1500" err="1">
                <a:latin typeface="Lato"/>
                <a:ea typeface="Lato"/>
                <a:cs typeface="Lato"/>
              </a:rPr>
              <a:t>an</a:t>
            </a:r>
            <a:r>
              <a:rPr lang="nl-BE" sz="1500" dirty="0">
                <a:latin typeface="Lato"/>
                <a:ea typeface="Lato"/>
                <a:cs typeface="Lato"/>
              </a:rPr>
              <a:t> ngo project, OVO </a:t>
            </a:r>
            <a:r>
              <a:rPr lang="nl-BE" sz="1500" err="1">
                <a:latin typeface="Lato"/>
                <a:ea typeface="Lato"/>
                <a:cs typeface="Lato"/>
              </a:rPr>
              <a:t>sends</a:t>
            </a:r>
            <a:r>
              <a:rPr lang="nl-BE" sz="1500" dirty="0">
                <a:latin typeface="Lato"/>
                <a:ea typeface="Lato"/>
                <a:cs typeface="Lato"/>
              </a:rPr>
              <a:t> out </a:t>
            </a:r>
            <a:r>
              <a:rPr lang="nl-BE" sz="1500" err="1">
                <a:latin typeface="Lato"/>
                <a:ea typeface="Lato"/>
                <a:cs typeface="Lato"/>
              </a:rPr>
              <a:t>an</a:t>
            </a:r>
            <a:r>
              <a:rPr lang="nl-BE" sz="1500" dirty="0">
                <a:latin typeface="Lato"/>
                <a:ea typeface="Lato"/>
                <a:cs typeface="Lato"/>
              </a:rPr>
              <a:t> '</a:t>
            </a:r>
            <a:r>
              <a:rPr lang="nl-BE" sz="1500" err="1">
                <a:latin typeface="Lato"/>
                <a:ea typeface="Lato"/>
                <a:cs typeface="Lato"/>
              </a:rPr>
              <a:t>invitation</a:t>
            </a:r>
            <a:r>
              <a:rPr lang="nl-BE" sz="1500" dirty="0">
                <a:latin typeface="Lato"/>
                <a:ea typeface="Lato"/>
                <a:cs typeface="Lato"/>
              </a:rPr>
              <a:t> </a:t>
            </a:r>
            <a:r>
              <a:rPr lang="nl-BE" sz="1500" err="1">
                <a:latin typeface="Lato"/>
                <a:ea typeface="Lato"/>
                <a:cs typeface="Lato"/>
              </a:rPr>
              <a:t>for</a:t>
            </a:r>
            <a:r>
              <a:rPr lang="nl-BE" sz="1500" dirty="0">
                <a:latin typeface="Lato"/>
                <a:ea typeface="Lato"/>
                <a:cs typeface="Lato"/>
              </a:rPr>
              <a:t> </a:t>
            </a:r>
            <a:r>
              <a:rPr lang="nl-BE" sz="1500" err="1">
                <a:latin typeface="Lato"/>
                <a:ea typeface="Lato"/>
                <a:cs typeface="Lato"/>
              </a:rPr>
              <a:t>payment</a:t>
            </a:r>
            <a:r>
              <a:rPr lang="nl-BE" sz="1500">
                <a:latin typeface="Lato"/>
                <a:ea typeface="Lato"/>
                <a:cs typeface="Lato"/>
              </a:rPr>
              <a:t>', </a:t>
            </a:r>
            <a:r>
              <a:rPr lang="nl-BE" sz="1500" err="1">
                <a:latin typeface="Lato"/>
                <a:ea typeface="Lato"/>
                <a:cs typeface="Lato"/>
              </a:rPr>
              <a:t>for</a:t>
            </a:r>
            <a:r>
              <a:rPr lang="nl-BE" sz="1500" dirty="0">
                <a:latin typeface="Lato"/>
                <a:ea typeface="Lato"/>
                <a:cs typeface="Lato"/>
              </a:rPr>
              <a:t> </a:t>
            </a:r>
            <a:r>
              <a:rPr lang="nl-BE" sz="1500" err="1">
                <a:latin typeface="Lato"/>
                <a:ea typeface="Lato"/>
                <a:cs typeface="Lato"/>
              </a:rPr>
              <a:t>membership</a:t>
            </a:r>
            <a:r>
              <a:rPr lang="nl-BE" sz="1500" dirty="0">
                <a:latin typeface="Lato"/>
                <a:ea typeface="Lato"/>
                <a:cs typeface="Lato"/>
              </a:rPr>
              <a:t> </a:t>
            </a:r>
            <a:r>
              <a:rPr lang="nl-BE" sz="1500" err="1">
                <a:latin typeface="Lato"/>
                <a:ea typeface="Lato"/>
                <a:cs typeface="Lato"/>
              </a:rPr>
              <a:t>fees</a:t>
            </a:r>
            <a:r>
              <a:rPr lang="nl-BE" sz="1500" dirty="0">
                <a:latin typeface="Lato"/>
                <a:ea typeface="Lato"/>
                <a:cs typeface="Lato"/>
              </a:rPr>
              <a:t>, we </a:t>
            </a:r>
            <a:r>
              <a:rPr lang="nl-BE" sz="1500" err="1">
                <a:latin typeface="Lato"/>
                <a:ea typeface="Lato"/>
                <a:cs typeface="Lato"/>
              </a:rPr>
              <a:t>send</a:t>
            </a:r>
            <a:r>
              <a:rPr lang="nl-BE" sz="1500" dirty="0">
                <a:latin typeface="Lato"/>
                <a:ea typeface="Lato"/>
                <a:cs typeface="Lato"/>
              </a:rPr>
              <a:t> out </a:t>
            </a:r>
            <a:r>
              <a:rPr lang="nl-BE" sz="1500" err="1">
                <a:latin typeface="Lato"/>
                <a:ea typeface="Lato"/>
                <a:cs typeface="Lato"/>
              </a:rPr>
              <a:t>an</a:t>
            </a:r>
            <a:r>
              <a:rPr lang="nl-BE" sz="1500" dirty="0">
                <a:latin typeface="Lato"/>
                <a:ea typeface="Lato"/>
                <a:cs typeface="Lato"/>
              </a:rPr>
              <a:t> </a:t>
            </a:r>
            <a:r>
              <a:rPr lang="nl-BE" sz="1500" err="1">
                <a:latin typeface="Lato"/>
                <a:ea typeface="Lato"/>
                <a:cs typeface="Lato"/>
              </a:rPr>
              <a:t>invoice</a:t>
            </a:r>
            <a:endParaRPr lang="nl-BE" sz="1500" dirty="0" err="1">
              <a:latin typeface="Lato"/>
              <a:ea typeface="Lato"/>
              <a:cs typeface="Lato"/>
            </a:endParaRPr>
          </a:p>
          <a:p>
            <a:pPr lvl="1">
              <a:lnSpc>
                <a:spcPct val="150000"/>
              </a:lnSpc>
              <a:buFont typeface="Arial"/>
              <a:buChar char="•"/>
            </a:pPr>
            <a:r>
              <a:rPr lang="nl-BE" sz="1500" dirty="0" err="1">
                <a:latin typeface="Lato"/>
                <a:ea typeface="Lato"/>
                <a:cs typeface="Lato"/>
              </a:rPr>
              <a:t>Contacts</a:t>
            </a:r>
            <a:r>
              <a:rPr lang="nl-BE" sz="1500" dirty="0">
                <a:latin typeface="Lato"/>
                <a:ea typeface="Lato"/>
                <a:cs typeface="Lato"/>
              </a:rPr>
              <a:t> </a:t>
            </a:r>
            <a:r>
              <a:rPr lang="nl-BE" sz="1500" dirty="0" err="1">
                <a:latin typeface="Lato"/>
                <a:ea typeface="Lato"/>
                <a:cs typeface="Lato"/>
              </a:rPr>
              <a:t>for</a:t>
            </a:r>
            <a:r>
              <a:rPr lang="nl-BE" sz="1500" dirty="0">
                <a:latin typeface="Lato"/>
                <a:ea typeface="Lato"/>
                <a:cs typeface="Lato"/>
              </a:rPr>
              <a:t> </a:t>
            </a:r>
            <a:r>
              <a:rPr lang="nl-BE" sz="1500" dirty="0">
                <a:latin typeface="Lato"/>
                <a:ea typeface="Lato"/>
                <a:cs typeface="Lato"/>
                <a:hlinkClick r:id="rId4"/>
              </a:rPr>
              <a:t>invoicing:</a:t>
            </a:r>
            <a:r>
              <a:rPr lang="nl-BE" sz="1500" dirty="0">
                <a:latin typeface="Lato"/>
                <a:ea typeface="Lato"/>
                <a:cs typeface="Lato"/>
              </a:rPr>
              <a:t> </a:t>
            </a:r>
            <a:r>
              <a:rPr lang="nl-BE" sz="1500" u="sng" dirty="0">
                <a:latin typeface="Lato"/>
                <a:ea typeface="Lato"/>
                <a:cs typeface="Lato"/>
                <a:hlinkClick r:id="rId4"/>
              </a:rPr>
              <a:t>Karen@ovo.be</a:t>
            </a:r>
            <a:r>
              <a:rPr lang="nl-BE" sz="1500" u="sng" dirty="0">
                <a:latin typeface="Lato"/>
                <a:ea typeface="Lato"/>
                <a:cs typeface="Lato"/>
              </a:rPr>
              <a:t>, </a:t>
            </a:r>
            <a:r>
              <a:rPr lang="nl-BE" sz="1500" u="sng" dirty="0">
                <a:latin typeface="Lato"/>
                <a:ea typeface="Lato"/>
                <a:cs typeface="Lato"/>
                <a:hlinkClick r:id="rId5"/>
              </a:rPr>
              <a:t>Matyas@ovo.be</a:t>
            </a:r>
            <a:r>
              <a:rPr lang="nl-BE" sz="1500" dirty="0">
                <a:latin typeface="Lato"/>
                <a:ea typeface="Lato"/>
                <a:cs typeface="Lato"/>
              </a:rPr>
              <a:t> </a:t>
            </a:r>
            <a:endParaRPr lang="nl-BE" sz="1500">
              <a:latin typeface="Lato"/>
              <a:ea typeface="Lato"/>
              <a:cs typeface="Lato"/>
            </a:endParaRPr>
          </a:p>
          <a:p>
            <a:pPr lvl="2">
              <a:buFont typeface="Arial"/>
              <a:buChar char="•"/>
            </a:pPr>
            <a:endParaRPr lang="nl-BE" sz="1500" dirty="0">
              <a:latin typeface="Lato"/>
              <a:ea typeface="Lato"/>
              <a:cs typeface="Lato"/>
            </a:endParaRPr>
          </a:p>
          <a:p>
            <a:pPr>
              <a:buFont typeface="Arial"/>
              <a:buChar char="•"/>
            </a:pPr>
            <a:endParaRPr lang="nl-BE" sz="1500" b="1" u="sng" dirty="0">
              <a:latin typeface="Lato"/>
              <a:ea typeface="Lato"/>
              <a:cs typeface="Lato"/>
            </a:endParaRPr>
          </a:p>
        </p:txBody>
      </p:sp>
    </p:spTree>
    <p:extLst>
      <p:ext uri="{BB962C8B-B14F-4D97-AF65-F5344CB8AC3E}">
        <p14:creationId xmlns:p14="http://schemas.microsoft.com/office/powerpoint/2010/main" val="249433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4A158-3596-1749-800C-CDD1C3FBAAF2}"/>
              </a:ext>
            </a:extLst>
          </p:cNvPr>
          <p:cNvSpPr/>
          <p:nvPr/>
        </p:nvSpPr>
        <p:spPr>
          <a:xfrm>
            <a:off x="-41096" y="-9724"/>
            <a:ext cx="12277618" cy="1625913"/>
          </a:xfrm>
          <a:prstGeom prst="rect">
            <a:avLst/>
          </a:prstGeom>
          <a:solidFill>
            <a:srgbClr val="91A73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latin typeface="Lato"/>
                <a:ea typeface="Lato"/>
                <a:cs typeface="Calibri"/>
              </a:rPr>
              <a:t>Team Matchmaking: </a:t>
            </a:r>
          </a:p>
          <a:p>
            <a:pPr algn="ctr"/>
            <a:r>
              <a:rPr lang="en-US" sz="4400" dirty="0">
                <a:latin typeface="Lato"/>
                <a:ea typeface="Lato"/>
                <a:cs typeface="Calibri"/>
              </a:rPr>
              <a:t>how do we present OVO</a:t>
            </a:r>
          </a:p>
        </p:txBody>
      </p:sp>
      <p:sp>
        <p:nvSpPr>
          <p:cNvPr id="2" name="Rectangle 1">
            <a:extLst>
              <a:ext uri="{FF2B5EF4-FFF2-40B4-BE49-F238E27FC236}">
                <a16:creationId xmlns:a16="http://schemas.microsoft.com/office/drawing/2014/main" id="{DA0D2997-5C0A-2348-8152-A335CC48CDDE}"/>
              </a:ext>
            </a:extLst>
          </p:cNvPr>
          <p:cNvSpPr/>
          <p:nvPr/>
        </p:nvSpPr>
        <p:spPr>
          <a:xfrm>
            <a:off x="6003634" y="563169"/>
            <a:ext cx="184731" cy="646331"/>
          </a:xfrm>
          <a:prstGeom prst="rect">
            <a:avLst/>
          </a:prstGeom>
        </p:spPr>
        <p:txBody>
          <a:bodyPr wrap="none" lIns="91440" tIns="45720" rIns="91440" bIns="45720" anchor="t">
            <a:spAutoFit/>
          </a:bodyPr>
          <a:lstStyle/>
          <a:p>
            <a:pPr algn="ctr"/>
            <a:endParaRPr lang="en-US" sz="3600">
              <a:solidFill>
                <a:srgbClr val="FFFFFF"/>
              </a:solidFill>
              <a:latin typeface="Lato"/>
              <a:ea typeface="Lato"/>
              <a:cs typeface="Lato"/>
            </a:endParaRPr>
          </a:p>
        </p:txBody>
      </p:sp>
      <p:pic>
        <p:nvPicPr>
          <p:cNvPr id="25" name="Picture 24">
            <a:extLst>
              <a:ext uri="{FF2B5EF4-FFF2-40B4-BE49-F238E27FC236}">
                <a16:creationId xmlns:a16="http://schemas.microsoft.com/office/drawing/2014/main" id="{2E862CE2-F639-584A-89FC-1D5C73CF7CED}"/>
              </a:ext>
            </a:extLst>
          </p:cNvPr>
          <p:cNvPicPr>
            <a:picLocks noChangeAspect="1"/>
          </p:cNvPicPr>
          <p:nvPr/>
        </p:nvPicPr>
        <p:blipFill>
          <a:blip r:embed="rId2"/>
          <a:stretch>
            <a:fillRect/>
          </a:stretch>
        </p:blipFill>
        <p:spPr>
          <a:xfrm>
            <a:off x="189499" y="4946018"/>
            <a:ext cx="1114863" cy="1116000"/>
          </a:xfrm>
          <a:prstGeom prst="rect">
            <a:avLst/>
          </a:prstGeom>
        </p:spPr>
      </p:pic>
      <p:sp>
        <p:nvSpPr>
          <p:cNvPr id="26" name="TextBox 25">
            <a:extLst>
              <a:ext uri="{FF2B5EF4-FFF2-40B4-BE49-F238E27FC236}">
                <a16:creationId xmlns:a16="http://schemas.microsoft.com/office/drawing/2014/main" id="{3C46E360-6FF9-5048-875D-883D74A0EC02}"/>
              </a:ext>
            </a:extLst>
          </p:cNvPr>
          <p:cNvSpPr txBox="1"/>
          <p:nvPr/>
        </p:nvSpPr>
        <p:spPr>
          <a:xfrm>
            <a:off x="1331490" y="501522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chemeClr val="bg1"/>
                </a:solidFill>
                <a:latin typeface="Lato" panose="020F0502020204030203" pitchFamily="34" charset="77"/>
                <a:ea typeface="Lato Light"/>
                <a:cs typeface="Arial"/>
              </a:rPr>
              <a:t>Economische en </a:t>
            </a:r>
          </a:p>
          <a:p>
            <a:r>
              <a:rPr lang="nl-BE">
                <a:solidFill>
                  <a:schemeClr val="bg1"/>
                </a:solidFill>
                <a:latin typeface="Lato" panose="020F0502020204030203" pitchFamily="34" charset="77"/>
                <a:ea typeface="Lato Light"/>
                <a:cs typeface="Arial"/>
              </a:rPr>
              <a:t>ecologische migratie neemt toe</a:t>
            </a:r>
            <a:endParaRPr lang="en-US">
              <a:solidFill>
                <a:schemeClr val="bg1"/>
              </a:solidFill>
              <a:latin typeface="Lato" panose="020F0502020204030203" pitchFamily="34" charset="77"/>
              <a:ea typeface="Lato Light"/>
              <a:cs typeface="Arial"/>
            </a:endParaRPr>
          </a:p>
          <a:p>
            <a:endParaRPr lang="en-US">
              <a:solidFill>
                <a:schemeClr val="bg1"/>
              </a:solidFill>
              <a:latin typeface="Lato" panose="020F0502020204030203" pitchFamily="34" charset="77"/>
              <a:ea typeface="Lato Light"/>
              <a:cs typeface="Lato Light"/>
            </a:endParaRPr>
          </a:p>
        </p:txBody>
      </p:sp>
      <p:pic>
        <p:nvPicPr>
          <p:cNvPr id="32" name="Picture 31">
            <a:extLst>
              <a:ext uri="{FF2B5EF4-FFF2-40B4-BE49-F238E27FC236}">
                <a16:creationId xmlns:a16="http://schemas.microsoft.com/office/drawing/2014/main" id="{42280447-91A8-1A40-B93E-9F7C3CC58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5" y="128564"/>
            <a:ext cx="1778123" cy="1364928"/>
          </a:xfrm>
          <a:prstGeom prst="rect">
            <a:avLst/>
          </a:prstGeom>
        </p:spPr>
      </p:pic>
      <p:sp>
        <p:nvSpPr>
          <p:cNvPr id="3" name="TextBox 2">
            <a:extLst>
              <a:ext uri="{FF2B5EF4-FFF2-40B4-BE49-F238E27FC236}">
                <a16:creationId xmlns:a16="http://schemas.microsoft.com/office/drawing/2014/main" id="{45BC621C-93B3-0F06-02DE-BDE32D7EC13E}"/>
              </a:ext>
            </a:extLst>
          </p:cNvPr>
          <p:cNvSpPr txBox="1"/>
          <p:nvPr/>
        </p:nvSpPr>
        <p:spPr>
          <a:xfrm>
            <a:off x="185623" y="1868173"/>
            <a:ext cx="8993596"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latin typeface="Lato"/>
                <a:ea typeface="Lato"/>
                <a:cs typeface="Lato"/>
              </a:rPr>
              <a:t>OVO Website </a:t>
            </a:r>
            <a:br>
              <a:rPr lang="en-US" sz="1600" dirty="0">
                <a:latin typeface="Lato"/>
                <a:ea typeface="Lato"/>
                <a:cs typeface="Lato"/>
              </a:rPr>
            </a:br>
            <a:endParaRPr lang="en-US" sz="1600" dirty="0">
              <a:latin typeface="Lato"/>
              <a:ea typeface="Lato"/>
              <a:cs typeface="Lato"/>
            </a:endParaRPr>
          </a:p>
          <a:p>
            <a:pPr marL="285750" indent="-285750">
              <a:buFont typeface="Arial"/>
              <a:buChar char="•"/>
            </a:pPr>
            <a:r>
              <a:rPr lang="en-US" sz="1600" dirty="0">
                <a:latin typeface="Lato"/>
                <a:ea typeface="Lato"/>
                <a:cs typeface="Lato"/>
              </a:rPr>
              <a:t>OVO PowerPoint Presentation (NL, FR, ENG) </a:t>
            </a:r>
            <a:r>
              <a:rPr lang="en-US" sz="1600" dirty="0">
                <a:latin typeface="Lato"/>
                <a:ea typeface="Lato"/>
                <a:cs typeface="Lato"/>
                <a:hlinkClick r:id="rId4"/>
              </a:rPr>
              <a:t>Team Sales &amp; Marketing - 2.01 Powerpoints - Alle documenten (sharepoint.com)</a:t>
            </a:r>
            <a:br>
              <a:rPr lang="en-US" sz="1600" dirty="0">
                <a:latin typeface="Lato"/>
                <a:ea typeface="Lato"/>
                <a:cs typeface="Lato"/>
              </a:rPr>
            </a:br>
            <a:endParaRPr lang="en-US" sz="1600">
              <a:latin typeface="Lato"/>
              <a:ea typeface="Lato"/>
              <a:cs typeface="Lato"/>
            </a:endParaRPr>
          </a:p>
          <a:p>
            <a:pPr marL="285750" indent="-285750">
              <a:buFont typeface="Arial"/>
              <a:buChar char="•"/>
            </a:pPr>
            <a:r>
              <a:rPr lang="en-US" sz="1600" dirty="0">
                <a:latin typeface="Lato"/>
                <a:ea typeface="Lato"/>
                <a:cs typeface="Lato"/>
              </a:rPr>
              <a:t>Sales Portfolio</a:t>
            </a:r>
            <a:r>
              <a:rPr lang="en-US" sz="1600" dirty="0">
                <a:latin typeface="Lato"/>
                <a:ea typeface="Lato"/>
                <a:cs typeface="Lato"/>
                <a:hlinkClick r:id="rId5"/>
              </a:rPr>
              <a:t>Team Sales &amp; Marketing - Sales portefeuille - Alle documenten (sharepoint.com)</a:t>
            </a:r>
            <a:br>
              <a:rPr lang="en-US" sz="1600" dirty="0">
                <a:latin typeface="Lato"/>
                <a:ea typeface="Lato"/>
                <a:cs typeface="Lato"/>
              </a:rPr>
            </a:br>
            <a:endParaRPr lang="en-US" sz="1600" dirty="0">
              <a:latin typeface="Lato"/>
              <a:ea typeface="Lato"/>
              <a:cs typeface="Lato"/>
            </a:endParaRPr>
          </a:p>
          <a:p>
            <a:pPr marL="285750" indent="-285750">
              <a:buFont typeface="Arial"/>
              <a:buChar char="•"/>
            </a:pPr>
            <a:r>
              <a:rPr lang="en-US" sz="1600" dirty="0">
                <a:latin typeface="Lato"/>
                <a:ea typeface="Lato"/>
                <a:cs typeface="Lato"/>
              </a:rPr>
              <a:t>Folders </a:t>
            </a:r>
            <a:r>
              <a:rPr lang="en-US" sz="1600" dirty="0">
                <a:latin typeface="Lato"/>
                <a:ea typeface="Lato"/>
                <a:cs typeface="Lato"/>
                <a:hlinkClick r:id="rId6"/>
              </a:rPr>
              <a:t>Team Sales &amp; Marketing - 2.02 Leafletfolder - Alle documenten (sharepoint.com)</a:t>
            </a:r>
          </a:p>
          <a:p>
            <a:pPr marL="742950" lvl="1" indent="-285750">
              <a:buFont typeface="Arial"/>
              <a:buChar char="•"/>
            </a:pPr>
            <a:r>
              <a:rPr lang="en-US" sz="1600" dirty="0">
                <a:latin typeface="Lato"/>
                <a:ea typeface="Lato"/>
                <a:cs typeface="Lato"/>
              </a:rPr>
              <a:t>OVO general</a:t>
            </a:r>
          </a:p>
          <a:p>
            <a:pPr marL="742950" lvl="1" indent="-285750">
              <a:buFont typeface="Arial"/>
              <a:buChar char="•"/>
            </a:pPr>
            <a:r>
              <a:rPr lang="en-US" sz="1600" dirty="0">
                <a:latin typeface="Lato"/>
                <a:ea typeface="Lato"/>
                <a:cs typeface="Lato"/>
              </a:rPr>
              <a:t>OVO impact</a:t>
            </a:r>
          </a:p>
          <a:p>
            <a:pPr marL="742950" lvl="1" indent="-285750">
              <a:buFont typeface="Arial"/>
              <a:buChar char="•"/>
            </a:pPr>
            <a:r>
              <a:rPr lang="en-US" sz="1600" dirty="0">
                <a:latin typeface="Lato"/>
                <a:ea typeface="Lato"/>
                <a:cs typeface="Lato"/>
              </a:rPr>
              <a:t>OVO Acceleration Fund</a:t>
            </a:r>
          </a:p>
          <a:p>
            <a:pPr marL="742950" lvl="1" indent="-285750">
              <a:buFont typeface="Arial"/>
              <a:buChar char="•"/>
            </a:pPr>
            <a:r>
              <a:rPr lang="en-US" sz="1600" dirty="0">
                <a:latin typeface="Lato"/>
                <a:ea typeface="Lato"/>
                <a:cs typeface="Lato"/>
              </a:rPr>
              <a:t>Volunteer recruitment</a:t>
            </a:r>
          </a:p>
          <a:p>
            <a:pPr marL="742950" lvl="1" indent="-285750">
              <a:buFont typeface="Arial"/>
              <a:buChar char="•"/>
            </a:pPr>
            <a:r>
              <a:rPr lang="en-US" sz="1600" dirty="0">
                <a:latin typeface="Lato"/>
                <a:ea typeface="Lato"/>
                <a:cs typeface="Lato"/>
              </a:rPr>
              <a:t>Ambassador recruitment</a:t>
            </a:r>
            <a:br>
              <a:rPr lang="en-US" sz="1600" dirty="0">
                <a:latin typeface="Lato"/>
                <a:ea typeface="Lato"/>
                <a:cs typeface="Lato"/>
              </a:rPr>
            </a:br>
            <a:endParaRPr lang="en-US" sz="1600" dirty="0">
              <a:latin typeface="Lato"/>
              <a:ea typeface="Lato"/>
              <a:cs typeface="Lato"/>
            </a:endParaRPr>
          </a:p>
          <a:p>
            <a:pPr marL="285750" indent="-285750">
              <a:buFont typeface="Arial"/>
              <a:buChar char="•"/>
            </a:pPr>
            <a:r>
              <a:rPr lang="en-US" sz="1600" dirty="0">
                <a:latin typeface="Lato"/>
                <a:ea typeface="Lato"/>
                <a:cs typeface="Lato"/>
              </a:rPr>
              <a:t>Yearly report </a:t>
            </a:r>
            <a:r>
              <a:rPr lang="en-US" sz="1600" dirty="0">
                <a:latin typeface="Lato"/>
                <a:ea typeface="Lato"/>
                <a:cs typeface="Lato"/>
                <a:hlinkClick r:id="rId7"/>
              </a:rPr>
              <a:t>Team Sales &amp; Marketing - 2.06 Jaarverslagen - Alle documenten (sharepoint.com)</a:t>
            </a:r>
          </a:p>
          <a:p>
            <a:pPr lvl="1"/>
            <a:endParaRPr lang="en-US" sz="1600" dirty="0">
              <a:latin typeface="Lato"/>
              <a:ea typeface="Lato"/>
              <a:cs typeface="Lato"/>
            </a:endParaRPr>
          </a:p>
          <a:p>
            <a:pPr marL="285750" indent="-285750">
              <a:buFont typeface="Arial"/>
              <a:buChar char="•"/>
            </a:pPr>
            <a:r>
              <a:rPr lang="en-US" sz="1600" dirty="0">
                <a:latin typeface="Lato"/>
                <a:ea typeface="Lato"/>
                <a:cs typeface="Lato"/>
              </a:rPr>
              <a:t>Video's: </a:t>
            </a:r>
            <a:r>
              <a:rPr lang="en-US" sz="1600" dirty="0">
                <a:ea typeface="+mn-lt"/>
                <a:cs typeface="+mn-lt"/>
                <a:hlinkClick r:id="rId8"/>
              </a:rPr>
              <a:t>Team Sales &amp; Marketing - 2.05 Testimonials &amp; videos - Alle documenten (sharepoint.com)</a:t>
            </a:r>
            <a:br>
              <a:rPr lang="en-US" sz="1600" dirty="0">
                <a:ea typeface="+mn-lt"/>
                <a:cs typeface="+mn-lt"/>
              </a:rPr>
            </a:br>
            <a:endParaRPr lang="en-US" sz="1600" dirty="0">
              <a:latin typeface="Lato"/>
              <a:ea typeface="Lato"/>
              <a:cs typeface="Lato"/>
            </a:endParaRPr>
          </a:p>
          <a:p>
            <a:pPr marL="285750" indent="-285750">
              <a:buFont typeface="Arial"/>
              <a:buChar char="•"/>
            </a:pPr>
            <a:r>
              <a:rPr lang="en-US" sz="1600" dirty="0">
                <a:latin typeface="Lato"/>
                <a:ea typeface="Lato"/>
                <a:cs typeface="Lato"/>
              </a:rPr>
              <a:t>OVO intranet </a:t>
            </a:r>
            <a:r>
              <a:rPr lang="en-US" sz="1600" dirty="0">
                <a:latin typeface="Lato"/>
                <a:ea typeface="Lato"/>
                <a:cs typeface="Lato"/>
                <a:hlinkClick r:id="rId9"/>
              </a:rPr>
              <a:t>www.ovo.be/intranet</a:t>
            </a:r>
          </a:p>
          <a:p>
            <a:endParaRPr lang="en-US" sz="1600" dirty="0">
              <a:latin typeface="Lato"/>
              <a:ea typeface="Lato"/>
              <a:cs typeface="Lato"/>
            </a:endParaRPr>
          </a:p>
        </p:txBody>
      </p:sp>
      <p:pic>
        <p:nvPicPr>
          <p:cNvPr id="6" name="Picture 5">
            <a:extLst>
              <a:ext uri="{FF2B5EF4-FFF2-40B4-BE49-F238E27FC236}">
                <a16:creationId xmlns:a16="http://schemas.microsoft.com/office/drawing/2014/main" id="{36F5741F-2D67-3D9C-030D-34862ADCA719}"/>
              </a:ext>
            </a:extLst>
          </p:cNvPr>
          <p:cNvPicPr>
            <a:picLocks noChangeAspect="1"/>
          </p:cNvPicPr>
          <p:nvPr/>
        </p:nvPicPr>
        <p:blipFill>
          <a:blip r:embed="rId10"/>
          <a:stretch>
            <a:fillRect/>
          </a:stretch>
        </p:blipFill>
        <p:spPr>
          <a:xfrm>
            <a:off x="9273941" y="1205512"/>
            <a:ext cx="2812013" cy="5614610"/>
          </a:xfrm>
          <a:prstGeom prst="rect">
            <a:avLst/>
          </a:prstGeom>
        </p:spPr>
      </p:pic>
    </p:spTree>
    <p:extLst>
      <p:ext uri="{BB962C8B-B14F-4D97-AF65-F5344CB8AC3E}">
        <p14:creationId xmlns:p14="http://schemas.microsoft.com/office/powerpoint/2010/main" val="1173105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4A158-3596-1749-800C-CDD1C3FBAAF2}"/>
              </a:ext>
            </a:extLst>
          </p:cNvPr>
          <p:cNvSpPr/>
          <p:nvPr/>
        </p:nvSpPr>
        <p:spPr>
          <a:xfrm>
            <a:off x="-41096" y="-9724"/>
            <a:ext cx="12277618" cy="1625913"/>
          </a:xfrm>
          <a:prstGeom prst="rect">
            <a:avLst/>
          </a:prstGeom>
          <a:solidFill>
            <a:srgbClr val="91A73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latin typeface="Lato"/>
                <a:ea typeface="Lato"/>
                <a:cs typeface="Calibri"/>
              </a:rPr>
              <a:t>Team Matchmaking</a:t>
            </a:r>
          </a:p>
        </p:txBody>
      </p:sp>
      <p:sp>
        <p:nvSpPr>
          <p:cNvPr id="2" name="Rectangle 1">
            <a:extLst>
              <a:ext uri="{FF2B5EF4-FFF2-40B4-BE49-F238E27FC236}">
                <a16:creationId xmlns:a16="http://schemas.microsoft.com/office/drawing/2014/main" id="{DA0D2997-5C0A-2348-8152-A335CC48CDDE}"/>
              </a:ext>
            </a:extLst>
          </p:cNvPr>
          <p:cNvSpPr/>
          <p:nvPr/>
        </p:nvSpPr>
        <p:spPr>
          <a:xfrm>
            <a:off x="6003634" y="563169"/>
            <a:ext cx="184731" cy="646331"/>
          </a:xfrm>
          <a:prstGeom prst="rect">
            <a:avLst/>
          </a:prstGeom>
        </p:spPr>
        <p:txBody>
          <a:bodyPr wrap="none" lIns="91440" tIns="45720" rIns="91440" bIns="45720" anchor="t">
            <a:spAutoFit/>
          </a:bodyPr>
          <a:lstStyle/>
          <a:p>
            <a:pPr algn="ctr"/>
            <a:endParaRPr lang="en-US" sz="3600">
              <a:solidFill>
                <a:srgbClr val="FFFFFF"/>
              </a:solidFill>
              <a:latin typeface="Lato"/>
              <a:ea typeface="Lato"/>
              <a:cs typeface="Lato"/>
            </a:endParaRPr>
          </a:p>
        </p:txBody>
      </p:sp>
      <p:pic>
        <p:nvPicPr>
          <p:cNvPr id="25" name="Picture 24">
            <a:extLst>
              <a:ext uri="{FF2B5EF4-FFF2-40B4-BE49-F238E27FC236}">
                <a16:creationId xmlns:a16="http://schemas.microsoft.com/office/drawing/2014/main" id="{2E862CE2-F639-584A-89FC-1D5C73CF7CED}"/>
              </a:ext>
            </a:extLst>
          </p:cNvPr>
          <p:cNvPicPr>
            <a:picLocks noChangeAspect="1"/>
          </p:cNvPicPr>
          <p:nvPr/>
        </p:nvPicPr>
        <p:blipFill>
          <a:blip r:embed="rId2"/>
          <a:stretch>
            <a:fillRect/>
          </a:stretch>
        </p:blipFill>
        <p:spPr>
          <a:xfrm>
            <a:off x="189499" y="4946018"/>
            <a:ext cx="1114863" cy="1116000"/>
          </a:xfrm>
          <a:prstGeom prst="rect">
            <a:avLst/>
          </a:prstGeom>
        </p:spPr>
      </p:pic>
      <p:sp>
        <p:nvSpPr>
          <p:cNvPr id="26" name="TextBox 25">
            <a:extLst>
              <a:ext uri="{FF2B5EF4-FFF2-40B4-BE49-F238E27FC236}">
                <a16:creationId xmlns:a16="http://schemas.microsoft.com/office/drawing/2014/main" id="{3C46E360-6FF9-5048-875D-883D74A0EC02}"/>
              </a:ext>
            </a:extLst>
          </p:cNvPr>
          <p:cNvSpPr txBox="1"/>
          <p:nvPr/>
        </p:nvSpPr>
        <p:spPr>
          <a:xfrm>
            <a:off x="1331490" y="501522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chemeClr val="bg1"/>
                </a:solidFill>
                <a:latin typeface="Lato" panose="020F0502020204030203" pitchFamily="34" charset="77"/>
                <a:ea typeface="Lato Light"/>
                <a:cs typeface="Arial"/>
              </a:rPr>
              <a:t>Economische en </a:t>
            </a:r>
          </a:p>
          <a:p>
            <a:r>
              <a:rPr lang="nl-BE">
                <a:solidFill>
                  <a:schemeClr val="bg1"/>
                </a:solidFill>
                <a:latin typeface="Lato" panose="020F0502020204030203" pitchFamily="34" charset="77"/>
                <a:ea typeface="Lato Light"/>
                <a:cs typeface="Arial"/>
              </a:rPr>
              <a:t>ecologische migratie neemt toe</a:t>
            </a:r>
            <a:endParaRPr lang="en-US">
              <a:solidFill>
                <a:schemeClr val="bg1"/>
              </a:solidFill>
              <a:latin typeface="Lato" panose="020F0502020204030203" pitchFamily="34" charset="77"/>
              <a:ea typeface="Lato Light"/>
              <a:cs typeface="Arial"/>
            </a:endParaRPr>
          </a:p>
          <a:p>
            <a:endParaRPr lang="en-US">
              <a:solidFill>
                <a:schemeClr val="bg1"/>
              </a:solidFill>
              <a:latin typeface="Lato" panose="020F0502020204030203" pitchFamily="34" charset="77"/>
              <a:ea typeface="Lato Light"/>
              <a:cs typeface="Lato Light"/>
            </a:endParaRPr>
          </a:p>
        </p:txBody>
      </p:sp>
      <p:pic>
        <p:nvPicPr>
          <p:cNvPr id="32" name="Picture 31">
            <a:extLst>
              <a:ext uri="{FF2B5EF4-FFF2-40B4-BE49-F238E27FC236}">
                <a16:creationId xmlns:a16="http://schemas.microsoft.com/office/drawing/2014/main" id="{42280447-91A8-1A40-B93E-9F7C3CC58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5" y="128564"/>
            <a:ext cx="1778123" cy="1364928"/>
          </a:xfrm>
          <a:prstGeom prst="rect">
            <a:avLst/>
          </a:prstGeom>
        </p:spPr>
      </p:pic>
      <p:sp>
        <p:nvSpPr>
          <p:cNvPr id="4" name="Tijdelijke aanduiding voor inhoud 2">
            <a:extLst>
              <a:ext uri="{FF2B5EF4-FFF2-40B4-BE49-F238E27FC236}">
                <a16:creationId xmlns:a16="http://schemas.microsoft.com/office/drawing/2014/main" id="{9A30DB76-1C9D-BB98-9BEC-C02D8BB0E59D}"/>
              </a:ext>
            </a:extLst>
          </p:cNvPr>
          <p:cNvSpPr txBox="1">
            <a:spLocks/>
          </p:cNvSpPr>
          <p:nvPr/>
        </p:nvSpPr>
        <p:spPr bwMode="auto">
          <a:xfrm>
            <a:off x="53547" y="1716250"/>
            <a:ext cx="12141545" cy="521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358775" lvl="0" indent="0" defTabSz="914400" eaLnBrk="1" hangingPunct="1">
              <a:spcBef>
                <a:spcPts val="1200"/>
              </a:spcBef>
              <a:defRPr/>
            </a:pPr>
            <a:r>
              <a:rPr lang="en-US" b="1" dirty="0">
                <a:solidFill>
                  <a:prstClr val="black"/>
                </a:solidFill>
                <a:latin typeface="Calibri"/>
                <a:ea typeface="ＭＳ Ｐゴシック"/>
                <a:cs typeface="Arial"/>
              </a:rPr>
              <a:t>Tips</a:t>
            </a:r>
            <a:endParaRPr lang="en-US" b="1" dirty="0">
              <a:solidFill>
                <a:prstClr val="black"/>
              </a:solidFill>
              <a:latin typeface="Calibri"/>
              <a:ea typeface="ＭＳ Ｐゴシック" panose="020B0600070205080204" pitchFamily="34" charset="-128"/>
            </a:endParaRPr>
          </a:p>
          <a:p>
            <a:pPr marL="644525" indent="-285750">
              <a:spcBef>
                <a:spcPts val="1200"/>
              </a:spcBef>
              <a:buFont typeface="Arial"/>
              <a:buChar char="•"/>
              <a:defRPr/>
            </a:pPr>
            <a:r>
              <a:rPr lang="en-US" sz="1600" b="1" dirty="0">
                <a:solidFill>
                  <a:prstClr val="black"/>
                </a:solidFill>
                <a:latin typeface="Lato"/>
                <a:ea typeface="ＭＳ Ｐゴシック"/>
                <a:cs typeface="Arial"/>
              </a:rPr>
              <a:t>If possible, try to get in contact with the CEO of a company, and/or CSR Manager</a:t>
            </a:r>
          </a:p>
          <a:p>
            <a:pPr marL="644525" indent="-285750">
              <a:spcBef>
                <a:spcPts val="1200"/>
              </a:spcBef>
              <a:buFont typeface="Arial"/>
              <a:buChar char="•"/>
              <a:defRPr/>
            </a:pPr>
            <a:r>
              <a:rPr lang="en-US" sz="1600" b="1" dirty="0">
                <a:solidFill>
                  <a:prstClr val="black"/>
                </a:solidFill>
                <a:latin typeface="Lato"/>
                <a:ea typeface="ＭＳ Ｐゴシック"/>
                <a:cs typeface="Arial"/>
              </a:rPr>
              <a:t>Family businesses</a:t>
            </a:r>
          </a:p>
          <a:p>
            <a:pPr marL="644525" indent="-285750">
              <a:spcBef>
                <a:spcPts val="1200"/>
              </a:spcBef>
              <a:buFont typeface="Arial"/>
              <a:buChar char="•"/>
              <a:defRPr/>
            </a:pPr>
            <a:r>
              <a:rPr lang="en-US" sz="1600" b="1" dirty="0">
                <a:solidFill>
                  <a:prstClr val="black"/>
                </a:solidFill>
                <a:latin typeface="Lato"/>
                <a:ea typeface="ＭＳ Ｐゴシック"/>
                <a:cs typeface="Arial"/>
              </a:rPr>
              <a:t>Look at a prospect's website: information about their CSR policy is very valuable, what SDG's are their priority, …</a:t>
            </a:r>
          </a:p>
          <a:p>
            <a:pPr marL="644525" indent="-285750">
              <a:spcBef>
                <a:spcPts val="1200"/>
              </a:spcBef>
              <a:buFont typeface="Arial"/>
              <a:buChar char="•"/>
              <a:defRPr/>
            </a:pPr>
            <a:r>
              <a:rPr lang="en-US" sz="1600" b="1" dirty="0">
                <a:solidFill>
                  <a:prstClr val="black"/>
                </a:solidFill>
                <a:latin typeface="Lato"/>
                <a:ea typeface="ＭＳ Ｐゴシック"/>
                <a:cs typeface="Arial"/>
              </a:rPr>
              <a:t>We always to try to find a WIN-WIN: how can a partnership with OVO be interesting for the donor, and explain what we are able to do with their donation. We try to encourage them to communicate about the partnership.</a:t>
            </a:r>
            <a:endParaRPr lang="en-US" sz="1600" dirty="0">
              <a:solidFill>
                <a:prstClr val="black"/>
              </a:solidFill>
              <a:latin typeface="Lato"/>
              <a:ea typeface="ＭＳ Ｐゴシック"/>
              <a:cs typeface="Calibri"/>
            </a:endParaRPr>
          </a:p>
          <a:p>
            <a:pPr marL="644525" indent="-285750">
              <a:spcBef>
                <a:spcPts val="1200"/>
              </a:spcBef>
              <a:buFont typeface="Arial"/>
              <a:buChar char="•"/>
              <a:defRPr/>
            </a:pPr>
            <a:r>
              <a:rPr lang="en-US" sz="1600" b="1" dirty="0">
                <a:solidFill>
                  <a:prstClr val="black"/>
                </a:solidFill>
                <a:latin typeface="Lato"/>
                <a:ea typeface="ＭＳ Ｐゴシック"/>
                <a:cs typeface="Calibri"/>
              </a:rPr>
              <a:t>The end of the sales conversation</a:t>
            </a:r>
            <a:endParaRPr lang="en-US" sz="1600" dirty="0">
              <a:solidFill>
                <a:prstClr val="black"/>
              </a:solidFill>
              <a:latin typeface="Lato"/>
              <a:ea typeface="ＭＳ Ｐゴシック"/>
              <a:cs typeface="Calibri"/>
            </a:endParaRPr>
          </a:p>
          <a:p>
            <a:pPr marL="1200150" lvl="2" indent="-285750">
              <a:spcBef>
                <a:spcPts val="1200"/>
              </a:spcBef>
              <a:buFont typeface="Wingdings"/>
              <a:buChar char="§"/>
              <a:defRPr/>
            </a:pPr>
            <a:r>
              <a:rPr lang="en-US" sz="1600" dirty="0">
                <a:solidFill>
                  <a:prstClr val="black"/>
                </a:solidFill>
                <a:latin typeface="Lato"/>
                <a:ea typeface="ＭＳ Ｐゴシック"/>
                <a:cs typeface="Calibri"/>
              </a:rPr>
              <a:t>A good conversation can be held, the right questions can be asked, the product is well presented, good questions asked... but if it comes down to 'rounding off the conversation' - 'close the deal', the boat is often </a:t>
            </a:r>
            <a:r>
              <a:rPr lang="en-US" sz="1600">
                <a:solidFill>
                  <a:prstClr val="black"/>
                </a:solidFill>
                <a:latin typeface="Lato"/>
                <a:ea typeface="ＭＳ Ｐゴシック"/>
                <a:cs typeface="Calibri"/>
              </a:rPr>
              <a:t>missed. </a:t>
            </a:r>
          </a:p>
          <a:p>
            <a:pPr marL="1200150" lvl="2" indent="-285750">
              <a:spcBef>
                <a:spcPts val="1200"/>
              </a:spcBef>
              <a:buFont typeface="Wingdings"/>
              <a:buChar char="§"/>
              <a:defRPr/>
            </a:pPr>
            <a:r>
              <a:rPr lang="en-US" sz="1600" dirty="0">
                <a:solidFill>
                  <a:prstClr val="black"/>
                </a:solidFill>
                <a:latin typeface="Lato"/>
                <a:ea typeface="ＭＳ Ｐゴシック"/>
                <a:cs typeface="Calibri"/>
              </a:rPr>
              <a:t>Make sure you leave with a concrete appointment: e.g. 'When can we start?‘, 'Do I need to talk to someone?‘</a:t>
            </a:r>
            <a:endParaRPr lang="en-US">
              <a:solidFill>
                <a:prstClr val="black"/>
              </a:solidFill>
            </a:endParaRPr>
          </a:p>
          <a:p>
            <a:pPr marL="1200150" lvl="2" indent="-285750">
              <a:spcBef>
                <a:spcPts val="1200"/>
              </a:spcBef>
              <a:buFont typeface="Wingdings"/>
              <a:buChar char="§"/>
              <a:defRPr/>
            </a:pPr>
            <a:r>
              <a:rPr lang="en-US" sz="1600" dirty="0">
                <a:solidFill>
                  <a:prstClr val="black"/>
                </a:solidFill>
                <a:latin typeface="Lato"/>
                <a:ea typeface="ＭＳ Ｐゴシック"/>
                <a:cs typeface="Calibri"/>
              </a:rPr>
              <a:t>Pretend the deal is already done</a:t>
            </a:r>
            <a:endParaRPr lang="en-US" dirty="0">
              <a:solidFill>
                <a:prstClr val="black"/>
              </a:solidFill>
              <a:ea typeface="ＭＳ Ｐゴシック"/>
            </a:endParaRPr>
          </a:p>
          <a:p>
            <a:pPr marL="1200150" lvl="2" indent="-285750">
              <a:spcBef>
                <a:spcPts val="1200"/>
              </a:spcBef>
              <a:buFont typeface="Wingdings"/>
              <a:buChar char="§"/>
              <a:defRPr/>
            </a:pPr>
            <a:r>
              <a:rPr lang="en-US" sz="1600" dirty="0">
                <a:solidFill>
                  <a:prstClr val="black"/>
                </a:solidFill>
                <a:latin typeface="Lato"/>
                <a:ea typeface="ＭＳ Ｐゴシック"/>
                <a:cs typeface="Calibri"/>
              </a:rPr>
              <a:t>The million dollar question: “What do you like most about our offer?”</a:t>
            </a:r>
            <a:endParaRPr lang="en-US" dirty="0">
              <a:solidFill>
                <a:prstClr val="black"/>
              </a:solidFill>
              <a:ea typeface="ＭＳ Ｐゴシック"/>
            </a:endParaRPr>
          </a:p>
          <a:p>
            <a:pPr marL="1200150" lvl="2" indent="-285750">
              <a:spcBef>
                <a:spcPts val="1200"/>
              </a:spcBef>
              <a:buFont typeface="Wingdings"/>
              <a:buChar char="§"/>
              <a:defRPr/>
            </a:pPr>
            <a:r>
              <a:rPr lang="en-US" sz="1600" dirty="0">
                <a:solidFill>
                  <a:prstClr val="black"/>
                </a:solidFill>
                <a:latin typeface="Lato"/>
                <a:ea typeface="ＭＳ Ｐゴシック"/>
                <a:cs typeface="Calibri"/>
              </a:rPr>
              <a:t>“How much chance do we have?” The other party will answer e.g. x%. You can then respond by asking 'What do we have to do to make it 100%? </a:t>
            </a:r>
            <a:endParaRPr lang="en-US" dirty="0">
              <a:solidFill>
                <a:prstClr val="black"/>
              </a:solidFill>
              <a:ea typeface="ＭＳ Ｐゴシック"/>
            </a:endParaRPr>
          </a:p>
          <a:p>
            <a:pPr marL="644525" indent="-285750">
              <a:spcBef>
                <a:spcPts val="1200"/>
              </a:spcBef>
              <a:buFont typeface="Arial"/>
              <a:buChar char="•"/>
              <a:defRPr/>
            </a:pPr>
            <a:endParaRPr lang="en-US" b="1" dirty="0">
              <a:solidFill>
                <a:prstClr val="black"/>
              </a:solidFill>
              <a:latin typeface="Calibri"/>
              <a:ea typeface="ＭＳ Ｐゴシック"/>
              <a:cs typeface="Arial"/>
            </a:endParaRPr>
          </a:p>
          <a:p>
            <a:pPr marL="644525" indent="-285750">
              <a:spcBef>
                <a:spcPts val="1200"/>
              </a:spcBef>
              <a:buFont typeface="Arial"/>
              <a:buChar char="•"/>
              <a:defRPr/>
            </a:pPr>
            <a:endParaRPr lang="en-US" b="1" dirty="0">
              <a:solidFill>
                <a:prstClr val="black"/>
              </a:solidFill>
              <a:latin typeface="Calibri"/>
              <a:ea typeface="ＭＳ Ｐゴシック"/>
              <a:cs typeface="Arial"/>
            </a:endParaRPr>
          </a:p>
        </p:txBody>
      </p:sp>
    </p:spTree>
    <p:extLst>
      <p:ext uri="{BB962C8B-B14F-4D97-AF65-F5344CB8AC3E}">
        <p14:creationId xmlns:p14="http://schemas.microsoft.com/office/powerpoint/2010/main" val="310722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4A158-3596-1749-800C-CDD1C3FBAAF2}"/>
              </a:ext>
            </a:extLst>
          </p:cNvPr>
          <p:cNvSpPr/>
          <p:nvPr/>
        </p:nvSpPr>
        <p:spPr>
          <a:xfrm>
            <a:off x="-41096" y="-9724"/>
            <a:ext cx="12277618" cy="1625913"/>
          </a:xfrm>
          <a:prstGeom prst="rect">
            <a:avLst/>
          </a:prstGeom>
          <a:solidFill>
            <a:srgbClr val="91A73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latin typeface="Lato"/>
                <a:ea typeface="Lato"/>
                <a:cs typeface="Calibri"/>
              </a:rPr>
              <a:t>Team Matchmaking</a:t>
            </a:r>
          </a:p>
        </p:txBody>
      </p:sp>
      <p:sp>
        <p:nvSpPr>
          <p:cNvPr id="2" name="Rectangle 1">
            <a:extLst>
              <a:ext uri="{FF2B5EF4-FFF2-40B4-BE49-F238E27FC236}">
                <a16:creationId xmlns:a16="http://schemas.microsoft.com/office/drawing/2014/main" id="{DA0D2997-5C0A-2348-8152-A335CC48CDDE}"/>
              </a:ext>
            </a:extLst>
          </p:cNvPr>
          <p:cNvSpPr/>
          <p:nvPr/>
        </p:nvSpPr>
        <p:spPr>
          <a:xfrm>
            <a:off x="6003634" y="563169"/>
            <a:ext cx="184731" cy="646331"/>
          </a:xfrm>
          <a:prstGeom prst="rect">
            <a:avLst/>
          </a:prstGeom>
        </p:spPr>
        <p:txBody>
          <a:bodyPr wrap="none" lIns="91440" tIns="45720" rIns="91440" bIns="45720" anchor="t">
            <a:spAutoFit/>
          </a:bodyPr>
          <a:lstStyle/>
          <a:p>
            <a:pPr algn="ctr"/>
            <a:endParaRPr lang="en-US" sz="3600">
              <a:solidFill>
                <a:srgbClr val="FFFFFF"/>
              </a:solidFill>
              <a:latin typeface="Lato"/>
              <a:ea typeface="Lato"/>
              <a:cs typeface="Lato"/>
            </a:endParaRPr>
          </a:p>
        </p:txBody>
      </p:sp>
      <p:pic>
        <p:nvPicPr>
          <p:cNvPr id="25" name="Picture 24">
            <a:extLst>
              <a:ext uri="{FF2B5EF4-FFF2-40B4-BE49-F238E27FC236}">
                <a16:creationId xmlns:a16="http://schemas.microsoft.com/office/drawing/2014/main" id="{2E862CE2-F639-584A-89FC-1D5C73CF7CED}"/>
              </a:ext>
            </a:extLst>
          </p:cNvPr>
          <p:cNvPicPr>
            <a:picLocks noChangeAspect="1"/>
          </p:cNvPicPr>
          <p:nvPr/>
        </p:nvPicPr>
        <p:blipFill>
          <a:blip r:embed="rId2"/>
          <a:stretch>
            <a:fillRect/>
          </a:stretch>
        </p:blipFill>
        <p:spPr>
          <a:xfrm>
            <a:off x="189499" y="4946018"/>
            <a:ext cx="1114863" cy="1116000"/>
          </a:xfrm>
          <a:prstGeom prst="rect">
            <a:avLst/>
          </a:prstGeom>
        </p:spPr>
      </p:pic>
      <p:sp>
        <p:nvSpPr>
          <p:cNvPr id="26" name="TextBox 25">
            <a:extLst>
              <a:ext uri="{FF2B5EF4-FFF2-40B4-BE49-F238E27FC236}">
                <a16:creationId xmlns:a16="http://schemas.microsoft.com/office/drawing/2014/main" id="{3C46E360-6FF9-5048-875D-883D74A0EC02}"/>
              </a:ext>
            </a:extLst>
          </p:cNvPr>
          <p:cNvSpPr txBox="1"/>
          <p:nvPr/>
        </p:nvSpPr>
        <p:spPr>
          <a:xfrm>
            <a:off x="1331490" y="501522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chemeClr val="bg1"/>
                </a:solidFill>
                <a:latin typeface="Lato" panose="020F0502020204030203" pitchFamily="34" charset="77"/>
                <a:ea typeface="Lato Light"/>
                <a:cs typeface="Arial"/>
              </a:rPr>
              <a:t>Economische en </a:t>
            </a:r>
          </a:p>
          <a:p>
            <a:r>
              <a:rPr lang="nl-BE">
                <a:solidFill>
                  <a:schemeClr val="bg1"/>
                </a:solidFill>
                <a:latin typeface="Lato" panose="020F0502020204030203" pitchFamily="34" charset="77"/>
                <a:ea typeface="Lato Light"/>
                <a:cs typeface="Arial"/>
              </a:rPr>
              <a:t>ecologische migratie neemt toe</a:t>
            </a:r>
            <a:endParaRPr lang="en-US">
              <a:solidFill>
                <a:schemeClr val="bg1"/>
              </a:solidFill>
              <a:latin typeface="Lato" panose="020F0502020204030203" pitchFamily="34" charset="77"/>
              <a:ea typeface="Lato Light"/>
              <a:cs typeface="Arial"/>
            </a:endParaRPr>
          </a:p>
          <a:p>
            <a:endParaRPr lang="en-US">
              <a:solidFill>
                <a:schemeClr val="bg1"/>
              </a:solidFill>
              <a:latin typeface="Lato" panose="020F0502020204030203" pitchFamily="34" charset="77"/>
              <a:ea typeface="Lato Light"/>
              <a:cs typeface="Lato Light"/>
            </a:endParaRPr>
          </a:p>
        </p:txBody>
      </p:sp>
      <p:pic>
        <p:nvPicPr>
          <p:cNvPr id="32" name="Picture 31">
            <a:extLst>
              <a:ext uri="{FF2B5EF4-FFF2-40B4-BE49-F238E27FC236}">
                <a16:creationId xmlns:a16="http://schemas.microsoft.com/office/drawing/2014/main" id="{42280447-91A8-1A40-B93E-9F7C3CC58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5" y="128564"/>
            <a:ext cx="1778123" cy="1364928"/>
          </a:xfrm>
          <a:prstGeom prst="rect">
            <a:avLst/>
          </a:prstGeom>
        </p:spPr>
      </p:pic>
      <p:sp>
        <p:nvSpPr>
          <p:cNvPr id="4" name="Tijdelijke aanduiding voor inhoud 2">
            <a:extLst>
              <a:ext uri="{FF2B5EF4-FFF2-40B4-BE49-F238E27FC236}">
                <a16:creationId xmlns:a16="http://schemas.microsoft.com/office/drawing/2014/main" id="{9A30DB76-1C9D-BB98-9BEC-C02D8BB0E59D}"/>
              </a:ext>
            </a:extLst>
          </p:cNvPr>
          <p:cNvSpPr txBox="1">
            <a:spLocks/>
          </p:cNvSpPr>
          <p:nvPr/>
        </p:nvSpPr>
        <p:spPr bwMode="auto">
          <a:xfrm>
            <a:off x="53547" y="1716250"/>
            <a:ext cx="12141545" cy="521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644525" lvl="0" indent="-285750" defTabSz="914400">
              <a:spcBef>
                <a:spcPts val="1200"/>
              </a:spcBef>
              <a:buFont typeface="Arial"/>
              <a:buChar char="•"/>
              <a:defRPr/>
            </a:pPr>
            <a:endParaRPr lang="en-US" sz="1500" b="1" dirty="0">
              <a:solidFill>
                <a:prstClr val="black"/>
              </a:solidFill>
              <a:latin typeface="Lato"/>
              <a:ea typeface="Lato"/>
              <a:cs typeface="Lato"/>
            </a:endParaRPr>
          </a:p>
          <a:p>
            <a:pPr marL="285750" indent="-285750">
              <a:lnSpc>
                <a:spcPct val="150000"/>
              </a:lnSpc>
              <a:spcBef>
                <a:spcPct val="20000"/>
              </a:spcBef>
              <a:spcAft>
                <a:spcPts val="600"/>
              </a:spcAft>
              <a:buFont typeface="Arial"/>
              <a:buChar char="•"/>
              <a:defRPr/>
            </a:pPr>
            <a:r>
              <a:rPr lang="en-GB" sz="1500" dirty="0">
                <a:solidFill>
                  <a:prstClr val="black"/>
                </a:solidFill>
                <a:latin typeface="Lato"/>
                <a:ea typeface="Lato"/>
                <a:cs typeface="Lato"/>
              </a:rPr>
              <a:t>When</a:t>
            </a:r>
            <a:r>
              <a:rPr lang="nl-BE" sz="1500" dirty="0">
                <a:solidFill>
                  <a:prstClr val="black"/>
                </a:solidFill>
                <a:latin typeface="Lato"/>
                <a:ea typeface="Lato"/>
                <a:cs typeface="Lato"/>
              </a:rPr>
              <a:t> </a:t>
            </a:r>
            <a:r>
              <a:rPr lang="nl-BE" sz="1500" dirty="0" err="1">
                <a:solidFill>
                  <a:prstClr val="black"/>
                </a:solidFill>
                <a:latin typeface="Lato"/>
                <a:ea typeface="Lato"/>
                <a:cs typeface="Lato"/>
              </a:rPr>
              <a:t>an</a:t>
            </a:r>
            <a:r>
              <a:rPr lang="nl-BE" sz="1500" dirty="0">
                <a:solidFill>
                  <a:prstClr val="black"/>
                </a:solidFill>
                <a:latin typeface="Lato"/>
                <a:ea typeface="Lato"/>
                <a:cs typeface="Lato"/>
              </a:rPr>
              <a:t> entrepreneur shows interest in </a:t>
            </a:r>
            <a:r>
              <a:rPr lang="nl-BE" sz="1500" b="1" dirty="0">
                <a:solidFill>
                  <a:prstClr val="black"/>
                </a:solidFill>
                <a:latin typeface="Lato"/>
                <a:ea typeface="Lato"/>
                <a:cs typeface="Lato"/>
              </a:rPr>
              <a:t>NGO </a:t>
            </a:r>
            <a:r>
              <a:rPr lang="nl-BE" sz="1500" b="1" dirty="0" err="1">
                <a:solidFill>
                  <a:prstClr val="black"/>
                </a:solidFill>
                <a:latin typeface="Lato"/>
                <a:ea typeface="Lato"/>
                <a:cs typeface="Lato"/>
              </a:rPr>
              <a:t>projects</a:t>
            </a:r>
            <a:r>
              <a:rPr lang="nl-BE" sz="1500" dirty="0">
                <a:solidFill>
                  <a:prstClr val="black"/>
                </a:solidFill>
                <a:latin typeface="Lato"/>
                <a:ea typeface="Lato"/>
                <a:cs typeface="Lato"/>
              </a:rPr>
              <a:t>, </a:t>
            </a:r>
          </a:p>
          <a:p>
            <a:pPr marL="742950" lvl="1" indent="-285750">
              <a:lnSpc>
                <a:spcPct val="150000"/>
              </a:lnSpc>
              <a:spcBef>
                <a:spcPct val="20000"/>
              </a:spcBef>
              <a:spcAft>
                <a:spcPts val="600"/>
              </a:spcAft>
              <a:buFont typeface="Arial"/>
              <a:buChar char="•"/>
              <a:defRPr/>
            </a:pPr>
            <a:r>
              <a:rPr lang="nl-BE" sz="1500" dirty="0" err="1">
                <a:solidFill>
                  <a:prstClr val="black"/>
                </a:solidFill>
                <a:latin typeface="Lato"/>
                <a:ea typeface="Lato"/>
                <a:cs typeface="Lato"/>
              </a:rPr>
              <a:t>always</a:t>
            </a:r>
            <a:r>
              <a:rPr lang="nl-BE" sz="1500" dirty="0">
                <a:solidFill>
                  <a:prstClr val="black"/>
                </a:solidFill>
                <a:latin typeface="Lato"/>
                <a:ea typeface="Lato"/>
                <a:cs typeface="Lato"/>
              </a:rPr>
              <a:t> first present </a:t>
            </a:r>
            <a:r>
              <a:rPr lang="nl-BE" sz="1500" dirty="0" err="1">
                <a:solidFill>
                  <a:prstClr val="black"/>
                </a:solidFill>
                <a:latin typeface="Lato"/>
                <a:ea typeface="Lato"/>
                <a:cs typeface="Lato"/>
              </a:rPr>
              <a:t>the</a:t>
            </a:r>
            <a:r>
              <a:rPr lang="nl-BE" sz="1500" dirty="0">
                <a:solidFill>
                  <a:prstClr val="black"/>
                </a:solidFill>
                <a:latin typeface="Lato"/>
                <a:ea typeface="Lato"/>
                <a:cs typeface="Lato"/>
              </a:rPr>
              <a:t> project portfolio. </a:t>
            </a:r>
            <a:r>
              <a:rPr lang="nl-BE" sz="1500" dirty="0" err="1">
                <a:solidFill>
                  <a:prstClr val="black"/>
                </a:solidFill>
                <a:latin typeface="Lato"/>
                <a:ea typeface="Lato"/>
                <a:cs typeface="Lato"/>
              </a:rPr>
              <a:t>When</a:t>
            </a:r>
            <a:r>
              <a:rPr lang="nl-BE" sz="1500" dirty="0">
                <a:solidFill>
                  <a:prstClr val="black"/>
                </a:solidFill>
                <a:latin typeface="Lato"/>
                <a:ea typeface="Lato"/>
                <a:cs typeface="Lato"/>
              </a:rPr>
              <a:t> </a:t>
            </a:r>
            <a:r>
              <a:rPr lang="nl-BE" sz="1500" dirty="0" err="1">
                <a:solidFill>
                  <a:prstClr val="black"/>
                </a:solidFill>
                <a:latin typeface="Lato"/>
                <a:ea typeface="Lato"/>
                <a:cs typeface="Lato"/>
              </a:rPr>
              <a:t>choosing</a:t>
            </a:r>
            <a:r>
              <a:rPr lang="nl-BE" sz="1500" dirty="0">
                <a:solidFill>
                  <a:prstClr val="black"/>
                </a:solidFill>
                <a:latin typeface="Lato"/>
                <a:ea typeface="Lato"/>
                <a:cs typeface="Lato"/>
              </a:rPr>
              <a:t> a project, </a:t>
            </a:r>
            <a:r>
              <a:rPr lang="nl-BE" sz="1500" dirty="0" err="1">
                <a:solidFill>
                  <a:prstClr val="black"/>
                </a:solidFill>
                <a:latin typeface="Lato"/>
                <a:ea typeface="Lato"/>
                <a:cs typeface="Lato"/>
              </a:rPr>
              <a:t>carefully</a:t>
            </a:r>
            <a:r>
              <a:rPr lang="nl-BE" sz="1500" dirty="0">
                <a:solidFill>
                  <a:prstClr val="black"/>
                </a:solidFill>
                <a:latin typeface="Lato"/>
                <a:ea typeface="Lato"/>
                <a:cs typeface="Lato"/>
              </a:rPr>
              <a:t> </a:t>
            </a:r>
            <a:r>
              <a:rPr lang="nl-BE" sz="1500" dirty="0" err="1">
                <a:solidFill>
                  <a:prstClr val="black"/>
                </a:solidFill>
                <a:latin typeface="Lato"/>
                <a:ea typeface="Lato"/>
                <a:cs typeface="Lato"/>
              </a:rPr>
              <a:t>assess</a:t>
            </a:r>
            <a:r>
              <a:rPr lang="nl-BE" sz="1500" dirty="0">
                <a:solidFill>
                  <a:prstClr val="black"/>
                </a:solidFill>
                <a:latin typeface="Lato"/>
                <a:ea typeface="Lato"/>
                <a:cs typeface="Lato"/>
              </a:rPr>
              <a:t> </a:t>
            </a:r>
            <a:r>
              <a:rPr lang="nl-BE" sz="1500" dirty="0" err="1">
                <a:solidFill>
                  <a:prstClr val="black"/>
                </a:solidFill>
                <a:latin typeface="Lato"/>
                <a:ea typeface="Lato"/>
                <a:cs typeface="Lato"/>
              </a:rPr>
              <a:t>the</a:t>
            </a:r>
            <a:r>
              <a:rPr lang="nl-BE" sz="1500" dirty="0">
                <a:solidFill>
                  <a:prstClr val="black"/>
                </a:solidFill>
                <a:latin typeface="Lato"/>
                <a:ea typeface="Lato"/>
                <a:cs typeface="Lato"/>
              </a:rPr>
              <a:t> </a:t>
            </a:r>
            <a:r>
              <a:rPr lang="nl-BE" sz="1500" dirty="0" err="1">
                <a:solidFill>
                  <a:prstClr val="black"/>
                </a:solidFill>
                <a:latin typeface="Lato"/>
                <a:ea typeface="Lato"/>
                <a:cs typeface="Lato"/>
              </a:rPr>
              <a:t>company's</a:t>
            </a:r>
            <a:r>
              <a:rPr lang="nl-BE" sz="1500" dirty="0">
                <a:solidFill>
                  <a:prstClr val="black"/>
                </a:solidFill>
                <a:latin typeface="Lato"/>
                <a:ea typeface="Lato"/>
                <a:cs typeface="Lato"/>
              </a:rPr>
              <a:t> </a:t>
            </a:r>
            <a:r>
              <a:rPr lang="nl-BE" sz="1500" dirty="0" err="1">
                <a:solidFill>
                  <a:prstClr val="black"/>
                </a:solidFill>
                <a:latin typeface="Lato"/>
                <a:ea typeface="Lato"/>
                <a:cs typeface="Lato"/>
              </a:rPr>
              <a:t>expectations</a:t>
            </a:r>
            <a:r>
              <a:rPr lang="nl-BE" sz="1500" dirty="0">
                <a:solidFill>
                  <a:prstClr val="black"/>
                </a:solidFill>
                <a:latin typeface="Lato"/>
                <a:ea typeface="Lato"/>
                <a:cs typeface="Lato"/>
              </a:rPr>
              <a:t> </a:t>
            </a:r>
            <a:r>
              <a:rPr lang="nl-BE" sz="1500" dirty="0" err="1">
                <a:solidFill>
                  <a:prstClr val="black"/>
                </a:solidFill>
                <a:latin typeface="Lato"/>
                <a:ea typeface="Lato"/>
                <a:cs typeface="Lato"/>
              </a:rPr>
              <a:t>regarding</a:t>
            </a:r>
            <a:r>
              <a:rPr lang="nl-BE" sz="1500" dirty="0">
                <a:solidFill>
                  <a:prstClr val="black"/>
                </a:solidFill>
                <a:latin typeface="Lato"/>
                <a:ea typeface="Lato"/>
                <a:cs typeface="Lato"/>
              </a:rPr>
              <a:t> feedback/</a:t>
            </a:r>
            <a:r>
              <a:rPr lang="nl-BE" sz="1500" dirty="0" err="1">
                <a:solidFill>
                  <a:prstClr val="black"/>
                </a:solidFill>
                <a:latin typeface="Lato"/>
                <a:ea typeface="Lato"/>
                <a:cs typeface="Lato"/>
              </a:rPr>
              <a:t>reports</a:t>
            </a:r>
            <a:r>
              <a:rPr lang="nl-BE" sz="1500" dirty="0">
                <a:solidFill>
                  <a:prstClr val="black"/>
                </a:solidFill>
                <a:latin typeface="Lato"/>
                <a:ea typeface="Lato"/>
                <a:cs typeface="Lato"/>
              </a:rPr>
              <a:t>/input </a:t>
            </a:r>
            <a:r>
              <a:rPr lang="nl-BE" sz="1500" dirty="0" err="1">
                <a:solidFill>
                  <a:prstClr val="black"/>
                </a:solidFill>
                <a:latin typeface="Lato"/>
                <a:ea typeface="Lato"/>
                <a:cs typeface="Lato"/>
              </a:rPr>
              <a:t>for</a:t>
            </a:r>
            <a:r>
              <a:rPr lang="nl-BE" sz="1500" dirty="0">
                <a:solidFill>
                  <a:prstClr val="black"/>
                </a:solidFill>
                <a:latin typeface="Lato"/>
                <a:ea typeface="Lato"/>
                <a:cs typeface="Lato"/>
              </a:rPr>
              <a:t> </a:t>
            </a:r>
            <a:r>
              <a:rPr lang="nl-BE" sz="1500" dirty="0" err="1">
                <a:solidFill>
                  <a:prstClr val="black"/>
                </a:solidFill>
                <a:latin typeface="Lato"/>
                <a:ea typeface="Lato"/>
                <a:cs typeface="Lato"/>
              </a:rPr>
              <a:t>their</a:t>
            </a:r>
            <a:r>
              <a:rPr lang="nl-BE" sz="1500" dirty="0">
                <a:solidFill>
                  <a:prstClr val="black"/>
                </a:solidFill>
                <a:latin typeface="Lato"/>
                <a:ea typeface="Lato"/>
                <a:cs typeface="Lato"/>
              </a:rPr>
              <a:t> </a:t>
            </a:r>
            <a:r>
              <a:rPr lang="nl-BE" sz="1500" dirty="0" err="1">
                <a:solidFill>
                  <a:prstClr val="black"/>
                </a:solidFill>
                <a:latin typeface="Lato"/>
                <a:ea typeface="Lato"/>
                <a:cs typeface="Lato"/>
              </a:rPr>
              <a:t>communication</a:t>
            </a:r>
            <a:r>
              <a:rPr lang="nl-BE" sz="1500" dirty="0">
                <a:solidFill>
                  <a:prstClr val="black"/>
                </a:solidFill>
                <a:latin typeface="Lato"/>
                <a:ea typeface="Lato"/>
                <a:cs typeface="Lato"/>
              </a:rPr>
              <a:t> </a:t>
            </a:r>
            <a:r>
              <a:rPr lang="nl-BE" sz="1500" dirty="0" err="1">
                <a:solidFill>
                  <a:prstClr val="black"/>
                </a:solidFill>
                <a:latin typeface="Lato"/>
                <a:ea typeface="Lato"/>
                <a:cs typeface="Lato"/>
              </a:rPr>
              <a:t>and</a:t>
            </a:r>
            <a:r>
              <a:rPr lang="nl-BE" sz="1500" dirty="0">
                <a:solidFill>
                  <a:prstClr val="black"/>
                </a:solidFill>
                <a:latin typeface="Lato"/>
                <a:ea typeface="Lato"/>
                <a:cs typeface="Lato"/>
              </a:rPr>
              <a:t> </a:t>
            </a:r>
            <a:r>
              <a:rPr lang="nl-BE" sz="1500" dirty="0" err="1">
                <a:solidFill>
                  <a:prstClr val="black"/>
                </a:solidFill>
                <a:latin typeface="Lato"/>
                <a:ea typeface="Lato"/>
                <a:cs typeface="Lato"/>
              </a:rPr>
              <a:t>that</a:t>
            </a:r>
            <a:r>
              <a:rPr lang="nl-BE" sz="1500" dirty="0">
                <a:solidFill>
                  <a:prstClr val="black"/>
                </a:solidFill>
                <a:latin typeface="Lato"/>
                <a:ea typeface="Lato"/>
                <a:cs typeface="Lato"/>
              </a:rPr>
              <a:t> these </a:t>
            </a:r>
            <a:r>
              <a:rPr lang="nl-BE" sz="1500" dirty="0" err="1">
                <a:solidFill>
                  <a:prstClr val="black"/>
                </a:solidFill>
                <a:latin typeface="Lato"/>
                <a:ea typeface="Lato"/>
                <a:cs typeface="Lato"/>
              </a:rPr>
              <a:t>expectations</a:t>
            </a:r>
            <a:r>
              <a:rPr lang="nl-BE" sz="1500" dirty="0">
                <a:solidFill>
                  <a:prstClr val="black"/>
                </a:solidFill>
                <a:latin typeface="Lato"/>
                <a:ea typeface="Lato"/>
                <a:cs typeface="Lato"/>
              </a:rPr>
              <a:t> are in </a:t>
            </a:r>
            <a:r>
              <a:rPr lang="nl-BE" sz="1500" dirty="0" err="1">
                <a:solidFill>
                  <a:prstClr val="black"/>
                </a:solidFill>
                <a:latin typeface="Lato"/>
                <a:ea typeface="Lato"/>
                <a:cs typeface="Lato"/>
              </a:rPr>
              <a:t>proportion</a:t>
            </a:r>
            <a:r>
              <a:rPr lang="nl-BE" sz="1500" dirty="0">
                <a:solidFill>
                  <a:prstClr val="black"/>
                </a:solidFill>
                <a:latin typeface="Lato"/>
                <a:ea typeface="Lato"/>
                <a:cs typeface="Lato"/>
              </a:rPr>
              <a:t> </a:t>
            </a:r>
            <a:r>
              <a:rPr lang="nl-BE" sz="1500" dirty="0" err="1">
                <a:solidFill>
                  <a:prstClr val="black"/>
                </a:solidFill>
                <a:latin typeface="Lato"/>
                <a:ea typeface="Lato"/>
                <a:cs typeface="Lato"/>
              </a:rPr>
              <a:t>to</a:t>
            </a:r>
            <a:r>
              <a:rPr lang="nl-BE" sz="1500" dirty="0">
                <a:solidFill>
                  <a:prstClr val="black"/>
                </a:solidFill>
                <a:latin typeface="Lato"/>
                <a:ea typeface="Lato"/>
                <a:cs typeface="Lato"/>
              </a:rPr>
              <a:t> </a:t>
            </a:r>
            <a:r>
              <a:rPr lang="nl-BE" sz="1500" dirty="0" err="1">
                <a:solidFill>
                  <a:prstClr val="black"/>
                </a:solidFill>
                <a:latin typeface="Lato"/>
                <a:ea typeface="Lato"/>
                <a:cs typeface="Lato"/>
              </a:rPr>
              <a:t>the</a:t>
            </a:r>
            <a:r>
              <a:rPr lang="nl-BE" sz="1500" dirty="0">
                <a:solidFill>
                  <a:prstClr val="black"/>
                </a:solidFill>
                <a:latin typeface="Lato"/>
                <a:ea typeface="Lato"/>
                <a:cs typeface="Lato"/>
              </a:rPr>
              <a:t> </a:t>
            </a:r>
            <a:r>
              <a:rPr lang="nl-BE" sz="1500" dirty="0" err="1">
                <a:solidFill>
                  <a:prstClr val="black"/>
                </a:solidFill>
                <a:latin typeface="Lato"/>
                <a:ea typeface="Lato"/>
                <a:cs typeface="Lato"/>
              </a:rPr>
              <a:t>donation</a:t>
            </a:r>
            <a:r>
              <a:rPr lang="nl-BE" sz="1500" dirty="0">
                <a:solidFill>
                  <a:prstClr val="black"/>
                </a:solidFill>
                <a:latin typeface="Lato"/>
                <a:ea typeface="Lato"/>
                <a:cs typeface="Lato"/>
              </a:rPr>
              <a:t> </a:t>
            </a:r>
            <a:r>
              <a:rPr lang="nl-BE" sz="1500" dirty="0" err="1">
                <a:solidFill>
                  <a:prstClr val="black"/>
                </a:solidFill>
                <a:latin typeface="Lato"/>
                <a:ea typeface="Lato"/>
                <a:cs typeface="Lato"/>
              </a:rPr>
              <a:t>they</a:t>
            </a:r>
            <a:r>
              <a:rPr lang="nl-BE" sz="1500" dirty="0">
                <a:solidFill>
                  <a:prstClr val="black"/>
                </a:solidFill>
                <a:latin typeface="Lato"/>
                <a:ea typeface="Lato"/>
                <a:cs typeface="Lato"/>
              </a:rPr>
              <a:t> want </a:t>
            </a:r>
            <a:r>
              <a:rPr lang="nl-BE" sz="1500" dirty="0" err="1">
                <a:solidFill>
                  <a:prstClr val="black"/>
                </a:solidFill>
                <a:latin typeface="Lato"/>
                <a:ea typeface="Lato"/>
                <a:cs typeface="Lato"/>
              </a:rPr>
              <a:t>to</a:t>
            </a:r>
            <a:r>
              <a:rPr lang="nl-BE" sz="1500" dirty="0">
                <a:solidFill>
                  <a:prstClr val="black"/>
                </a:solidFill>
                <a:latin typeface="Lato"/>
                <a:ea typeface="Lato"/>
                <a:cs typeface="Lato"/>
              </a:rPr>
              <a:t> make. </a:t>
            </a:r>
            <a:endParaRPr lang="en-US" dirty="0">
              <a:solidFill>
                <a:prstClr val="black"/>
              </a:solidFill>
              <a:ea typeface="Lato"/>
            </a:endParaRPr>
          </a:p>
          <a:p>
            <a:pPr marL="742950" lvl="1" indent="-285750">
              <a:lnSpc>
                <a:spcPct val="150000"/>
              </a:lnSpc>
              <a:spcBef>
                <a:spcPct val="20000"/>
              </a:spcBef>
              <a:spcAft>
                <a:spcPts val="600"/>
              </a:spcAft>
              <a:buFont typeface="Arial"/>
              <a:buChar char="•"/>
              <a:defRPr/>
            </a:pPr>
            <a:r>
              <a:rPr lang="en-US" sz="1500" dirty="0">
                <a:solidFill>
                  <a:prstClr val="black"/>
                </a:solidFill>
                <a:latin typeface="Lato"/>
                <a:ea typeface="Lato"/>
                <a:cs typeface="Lato"/>
              </a:rPr>
              <a:t>If additional information about one or more projects is required, the consultant can provide the donor with the more detailed project sheets for the projects in question.</a:t>
            </a:r>
            <a:endParaRPr lang="en-US">
              <a:solidFill>
                <a:prstClr val="black"/>
              </a:solidFill>
            </a:endParaRPr>
          </a:p>
          <a:p>
            <a:pPr marL="742950" lvl="1" indent="-285750">
              <a:lnSpc>
                <a:spcPct val="150000"/>
              </a:lnSpc>
              <a:spcBef>
                <a:spcPct val="20000"/>
              </a:spcBef>
              <a:spcAft>
                <a:spcPts val="600"/>
              </a:spcAft>
              <a:buFont typeface="Arial"/>
              <a:buChar char="•"/>
              <a:defRPr/>
            </a:pPr>
            <a:r>
              <a:rPr lang="en-US" sz="1500" dirty="0">
                <a:solidFill>
                  <a:prstClr val="black"/>
                </a:solidFill>
                <a:latin typeface="Lato"/>
                <a:ea typeface="Lato"/>
                <a:cs typeface="Lato"/>
              </a:rPr>
              <a:t>If a company does not find what they are looking for in the sales portfolio, and they want to make a substantial donation (over 10 000 Euro), we can offer a tailor-made </a:t>
            </a:r>
            <a:r>
              <a:rPr lang="en-US" sz="1500" dirty="0" err="1">
                <a:solidFill>
                  <a:prstClr val="black"/>
                </a:solidFill>
                <a:latin typeface="Lato"/>
                <a:ea typeface="Lato"/>
                <a:cs typeface="Lato"/>
              </a:rPr>
              <a:t>ngo</a:t>
            </a:r>
            <a:r>
              <a:rPr lang="en-US" sz="1500" dirty="0">
                <a:solidFill>
                  <a:prstClr val="black"/>
                </a:solidFill>
                <a:latin typeface="Lato"/>
                <a:ea typeface="Lato"/>
                <a:cs typeface="Lato"/>
              </a:rPr>
              <a:t> project.</a:t>
            </a:r>
          </a:p>
        </p:txBody>
      </p:sp>
    </p:spTree>
    <p:extLst>
      <p:ext uri="{BB962C8B-B14F-4D97-AF65-F5344CB8AC3E}">
        <p14:creationId xmlns:p14="http://schemas.microsoft.com/office/powerpoint/2010/main" val="541924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4A158-3596-1749-800C-CDD1C3FBAAF2}"/>
              </a:ext>
            </a:extLst>
          </p:cNvPr>
          <p:cNvSpPr/>
          <p:nvPr/>
        </p:nvSpPr>
        <p:spPr>
          <a:xfrm>
            <a:off x="-41096" y="-9724"/>
            <a:ext cx="12277618" cy="1625913"/>
          </a:xfrm>
          <a:prstGeom prst="rect">
            <a:avLst/>
          </a:prstGeom>
          <a:solidFill>
            <a:srgbClr val="91A73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latin typeface="Lato"/>
                <a:ea typeface="Lato"/>
                <a:cs typeface="Calibri"/>
              </a:rPr>
              <a:t>Team Matchmaking</a:t>
            </a:r>
          </a:p>
        </p:txBody>
      </p:sp>
      <p:sp>
        <p:nvSpPr>
          <p:cNvPr id="2" name="Rectangle 1">
            <a:extLst>
              <a:ext uri="{FF2B5EF4-FFF2-40B4-BE49-F238E27FC236}">
                <a16:creationId xmlns:a16="http://schemas.microsoft.com/office/drawing/2014/main" id="{DA0D2997-5C0A-2348-8152-A335CC48CDDE}"/>
              </a:ext>
            </a:extLst>
          </p:cNvPr>
          <p:cNvSpPr/>
          <p:nvPr/>
        </p:nvSpPr>
        <p:spPr>
          <a:xfrm>
            <a:off x="6003634" y="563169"/>
            <a:ext cx="184731" cy="646331"/>
          </a:xfrm>
          <a:prstGeom prst="rect">
            <a:avLst/>
          </a:prstGeom>
        </p:spPr>
        <p:txBody>
          <a:bodyPr wrap="none" lIns="91440" tIns="45720" rIns="91440" bIns="45720" anchor="t">
            <a:spAutoFit/>
          </a:bodyPr>
          <a:lstStyle/>
          <a:p>
            <a:pPr algn="ctr"/>
            <a:endParaRPr lang="en-US" sz="3600">
              <a:solidFill>
                <a:srgbClr val="FFFFFF"/>
              </a:solidFill>
              <a:latin typeface="Lato"/>
              <a:ea typeface="Lato"/>
              <a:cs typeface="Lato"/>
            </a:endParaRPr>
          </a:p>
        </p:txBody>
      </p:sp>
      <p:pic>
        <p:nvPicPr>
          <p:cNvPr id="25" name="Picture 24">
            <a:extLst>
              <a:ext uri="{FF2B5EF4-FFF2-40B4-BE49-F238E27FC236}">
                <a16:creationId xmlns:a16="http://schemas.microsoft.com/office/drawing/2014/main" id="{2E862CE2-F639-584A-89FC-1D5C73CF7CED}"/>
              </a:ext>
            </a:extLst>
          </p:cNvPr>
          <p:cNvPicPr>
            <a:picLocks noChangeAspect="1"/>
          </p:cNvPicPr>
          <p:nvPr/>
        </p:nvPicPr>
        <p:blipFill>
          <a:blip r:embed="rId2"/>
          <a:stretch>
            <a:fillRect/>
          </a:stretch>
        </p:blipFill>
        <p:spPr>
          <a:xfrm>
            <a:off x="189499" y="4946018"/>
            <a:ext cx="1114863" cy="1116000"/>
          </a:xfrm>
          <a:prstGeom prst="rect">
            <a:avLst/>
          </a:prstGeom>
        </p:spPr>
      </p:pic>
      <p:sp>
        <p:nvSpPr>
          <p:cNvPr id="26" name="TextBox 25">
            <a:extLst>
              <a:ext uri="{FF2B5EF4-FFF2-40B4-BE49-F238E27FC236}">
                <a16:creationId xmlns:a16="http://schemas.microsoft.com/office/drawing/2014/main" id="{3C46E360-6FF9-5048-875D-883D74A0EC02}"/>
              </a:ext>
            </a:extLst>
          </p:cNvPr>
          <p:cNvSpPr txBox="1"/>
          <p:nvPr/>
        </p:nvSpPr>
        <p:spPr>
          <a:xfrm>
            <a:off x="1331490" y="501522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chemeClr val="bg1"/>
                </a:solidFill>
                <a:latin typeface="Lato" panose="020F0502020204030203" pitchFamily="34" charset="77"/>
                <a:ea typeface="Lato Light"/>
                <a:cs typeface="Arial"/>
              </a:rPr>
              <a:t>Economische en </a:t>
            </a:r>
          </a:p>
          <a:p>
            <a:r>
              <a:rPr lang="nl-BE">
                <a:solidFill>
                  <a:schemeClr val="bg1"/>
                </a:solidFill>
                <a:latin typeface="Lato" panose="020F0502020204030203" pitchFamily="34" charset="77"/>
                <a:ea typeface="Lato Light"/>
                <a:cs typeface="Arial"/>
              </a:rPr>
              <a:t>ecologische migratie neemt toe</a:t>
            </a:r>
            <a:endParaRPr lang="en-US">
              <a:solidFill>
                <a:schemeClr val="bg1"/>
              </a:solidFill>
              <a:latin typeface="Lato" panose="020F0502020204030203" pitchFamily="34" charset="77"/>
              <a:ea typeface="Lato Light"/>
              <a:cs typeface="Arial"/>
            </a:endParaRPr>
          </a:p>
          <a:p>
            <a:endParaRPr lang="en-US">
              <a:solidFill>
                <a:schemeClr val="bg1"/>
              </a:solidFill>
              <a:latin typeface="Lato" panose="020F0502020204030203" pitchFamily="34" charset="77"/>
              <a:ea typeface="Lato Light"/>
              <a:cs typeface="Lato Light"/>
            </a:endParaRPr>
          </a:p>
        </p:txBody>
      </p:sp>
      <p:pic>
        <p:nvPicPr>
          <p:cNvPr id="32" name="Picture 31">
            <a:extLst>
              <a:ext uri="{FF2B5EF4-FFF2-40B4-BE49-F238E27FC236}">
                <a16:creationId xmlns:a16="http://schemas.microsoft.com/office/drawing/2014/main" id="{42280447-91A8-1A40-B93E-9F7C3CC58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5" y="128564"/>
            <a:ext cx="1778123" cy="1364928"/>
          </a:xfrm>
          <a:prstGeom prst="rect">
            <a:avLst/>
          </a:prstGeom>
        </p:spPr>
      </p:pic>
      <p:sp>
        <p:nvSpPr>
          <p:cNvPr id="4" name="Tijdelijke aanduiding voor inhoud 2">
            <a:extLst>
              <a:ext uri="{FF2B5EF4-FFF2-40B4-BE49-F238E27FC236}">
                <a16:creationId xmlns:a16="http://schemas.microsoft.com/office/drawing/2014/main" id="{9A30DB76-1C9D-BB98-9BEC-C02D8BB0E59D}"/>
              </a:ext>
            </a:extLst>
          </p:cNvPr>
          <p:cNvSpPr txBox="1">
            <a:spLocks/>
          </p:cNvSpPr>
          <p:nvPr/>
        </p:nvSpPr>
        <p:spPr bwMode="auto">
          <a:xfrm>
            <a:off x="53547" y="1716250"/>
            <a:ext cx="12141545" cy="521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358775" eaLnBrk="1" hangingPunct="1">
              <a:spcBef>
                <a:spcPts val="1200"/>
              </a:spcBef>
              <a:defRPr/>
            </a:pPr>
            <a:r>
              <a:rPr lang="en-US" b="1" dirty="0">
                <a:solidFill>
                  <a:prstClr val="black"/>
                </a:solidFill>
                <a:latin typeface="Lato"/>
                <a:ea typeface="Lato"/>
                <a:cs typeface="Lato"/>
              </a:rPr>
              <a:t>Good to know</a:t>
            </a:r>
          </a:p>
          <a:p>
            <a:pPr marL="644525" indent="-285750">
              <a:spcBef>
                <a:spcPts val="1200"/>
              </a:spcBef>
              <a:buFont typeface="Arial"/>
              <a:buChar char="•"/>
              <a:defRPr/>
            </a:pPr>
            <a:r>
              <a:rPr lang="en-US" dirty="0">
                <a:solidFill>
                  <a:prstClr val="black"/>
                </a:solidFill>
                <a:latin typeface="Lato"/>
                <a:ea typeface="Lato"/>
                <a:cs typeface="Lato"/>
              </a:rPr>
              <a:t>In February-April, we send out </a:t>
            </a:r>
            <a:r>
              <a:rPr lang="en-US" b="1" dirty="0">
                <a:solidFill>
                  <a:prstClr val="black"/>
                </a:solidFill>
                <a:latin typeface="Lato"/>
                <a:ea typeface="Lato"/>
                <a:cs typeface="Lato"/>
              </a:rPr>
              <a:t>diplomas </a:t>
            </a:r>
            <a:r>
              <a:rPr lang="en-US" dirty="0">
                <a:solidFill>
                  <a:prstClr val="black"/>
                </a:solidFill>
                <a:latin typeface="Lato"/>
                <a:ea typeface="Lato"/>
                <a:cs typeface="Lato"/>
              </a:rPr>
              <a:t>to our sponsors( "company stood for more than profit in 2023"), this is a good opportunity to ask your contact for a meeting and encourage them to communicate their engagement</a:t>
            </a:r>
          </a:p>
          <a:p>
            <a:pPr marL="644525" indent="-285750">
              <a:spcBef>
                <a:spcPts val="1200"/>
              </a:spcBef>
              <a:buFont typeface="Arial"/>
              <a:buChar char="•"/>
              <a:defRPr/>
            </a:pPr>
            <a:r>
              <a:rPr lang="en-US" b="1" dirty="0">
                <a:solidFill>
                  <a:prstClr val="black"/>
                </a:solidFill>
                <a:latin typeface="Lato"/>
                <a:ea typeface="Lato"/>
                <a:cs typeface="Lato"/>
              </a:rPr>
              <a:t>The leverage effect for donations to NGO projects</a:t>
            </a:r>
          </a:p>
          <a:p>
            <a:pPr marL="1200150" lvl="1" indent="-285750">
              <a:buFont typeface="Calibri"/>
              <a:buChar char="-"/>
              <a:defRPr/>
            </a:pPr>
            <a:r>
              <a:rPr lang="en-US" dirty="0">
                <a:solidFill>
                  <a:prstClr val="black"/>
                </a:solidFill>
                <a:latin typeface="Lato"/>
                <a:ea typeface="Lato"/>
                <a:cs typeface="Lato"/>
              </a:rPr>
              <a:t>the majority of our NGO projects benefit from an advantageous system of cofinancing by the European Commission, the Belgian Fund for Food Security or Belgian Development Cooperation. This co-financing method creates a multiplier effect up to a maximum factor of 5 for projects where the co-financing system applies. </a:t>
            </a:r>
          </a:p>
          <a:p>
            <a:pPr marL="1200150" lvl="1" indent="-285750">
              <a:buFont typeface="Calibri"/>
              <a:buChar char="-"/>
              <a:defRPr/>
            </a:pPr>
            <a:r>
              <a:rPr lang="en-US" dirty="0">
                <a:solidFill>
                  <a:prstClr val="black"/>
                </a:solidFill>
                <a:latin typeface="Lato"/>
                <a:ea typeface="Lato"/>
                <a:cs typeface="Lato"/>
              </a:rPr>
              <a:t>Leverage </a:t>
            </a:r>
            <a:r>
              <a:rPr lang="en-US" dirty="0" err="1">
                <a:solidFill>
                  <a:prstClr val="black"/>
                </a:solidFill>
                <a:latin typeface="Lato"/>
                <a:ea typeface="Lato"/>
                <a:cs typeface="Lato"/>
              </a:rPr>
              <a:t>Viafonds</a:t>
            </a:r>
            <a:r>
              <a:rPr lang="en-US" dirty="0">
                <a:solidFill>
                  <a:prstClr val="black"/>
                </a:solidFill>
                <a:latin typeface="Lato"/>
                <a:ea typeface="Lato"/>
                <a:cs typeface="Lato"/>
              </a:rPr>
              <a:t> (social fund of the federation of the Belgian food industry </a:t>
            </a:r>
            <a:r>
              <a:rPr lang="en-US" dirty="0" err="1">
                <a:solidFill>
                  <a:prstClr val="black"/>
                </a:solidFill>
                <a:latin typeface="Lato"/>
                <a:ea typeface="Lato"/>
                <a:cs typeface="Lato"/>
              </a:rPr>
              <a:t>Fevia</a:t>
            </a:r>
            <a:r>
              <a:rPr lang="en-US" dirty="0">
                <a:solidFill>
                  <a:prstClr val="black"/>
                </a:solidFill>
                <a:latin typeface="Lato"/>
                <a:ea typeface="Lato"/>
                <a:cs typeface="Lato"/>
              </a:rPr>
              <a:t>, they add 0.75 euro for every euro donated by a food company)</a:t>
            </a:r>
          </a:p>
          <a:p>
            <a:pPr marL="742950" indent="-285750">
              <a:buFont typeface="Arial,Sans-Serif"/>
              <a:buChar char="•"/>
              <a:defRPr/>
            </a:pPr>
            <a:endParaRPr lang="en-US" b="1" dirty="0">
              <a:solidFill>
                <a:prstClr val="black"/>
              </a:solidFill>
              <a:latin typeface="Lato"/>
              <a:ea typeface="Lato"/>
              <a:cs typeface="Arial"/>
            </a:endParaRPr>
          </a:p>
          <a:p>
            <a:pPr marL="742950" indent="-285750">
              <a:buFont typeface="Arial,Sans-Serif"/>
              <a:buChar char="•"/>
              <a:defRPr/>
            </a:pPr>
            <a:r>
              <a:rPr lang="en-US" b="1" dirty="0">
                <a:solidFill>
                  <a:prstClr val="black"/>
                </a:solidFill>
                <a:latin typeface="Lato"/>
                <a:ea typeface="Lato"/>
                <a:cs typeface="Arial"/>
              </a:rPr>
              <a:t>OVO team:</a:t>
            </a:r>
            <a:r>
              <a:rPr lang="en-US" dirty="0">
                <a:solidFill>
                  <a:prstClr val="black"/>
                </a:solidFill>
                <a:latin typeface="Lato"/>
                <a:ea typeface="Lato"/>
                <a:cs typeface="Arial"/>
              </a:rPr>
              <a:t> </a:t>
            </a:r>
            <a:endParaRPr lang="en-US">
              <a:solidFill>
                <a:prstClr val="black"/>
              </a:solidFill>
            </a:endParaRPr>
          </a:p>
          <a:p>
            <a:pPr marL="1200150" lvl="1" indent="-285750">
              <a:buFont typeface="Calibri,Sans-Serif"/>
              <a:buChar char="-"/>
              <a:defRPr/>
            </a:pPr>
            <a:r>
              <a:rPr lang="en-US" dirty="0">
                <a:solidFill>
                  <a:prstClr val="black"/>
                </a:solidFill>
                <a:latin typeface="Lato"/>
                <a:ea typeface="Lato"/>
                <a:cs typeface="Arial"/>
              </a:rPr>
              <a:t>Responsible for communication (external newsletter, project sheets, …): Nathalie</a:t>
            </a:r>
          </a:p>
          <a:p>
            <a:pPr marL="1200150" lvl="1" indent="-285750">
              <a:buFont typeface="Calibri,Sans-Serif"/>
              <a:buChar char="-"/>
              <a:defRPr/>
            </a:pPr>
            <a:r>
              <a:rPr lang="en-US" dirty="0">
                <a:solidFill>
                  <a:prstClr val="black"/>
                </a:solidFill>
                <a:latin typeface="Lato"/>
                <a:ea typeface="Lato"/>
                <a:cs typeface="Arial"/>
              </a:rPr>
              <a:t>Responsible for reporting: Matyas</a:t>
            </a:r>
          </a:p>
          <a:p>
            <a:pPr marL="644525" indent="-285750">
              <a:spcBef>
                <a:spcPts val="1200"/>
              </a:spcBef>
              <a:buFont typeface="Arial"/>
              <a:buChar char="•"/>
              <a:defRPr/>
            </a:pPr>
            <a:endParaRPr lang="en-US" b="1" dirty="0">
              <a:solidFill>
                <a:prstClr val="black"/>
              </a:solidFill>
              <a:latin typeface="Lato"/>
              <a:ea typeface="Lato"/>
              <a:cs typeface="Lato"/>
            </a:endParaRPr>
          </a:p>
        </p:txBody>
      </p:sp>
    </p:spTree>
    <p:extLst>
      <p:ext uri="{BB962C8B-B14F-4D97-AF65-F5344CB8AC3E}">
        <p14:creationId xmlns:p14="http://schemas.microsoft.com/office/powerpoint/2010/main" val="1042905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91A73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84FF5D-F8A9-650A-3F5A-010B9795A1D1}"/>
              </a:ext>
            </a:extLst>
          </p:cNvPr>
          <p:cNvSpPr txBox="1"/>
          <p:nvPr/>
        </p:nvSpPr>
        <p:spPr>
          <a:xfrm>
            <a:off x="2181225" y="8572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pic>
        <p:nvPicPr>
          <p:cNvPr id="2" name="Picture 1">
            <a:extLst>
              <a:ext uri="{FF2B5EF4-FFF2-40B4-BE49-F238E27FC236}">
                <a16:creationId xmlns:a16="http://schemas.microsoft.com/office/drawing/2014/main" id="{250AA8DB-5A55-3FD0-637D-1DA016CAD73D}"/>
              </a:ext>
            </a:extLst>
          </p:cNvPr>
          <p:cNvPicPr>
            <a:picLocks noChangeAspect="1"/>
          </p:cNvPicPr>
          <p:nvPr/>
        </p:nvPicPr>
        <p:blipFill>
          <a:blip r:embed="rId2"/>
          <a:stretch>
            <a:fillRect/>
          </a:stretch>
        </p:blipFill>
        <p:spPr>
          <a:xfrm>
            <a:off x="2884099" y="402215"/>
            <a:ext cx="6438181" cy="6326742"/>
          </a:xfrm>
          <a:prstGeom prst="rect">
            <a:avLst/>
          </a:prstGeom>
        </p:spPr>
      </p:pic>
      <p:sp>
        <p:nvSpPr>
          <p:cNvPr id="7" name="Arrow: Right 6">
            <a:extLst>
              <a:ext uri="{FF2B5EF4-FFF2-40B4-BE49-F238E27FC236}">
                <a16:creationId xmlns:a16="http://schemas.microsoft.com/office/drawing/2014/main" id="{68BACE55-F68C-05CD-5137-A959D5D584A8}"/>
              </a:ext>
            </a:extLst>
          </p:cNvPr>
          <p:cNvSpPr/>
          <p:nvPr/>
        </p:nvSpPr>
        <p:spPr>
          <a:xfrm>
            <a:off x="1844842" y="4632157"/>
            <a:ext cx="1610264" cy="12220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2445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4A158-3596-1749-800C-CDD1C3FBAAF2}"/>
              </a:ext>
            </a:extLst>
          </p:cNvPr>
          <p:cNvSpPr/>
          <p:nvPr/>
        </p:nvSpPr>
        <p:spPr>
          <a:xfrm>
            <a:off x="-41096" y="-9724"/>
            <a:ext cx="12277618" cy="1625913"/>
          </a:xfrm>
          <a:prstGeom prst="rect">
            <a:avLst/>
          </a:prstGeom>
          <a:solidFill>
            <a:srgbClr val="91A73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latin typeface="Lato"/>
                <a:ea typeface="Lato"/>
                <a:cs typeface="Calibri"/>
              </a:rPr>
              <a:t>Team Matchmaking</a:t>
            </a:r>
          </a:p>
        </p:txBody>
      </p:sp>
      <p:sp>
        <p:nvSpPr>
          <p:cNvPr id="2" name="Rectangle 1">
            <a:extLst>
              <a:ext uri="{FF2B5EF4-FFF2-40B4-BE49-F238E27FC236}">
                <a16:creationId xmlns:a16="http://schemas.microsoft.com/office/drawing/2014/main" id="{DA0D2997-5C0A-2348-8152-A335CC48CDDE}"/>
              </a:ext>
            </a:extLst>
          </p:cNvPr>
          <p:cNvSpPr/>
          <p:nvPr/>
        </p:nvSpPr>
        <p:spPr>
          <a:xfrm>
            <a:off x="6003634" y="563169"/>
            <a:ext cx="184731" cy="646331"/>
          </a:xfrm>
          <a:prstGeom prst="rect">
            <a:avLst/>
          </a:prstGeom>
        </p:spPr>
        <p:txBody>
          <a:bodyPr wrap="none" lIns="91440" tIns="45720" rIns="91440" bIns="45720" anchor="t">
            <a:spAutoFit/>
          </a:bodyPr>
          <a:lstStyle/>
          <a:p>
            <a:pPr algn="ctr"/>
            <a:endParaRPr lang="en-US" sz="3600">
              <a:solidFill>
                <a:srgbClr val="FFFFFF"/>
              </a:solidFill>
              <a:latin typeface="Lato"/>
              <a:ea typeface="Lato"/>
              <a:cs typeface="Lato"/>
            </a:endParaRPr>
          </a:p>
        </p:txBody>
      </p:sp>
      <p:pic>
        <p:nvPicPr>
          <p:cNvPr id="25" name="Picture 24">
            <a:extLst>
              <a:ext uri="{FF2B5EF4-FFF2-40B4-BE49-F238E27FC236}">
                <a16:creationId xmlns:a16="http://schemas.microsoft.com/office/drawing/2014/main" id="{2E862CE2-F639-584A-89FC-1D5C73CF7CED}"/>
              </a:ext>
            </a:extLst>
          </p:cNvPr>
          <p:cNvPicPr>
            <a:picLocks noChangeAspect="1"/>
          </p:cNvPicPr>
          <p:nvPr/>
        </p:nvPicPr>
        <p:blipFill>
          <a:blip r:embed="rId2"/>
          <a:stretch>
            <a:fillRect/>
          </a:stretch>
        </p:blipFill>
        <p:spPr>
          <a:xfrm>
            <a:off x="189499" y="4946018"/>
            <a:ext cx="1114863" cy="1116000"/>
          </a:xfrm>
          <a:prstGeom prst="rect">
            <a:avLst/>
          </a:prstGeom>
        </p:spPr>
      </p:pic>
      <p:sp>
        <p:nvSpPr>
          <p:cNvPr id="26" name="TextBox 25">
            <a:extLst>
              <a:ext uri="{FF2B5EF4-FFF2-40B4-BE49-F238E27FC236}">
                <a16:creationId xmlns:a16="http://schemas.microsoft.com/office/drawing/2014/main" id="{3C46E360-6FF9-5048-875D-883D74A0EC02}"/>
              </a:ext>
            </a:extLst>
          </p:cNvPr>
          <p:cNvSpPr txBox="1"/>
          <p:nvPr/>
        </p:nvSpPr>
        <p:spPr>
          <a:xfrm>
            <a:off x="1331490" y="501522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chemeClr val="bg1"/>
                </a:solidFill>
                <a:latin typeface="Lato" panose="020F0502020204030203" pitchFamily="34" charset="77"/>
                <a:ea typeface="Lato Light"/>
                <a:cs typeface="Arial"/>
              </a:rPr>
              <a:t>Economische en </a:t>
            </a:r>
          </a:p>
          <a:p>
            <a:r>
              <a:rPr lang="nl-BE">
                <a:solidFill>
                  <a:schemeClr val="bg1"/>
                </a:solidFill>
                <a:latin typeface="Lato" panose="020F0502020204030203" pitchFamily="34" charset="77"/>
                <a:ea typeface="Lato Light"/>
                <a:cs typeface="Arial"/>
              </a:rPr>
              <a:t>ecologische migratie neemt toe</a:t>
            </a:r>
            <a:endParaRPr lang="en-US">
              <a:solidFill>
                <a:schemeClr val="bg1"/>
              </a:solidFill>
              <a:latin typeface="Lato" panose="020F0502020204030203" pitchFamily="34" charset="77"/>
              <a:ea typeface="Lato Light"/>
              <a:cs typeface="Arial"/>
            </a:endParaRPr>
          </a:p>
          <a:p>
            <a:endParaRPr lang="en-US">
              <a:solidFill>
                <a:schemeClr val="bg1"/>
              </a:solidFill>
              <a:latin typeface="Lato" panose="020F0502020204030203" pitchFamily="34" charset="77"/>
              <a:ea typeface="Lato Light"/>
              <a:cs typeface="Lato Light"/>
            </a:endParaRPr>
          </a:p>
        </p:txBody>
      </p:sp>
      <p:pic>
        <p:nvPicPr>
          <p:cNvPr id="32" name="Picture 31">
            <a:extLst>
              <a:ext uri="{FF2B5EF4-FFF2-40B4-BE49-F238E27FC236}">
                <a16:creationId xmlns:a16="http://schemas.microsoft.com/office/drawing/2014/main" id="{42280447-91A8-1A40-B93E-9F7C3CC58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5" y="128564"/>
            <a:ext cx="1778123" cy="1364928"/>
          </a:xfrm>
          <a:prstGeom prst="rect">
            <a:avLst/>
          </a:prstGeom>
        </p:spPr>
      </p:pic>
      <p:sp>
        <p:nvSpPr>
          <p:cNvPr id="4" name="Tijdelijke aanduiding voor inhoud 2">
            <a:extLst>
              <a:ext uri="{FF2B5EF4-FFF2-40B4-BE49-F238E27FC236}">
                <a16:creationId xmlns:a16="http://schemas.microsoft.com/office/drawing/2014/main" id="{9A30DB76-1C9D-BB98-9BEC-C02D8BB0E59D}"/>
              </a:ext>
            </a:extLst>
          </p:cNvPr>
          <p:cNvSpPr txBox="1">
            <a:spLocks/>
          </p:cNvSpPr>
          <p:nvPr/>
        </p:nvSpPr>
        <p:spPr bwMode="auto">
          <a:xfrm>
            <a:off x="53547" y="1716250"/>
            <a:ext cx="12141545" cy="521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742950" indent="-285750">
              <a:buFont typeface="Arial"/>
              <a:buChar char="•"/>
              <a:defRPr/>
            </a:pPr>
            <a:r>
              <a:rPr lang="en-US" dirty="0">
                <a:solidFill>
                  <a:prstClr val="black"/>
                </a:solidFill>
                <a:latin typeface="Lato"/>
                <a:ea typeface="Lato"/>
                <a:cs typeface="Lato"/>
              </a:rPr>
              <a:t>OVO works with an </a:t>
            </a:r>
            <a:r>
              <a:rPr lang="en-US" b="1" dirty="0">
                <a:solidFill>
                  <a:prstClr val="black"/>
                </a:solidFill>
                <a:latin typeface="Lato"/>
                <a:ea typeface="Lato"/>
                <a:cs typeface="Lato"/>
              </a:rPr>
              <a:t>investment committee</a:t>
            </a:r>
            <a:r>
              <a:rPr lang="en-US" dirty="0">
                <a:solidFill>
                  <a:prstClr val="black"/>
                </a:solidFill>
                <a:latin typeface="Lato"/>
                <a:ea typeface="Lato"/>
                <a:cs typeface="Lato"/>
              </a:rPr>
              <a:t> that approves project before we go looking for financing:</a:t>
            </a:r>
            <a:endParaRPr lang="en-US" dirty="0">
              <a:solidFill>
                <a:prstClr val="black"/>
              </a:solidFill>
              <a:ea typeface="Lato"/>
            </a:endParaRPr>
          </a:p>
          <a:p>
            <a:pPr marL="457200">
              <a:defRPr/>
            </a:pPr>
            <a:endParaRPr lang="en-US" dirty="0">
              <a:solidFill>
                <a:prstClr val="black"/>
              </a:solidFill>
              <a:latin typeface="Lato"/>
              <a:ea typeface="Lato"/>
              <a:cs typeface="Lato"/>
            </a:endParaRPr>
          </a:p>
          <a:p>
            <a:pPr marL="1200150" lvl="1" indent="-285750">
              <a:buFont typeface="Calibri"/>
              <a:buChar char="-"/>
              <a:defRPr/>
            </a:pPr>
            <a:r>
              <a:rPr lang="en-US" dirty="0">
                <a:solidFill>
                  <a:prstClr val="black"/>
                </a:solidFill>
                <a:latin typeface="Lato"/>
                <a:ea typeface="Lato"/>
                <a:cs typeface="Lato"/>
              </a:rPr>
              <a:t>Ngo projects are in principle approved for a 5 year period and put in the sales portfolio</a:t>
            </a:r>
          </a:p>
          <a:p>
            <a:pPr marL="1200150" lvl="1" indent="-285750">
              <a:buFont typeface="Calibri"/>
              <a:buChar char="-"/>
              <a:defRPr/>
            </a:pPr>
            <a:r>
              <a:rPr lang="en-US" dirty="0">
                <a:solidFill>
                  <a:prstClr val="black"/>
                </a:solidFill>
                <a:latin typeface="Lato"/>
                <a:ea typeface="Lato"/>
                <a:cs typeface="Lato"/>
              </a:rPr>
              <a:t>B2B projects are submitted to a monthly independent IC and are assessed based on clear criteria. If a project is approved, we look for funding: the OVO Acceleration Fund invests in principle 50%, and for the remainder we try to find business angels</a:t>
            </a:r>
            <a:endParaRPr lang="en-US" dirty="0">
              <a:solidFill>
                <a:prstClr val="black"/>
              </a:solidFill>
            </a:endParaRPr>
          </a:p>
          <a:p>
            <a:pPr marL="1657350" lvl="2" indent="-285750">
              <a:buFont typeface="Wingdings"/>
              <a:buChar char="§"/>
              <a:defRPr/>
            </a:pPr>
            <a:r>
              <a:rPr lang="en-US" dirty="0">
                <a:solidFill>
                  <a:prstClr val="black"/>
                </a:solidFill>
                <a:latin typeface="Lato"/>
                <a:ea typeface="Lato"/>
                <a:cs typeface="Lato"/>
              </a:rPr>
              <a:t>To find investors or business angels it is important to know that we are limited in our communication, it is not admitted to do a mailing to all our contacts or to put it on our website (FMSA). We have a list of people who are interested in investing and we send the list to them. If we want to spread the investment opportunity to other parties, we have to make it 'anonymous', so without the name of the project </a:t>
            </a:r>
          </a:p>
          <a:p>
            <a:pPr marL="1657350" lvl="2" indent="-285750">
              <a:buFont typeface="Wingdings"/>
              <a:buChar char="§"/>
              <a:defRPr/>
            </a:pPr>
            <a:r>
              <a:rPr lang="en-US" dirty="0">
                <a:solidFill>
                  <a:prstClr val="black"/>
                </a:solidFill>
                <a:latin typeface="Lato"/>
                <a:ea typeface="Lato"/>
                <a:cs typeface="Lato"/>
              </a:rPr>
              <a:t>If all the investors have been found, Matyas draws up the contracts, once this is signed by all parties, he sends out an invitation for investors to transfer the amount to OVO. The money is only transferred to the entrepreneur after they have paid the OVO fee of 1%.</a:t>
            </a:r>
          </a:p>
          <a:p>
            <a:pPr marL="1657350" lvl="2" indent="-285750">
              <a:buFont typeface="Wingdings"/>
              <a:buChar char="§"/>
              <a:defRPr/>
            </a:pPr>
            <a:r>
              <a:rPr lang="en-US" dirty="0">
                <a:solidFill>
                  <a:prstClr val="black"/>
                </a:solidFill>
                <a:latin typeface="Lato"/>
                <a:ea typeface="Lato"/>
                <a:cs typeface="Lato"/>
              </a:rPr>
              <a:t>Matyas follows up the reimbursements and informs the investors periodically</a:t>
            </a:r>
          </a:p>
          <a:p>
            <a:pPr marL="1657350" lvl="2" indent="-285750">
              <a:buFont typeface="Wingdings"/>
              <a:buChar char="§"/>
              <a:defRPr/>
            </a:pPr>
            <a:endParaRPr lang="en-US" dirty="0">
              <a:solidFill>
                <a:prstClr val="black"/>
              </a:solidFill>
              <a:latin typeface="Lato"/>
              <a:ea typeface="Lato"/>
              <a:cs typeface="Lato"/>
            </a:endParaRPr>
          </a:p>
          <a:p>
            <a:pPr marL="742950" indent="-285750">
              <a:buFont typeface="Arial"/>
              <a:buChar char="•"/>
              <a:defRPr/>
            </a:pPr>
            <a:endParaRPr lang="en-US" b="1" dirty="0">
              <a:solidFill>
                <a:prstClr val="black"/>
              </a:solidFill>
              <a:latin typeface="Lato"/>
              <a:ea typeface="Lato"/>
              <a:cs typeface="Lato"/>
            </a:endParaRPr>
          </a:p>
        </p:txBody>
      </p:sp>
    </p:spTree>
    <p:extLst>
      <p:ext uri="{BB962C8B-B14F-4D97-AF65-F5344CB8AC3E}">
        <p14:creationId xmlns:p14="http://schemas.microsoft.com/office/powerpoint/2010/main" val="3405207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4A158-3596-1749-800C-CDD1C3FBAAF2}"/>
              </a:ext>
            </a:extLst>
          </p:cNvPr>
          <p:cNvSpPr/>
          <p:nvPr/>
        </p:nvSpPr>
        <p:spPr>
          <a:xfrm>
            <a:off x="-41096" y="-9724"/>
            <a:ext cx="12277618" cy="1625913"/>
          </a:xfrm>
          <a:prstGeom prst="rect">
            <a:avLst/>
          </a:prstGeom>
          <a:solidFill>
            <a:srgbClr val="91A73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latin typeface="Lato"/>
                <a:ea typeface="Lato"/>
                <a:cs typeface="Calibri"/>
              </a:rPr>
              <a:t>Team Matchmaking: </a:t>
            </a:r>
          </a:p>
          <a:p>
            <a:pPr algn="ctr"/>
            <a:r>
              <a:rPr lang="en-US" sz="4400" dirty="0">
                <a:latin typeface="Lato"/>
                <a:ea typeface="Lato"/>
                <a:cs typeface="Calibri"/>
              </a:rPr>
              <a:t>Volunteering at OVO</a:t>
            </a:r>
            <a:endParaRPr lang="en-US" dirty="0"/>
          </a:p>
        </p:txBody>
      </p:sp>
      <p:sp>
        <p:nvSpPr>
          <p:cNvPr id="2" name="Rectangle 1">
            <a:extLst>
              <a:ext uri="{FF2B5EF4-FFF2-40B4-BE49-F238E27FC236}">
                <a16:creationId xmlns:a16="http://schemas.microsoft.com/office/drawing/2014/main" id="{DA0D2997-5C0A-2348-8152-A335CC48CDDE}"/>
              </a:ext>
            </a:extLst>
          </p:cNvPr>
          <p:cNvSpPr/>
          <p:nvPr/>
        </p:nvSpPr>
        <p:spPr>
          <a:xfrm>
            <a:off x="6003634" y="563169"/>
            <a:ext cx="184731" cy="646331"/>
          </a:xfrm>
          <a:prstGeom prst="rect">
            <a:avLst/>
          </a:prstGeom>
        </p:spPr>
        <p:txBody>
          <a:bodyPr wrap="none" lIns="91440" tIns="45720" rIns="91440" bIns="45720" anchor="t">
            <a:spAutoFit/>
          </a:bodyPr>
          <a:lstStyle/>
          <a:p>
            <a:pPr algn="ctr"/>
            <a:endParaRPr lang="en-US" sz="3600">
              <a:solidFill>
                <a:srgbClr val="FFFFFF"/>
              </a:solidFill>
              <a:latin typeface="Lato"/>
              <a:ea typeface="Lato"/>
              <a:cs typeface="Lato"/>
            </a:endParaRPr>
          </a:p>
        </p:txBody>
      </p:sp>
      <p:pic>
        <p:nvPicPr>
          <p:cNvPr id="25" name="Picture 24">
            <a:extLst>
              <a:ext uri="{FF2B5EF4-FFF2-40B4-BE49-F238E27FC236}">
                <a16:creationId xmlns:a16="http://schemas.microsoft.com/office/drawing/2014/main" id="{2E862CE2-F639-584A-89FC-1D5C73CF7CED}"/>
              </a:ext>
            </a:extLst>
          </p:cNvPr>
          <p:cNvPicPr>
            <a:picLocks noChangeAspect="1"/>
          </p:cNvPicPr>
          <p:nvPr/>
        </p:nvPicPr>
        <p:blipFill>
          <a:blip r:embed="rId2"/>
          <a:stretch>
            <a:fillRect/>
          </a:stretch>
        </p:blipFill>
        <p:spPr>
          <a:xfrm>
            <a:off x="189499" y="4946018"/>
            <a:ext cx="1114863" cy="1116000"/>
          </a:xfrm>
          <a:prstGeom prst="rect">
            <a:avLst/>
          </a:prstGeom>
        </p:spPr>
      </p:pic>
      <p:sp>
        <p:nvSpPr>
          <p:cNvPr id="26" name="TextBox 25">
            <a:extLst>
              <a:ext uri="{FF2B5EF4-FFF2-40B4-BE49-F238E27FC236}">
                <a16:creationId xmlns:a16="http://schemas.microsoft.com/office/drawing/2014/main" id="{3C46E360-6FF9-5048-875D-883D74A0EC02}"/>
              </a:ext>
            </a:extLst>
          </p:cNvPr>
          <p:cNvSpPr txBox="1"/>
          <p:nvPr/>
        </p:nvSpPr>
        <p:spPr>
          <a:xfrm>
            <a:off x="1331490" y="501522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chemeClr val="bg1"/>
                </a:solidFill>
                <a:latin typeface="Lato" panose="020F0502020204030203" pitchFamily="34" charset="77"/>
                <a:ea typeface="Lato Light"/>
                <a:cs typeface="Arial"/>
              </a:rPr>
              <a:t>Economische en </a:t>
            </a:r>
          </a:p>
          <a:p>
            <a:r>
              <a:rPr lang="nl-BE">
                <a:solidFill>
                  <a:schemeClr val="bg1"/>
                </a:solidFill>
                <a:latin typeface="Lato" panose="020F0502020204030203" pitchFamily="34" charset="77"/>
                <a:ea typeface="Lato Light"/>
                <a:cs typeface="Arial"/>
              </a:rPr>
              <a:t>ecologische migratie neemt toe</a:t>
            </a:r>
            <a:endParaRPr lang="en-US">
              <a:solidFill>
                <a:schemeClr val="bg1"/>
              </a:solidFill>
              <a:latin typeface="Lato" panose="020F0502020204030203" pitchFamily="34" charset="77"/>
              <a:ea typeface="Lato Light"/>
              <a:cs typeface="Arial"/>
            </a:endParaRPr>
          </a:p>
          <a:p>
            <a:endParaRPr lang="en-US">
              <a:solidFill>
                <a:schemeClr val="bg1"/>
              </a:solidFill>
              <a:latin typeface="Lato" panose="020F0502020204030203" pitchFamily="34" charset="77"/>
              <a:ea typeface="Lato Light"/>
              <a:cs typeface="Lato Light"/>
            </a:endParaRPr>
          </a:p>
        </p:txBody>
      </p:sp>
      <p:pic>
        <p:nvPicPr>
          <p:cNvPr id="32" name="Picture 31">
            <a:extLst>
              <a:ext uri="{FF2B5EF4-FFF2-40B4-BE49-F238E27FC236}">
                <a16:creationId xmlns:a16="http://schemas.microsoft.com/office/drawing/2014/main" id="{42280447-91A8-1A40-B93E-9F7C3CC58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5" y="128564"/>
            <a:ext cx="1778123" cy="1364928"/>
          </a:xfrm>
          <a:prstGeom prst="rect">
            <a:avLst/>
          </a:prstGeom>
        </p:spPr>
      </p:pic>
      <p:sp>
        <p:nvSpPr>
          <p:cNvPr id="3" name="TextBox 2">
            <a:extLst>
              <a:ext uri="{FF2B5EF4-FFF2-40B4-BE49-F238E27FC236}">
                <a16:creationId xmlns:a16="http://schemas.microsoft.com/office/drawing/2014/main" id="{45BC621C-93B3-0F06-02DE-BDE32D7EC13E}"/>
              </a:ext>
            </a:extLst>
          </p:cNvPr>
          <p:cNvSpPr txBox="1"/>
          <p:nvPr/>
        </p:nvSpPr>
        <p:spPr>
          <a:xfrm>
            <a:off x="966438" y="1839951"/>
            <a:ext cx="9896707" cy="3631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nSpc>
                <a:spcPct val="150000"/>
              </a:lnSpc>
              <a:buFont typeface="Arial"/>
              <a:buChar char="•"/>
            </a:pPr>
            <a:r>
              <a:rPr lang="nl-BE" sz="2000" dirty="0" err="1">
                <a:latin typeface="Lato"/>
                <a:ea typeface="Lato"/>
                <a:cs typeface="Lato"/>
              </a:rPr>
              <a:t>Please</a:t>
            </a:r>
            <a:r>
              <a:rPr lang="nl-BE" sz="2000" dirty="0">
                <a:latin typeface="Lato"/>
                <a:ea typeface="Lato"/>
                <a:cs typeface="Lato"/>
              </a:rPr>
              <a:t> check </a:t>
            </a:r>
            <a:r>
              <a:rPr lang="nl-BE" sz="2000" dirty="0" err="1">
                <a:latin typeface="Lato"/>
                <a:ea typeface="Lato"/>
                <a:cs typeface="Lato"/>
              </a:rPr>
              <a:t>the</a:t>
            </a:r>
            <a:r>
              <a:rPr lang="nl-BE" sz="2000" dirty="0">
                <a:latin typeface="Lato"/>
                <a:ea typeface="Lato"/>
                <a:cs typeface="Lato"/>
              </a:rPr>
              <a:t> intranet </a:t>
            </a:r>
            <a:r>
              <a:rPr lang="nl-BE" sz="2000" dirty="0">
                <a:latin typeface="Lato"/>
                <a:ea typeface="Lato"/>
                <a:cs typeface="Lato"/>
                <a:hlinkClick r:id="rId4"/>
              </a:rPr>
              <a:t>www.ovo.be/intranet</a:t>
            </a:r>
            <a:r>
              <a:rPr lang="nl-BE" sz="2000" dirty="0">
                <a:latin typeface="Lato"/>
                <a:ea typeface="Lato"/>
                <a:cs typeface="Lato"/>
              </a:rPr>
              <a:t> </a:t>
            </a:r>
            <a:r>
              <a:rPr lang="nl-BE" sz="2000" dirty="0" err="1">
                <a:latin typeface="Lato"/>
                <a:ea typeface="Lato"/>
                <a:cs typeface="Lato"/>
              </a:rPr>
              <a:t>for</a:t>
            </a:r>
            <a:r>
              <a:rPr lang="nl-BE" sz="2000" dirty="0">
                <a:latin typeface="Lato"/>
                <a:ea typeface="Lato"/>
                <a:cs typeface="Lato"/>
              </a:rPr>
              <a:t> </a:t>
            </a:r>
            <a:r>
              <a:rPr lang="nl-BE" sz="2000" dirty="0" err="1">
                <a:latin typeface="Lato"/>
                <a:ea typeface="Lato"/>
                <a:cs typeface="Lato"/>
              </a:rPr>
              <a:t>general</a:t>
            </a:r>
            <a:r>
              <a:rPr lang="nl-BE" sz="2000" dirty="0">
                <a:latin typeface="Lato"/>
                <a:ea typeface="Lato"/>
                <a:cs typeface="Lato"/>
              </a:rPr>
              <a:t> information (</a:t>
            </a:r>
            <a:r>
              <a:rPr lang="nl-BE" sz="2000" dirty="0" err="1">
                <a:latin typeface="Lato"/>
                <a:ea typeface="Lato"/>
                <a:cs typeface="Lato"/>
              </a:rPr>
              <a:t>history</a:t>
            </a:r>
            <a:r>
              <a:rPr lang="nl-BE" sz="2000" dirty="0">
                <a:latin typeface="Lato"/>
                <a:ea typeface="Lato"/>
                <a:cs typeface="Lato"/>
              </a:rPr>
              <a:t> of OVO, </a:t>
            </a:r>
            <a:r>
              <a:rPr lang="nl-BE" sz="2000" dirty="0" err="1">
                <a:latin typeface="Lato"/>
                <a:ea typeface="Lato"/>
                <a:cs typeface="Lato"/>
              </a:rPr>
              <a:t>insurance</a:t>
            </a:r>
            <a:r>
              <a:rPr lang="nl-BE" sz="2000" dirty="0">
                <a:latin typeface="Lato"/>
                <a:ea typeface="Lato"/>
                <a:cs typeface="Lato"/>
              </a:rPr>
              <a:t>, </a:t>
            </a:r>
            <a:r>
              <a:rPr lang="nl-BE" sz="2000" dirty="0" err="1">
                <a:latin typeface="Lato"/>
                <a:ea typeface="Lato"/>
                <a:cs typeface="Lato"/>
              </a:rPr>
              <a:t>expenses</a:t>
            </a:r>
            <a:r>
              <a:rPr lang="nl-BE" sz="2000" dirty="0">
                <a:latin typeface="Lato"/>
                <a:ea typeface="Lato"/>
                <a:cs typeface="Lato"/>
              </a:rPr>
              <a:t>) </a:t>
            </a:r>
            <a:r>
              <a:rPr lang="nl-BE" sz="2000" dirty="0" err="1">
                <a:latin typeface="Lato"/>
                <a:ea typeface="Lato"/>
                <a:cs typeface="Lato"/>
              </a:rPr>
              <a:t>about</a:t>
            </a:r>
            <a:r>
              <a:rPr lang="nl-BE" sz="2000" dirty="0">
                <a:latin typeface="Lato"/>
                <a:ea typeface="Lato"/>
                <a:cs typeface="Lato"/>
              </a:rPr>
              <a:t> </a:t>
            </a:r>
            <a:r>
              <a:rPr lang="nl-BE" sz="2000" dirty="0" err="1">
                <a:latin typeface="Lato"/>
                <a:ea typeface="Lato"/>
                <a:cs typeface="Lato"/>
              </a:rPr>
              <a:t>volunteering</a:t>
            </a:r>
            <a:r>
              <a:rPr lang="nl-BE" sz="2000" dirty="0">
                <a:latin typeface="Lato"/>
                <a:ea typeface="Lato"/>
                <a:cs typeface="Lato"/>
              </a:rPr>
              <a:t> @OVO: </a:t>
            </a:r>
            <a:r>
              <a:rPr lang="nl-BE" sz="2000" dirty="0">
                <a:latin typeface="Lato"/>
                <a:ea typeface="Lato"/>
                <a:cs typeface="Lato"/>
                <a:hlinkClick r:id="rId5"/>
              </a:rPr>
              <a:t>Vrijwilligerswerk bij OVO (ondernemersvoorondernemers.be)</a:t>
            </a:r>
            <a:endParaRPr lang="nl-BE" sz="2000" dirty="0">
              <a:latin typeface="Lato"/>
              <a:ea typeface="Lato"/>
              <a:cs typeface="Lato"/>
            </a:endParaRPr>
          </a:p>
          <a:p>
            <a:pPr lvl="1">
              <a:lnSpc>
                <a:spcPct val="150000"/>
              </a:lnSpc>
              <a:buFont typeface="Arial"/>
              <a:buChar char="•"/>
            </a:pPr>
            <a:r>
              <a:rPr lang="nl-BE" sz="2000" dirty="0">
                <a:latin typeface="Lato"/>
                <a:ea typeface="Lato"/>
                <a:cs typeface="Lato"/>
              </a:rPr>
              <a:t>People </a:t>
            </a:r>
            <a:r>
              <a:rPr lang="nl-BE" sz="2000" dirty="0" err="1">
                <a:latin typeface="Lato"/>
                <a:ea typeface="Lato"/>
                <a:cs typeface="Lato"/>
              </a:rPr>
              <a:t>you</a:t>
            </a:r>
            <a:r>
              <a:rPr lang="nl-BE" sz="2000" dirty="0">
                <a:latin typeface="Lato"/>
                <a:ea typeface="Lato"/>
                <a:cs typeface="Lato"/>
              </a:rPr>
              <a:t> </a:t>
            </a:r>
            <a:r>
              <a:rPr lang="nl-BE" sz="2000" dirty="0" err="1">
                <a:latin typeface="Lato"/>
                <a:ea typeface="Lato"/>
                <a:cs typeface="Lato"/>
              </a:rPr>
              <a:t>know</a:t>
            </a:r>
            <a:r>
              <a:rPr lang="nl-BE" sz="2000" dirty="0">
                <a:latin typeface="Lato"/>
                <a:ea typeface="Lato"/>
                <a:cs typeface="Lato"/>
              </a:rPr>
              <a:t> </a:t>
            </a:r>
            <a:r>
              <a:rPr lang="nl-BE" sz="2000" dirty="0" err="1">
                <a:latin typeface="Lato"/>
                <a:ea typeface="Lato"/>
                <a:cs typeface="Lato"/>
              </a:rPr>
              <a:t>who</a:t>
            </a:r>
            <a:r>
              <a:rPr lang="nl-BE" sz="2000" dirty="0">
                <a:latin typeface="Lato"/>
                <a:ea typeface="Lato"/>
                <a:cs typeface="Lato"/>
              </a:rPr>
              <a:t> are </a:t>
            </a:r>
            <a:r>
              <a:rPr lang="nl-BE" sz="2000" dirty="0" err="1">
                <a:latin typeface="Lato"/>
                <a:ea typeface="Lato"/>
                <a:cs typeface="Lato"/>
              </a:rPr>
              <a:t>interested</a:t>
            </a:r>
            <a:r>
              <a:rPr lang="nl-BE" sz="2000" dirty="0">
                <a:latin typeface="Lato"/>
                <a:ea typeface="Lato"/>
                <a:cs typeface="Lato"/>
              </a:rPr>
              <a:t> in </a:t>
            </a:r>
            <a:r>
              <a:rPr lang="nl-BE" sz="2000" dirty="0" err="1">
                <a:latin typeface="Lato"/>
                <a:ea typeface="Lato"/>
                <a:cs typeface="Lato"/>
              </a:rPr>
              <a:t>volunteering</a:t>
            </a:r>
            <a:r>
              <a:rPr lang="nl-BE" sz="2000" dirty="0">
                <a:latin typeface="Lato"/>
                <a:ea typeface="Lato"/>
                <a:cs typeface="Lato"/>
              </a:rPr>
              <a:t> at OVO, contact </a:t>
            </a:r>
            <a:r>
              <a:rPr lang="nl-BE" sz="2000" dirty="0">
                <a:latin typeface="Lato"/>
                <a:ea typeface="Lato"/>
                <a:cs typeface="Lato"/>
                <a:hlinkClick r:id="rId6"/>
              </a:rPr>
              <a:t>anne-lise@ovo.be</a:t>
            </a:r>
            <a:r>
              <a:rPr lang="nl-BE" sz="2000" dirty="0">
                <a:latin typeface="Lato"/>
                <a:ea typeface="Lato"/>
                <a:cs typeface="Lato"/>
              </a:rPr>
              <a:t>, </a:t>
            </a:r>
            <a:r>
              <a:rPr lang="nl-BE" sz="2000" dirty="0" err="1">
                <a:latin typeface="Lato"/>
                <a:ea typeface="Lato"/>
                <a:cs typeface="Lato"/>
              </a:rPr>
              <a:t>Anne-Lise</a:t>
            </a:r>
            <a:r>
              <a:rPr lang="nl-BE" sz="2000" dirty="0">
                <a:latin typeface="Lato"/>
                <a:ea typeface="Lato"/>
                <a:cs typeface="Lato"/>
              </a:rPr>
              <a:t> </a:t>
            </a:r>
            <a:r>
              <a:rPr lang="nl-BE" sz="2000" dirty="0" err="1">
                <a:latin typeface="Lato"/>
                <a:ea typeface="Lato"/>
                <a:cs typeface="Lato"/>
              </a:rPr>
              <a:t>and</a:t>
            </a:r>
            <a:r>
              <a:rPr lang="nl-BE" sz="2000" dirty="0">
                <a:latin typeface="Lato"/>
                <a:ea typeface="Lato"/>
                <a:cs typeface="Lato"/>
              </a:rPr>
              <a:t> </a:t>
            </a:r>
            <a:r>
              <a:rPr lang="nl-BE" sz="2000" dirty="0" err="1">
                <a:latin typeface="Lato"/>
                <a:ea typeface="Lato"/>
                <a:cs typeface="Lato"/>
              </a:rPr>
              <a:t>our</a:t>
            </a:r>
            <a:r>
              <a:rPr lang="nl-BE" sz="2000" dirty="0">
                <a:latin typeface="Lato"/>
                <a:ea typeface="Lato"/>
                <a:cs typeface="Lato"/>
              </a:rPr>
              <a:t> </a:t>
            </a:r>
            <a:r>
              <a:rPr lang="nl-BE" sz="2000" dirty="0" err="1">
                <a:latin typeface="Lato"/>
                <a:ea typeface="Lato"/>
                <a:cs typeface="Lato"/>
              </a:rPr>
              <a:t>colleague</a:t>
            </a:r>
            <a:r>
              <a:rPr lang="nl-BE" sz="2000" dirty="0">
                <a:latin typeface="Lato"/>
                <a:ea typeface="Lato"/>
                <a:cs typeface="Lato"/>
              </a:rPr>
              <a:t> </a:t>
            </a:r>
            <a:r>
              <a:rPr lang="nl-BE" sz="2000" dirty="0" err="1">
                <a:latin typeface="Lato"/>
                <a:ea typeface="Lato"/>
                <a:cs typeface="Lato"/>
              </a:rPr>
              <a:t>volunteer</a:t>
            </a:r>
            <a:r>
              <a:rPr lang="nl-BE" sz="2000" dirty="0">
                <a:latin typeface="Lato"/>
                <a:ea typeface="Lato"/>
                <a:cs typeface="Lato"/>
              </a:rPr>
              <a:t> Rita </a:t>
            </a:r>
            <a:r>
              <a:rPr lang="nl-BE" sz="2000" dirty="0" err="1">
                <a:latin typeface="Lato"/>
                <a:ea typeface="Lato"/>
                <a:cs typeface="Lato"/>
              </a:rPr>
              <a:t>will</a:t>
            </a:r>
            <a:r>
              <a:rPr lang="nl-BE" sz="2000" dirty="0">
                <a:latin typeface="Lato"/>
                <a:ea typeface="Lato"/>
                <a:cs typeface="Lato"/>
              </a:rPr>
              <a:t> guide </a:t>
            </a:r>
            <a:r>
              <a:rPr lang="nl-BE" sz="2000" dirty="0" err="1">
                <a:latin typeface="Lato"/>
                <a:ea typeface="Lato"/>
                <a:cs typeface="Lato"/>
              </a:rPr>
              <a:t>them</a:t>
            </a:r>
            <a:r>
              <a:rPr lang="nl-BE" sz="2000" dirty="0">
                <a:latin typeface="Lato"/>
                <a:ea typeface="Lato"/>
                <a:cs typeface="Lato"/>
              </a:rPr>
              <a:t> </a:t>
            </a:r>
            <a:r>
              <a:rPr lang="nl-BE" sz="2000" dirty="0" err="1">
                <a:latin typeface="Lato"/>
                <a:ea typeface="Lato"/>
                <a:cs typeface="Lato"/>
              </a:rPr>
              <a:t>through</a:t>
            </a:r>
            <a:r>
              <a:rPr lang="nl-BE" sz="2000" dirty="0">
                <a:latin typeface="Lato"/>
                <a:ea typeface="Lato"/>
                <a:cs typeface="Lato"/>
              </a:rPr>
              <a:t> </a:t>
            </a:r>
            <a:r>
              <a:rPr lang="nl-BE" sz="2000" dirty="0" err="1">
                <a:latin typeface="Lato"/>
                <a:ea typeface="Lato"/>
                <a:cs typeface="Lato"/>
              </a:rPr>
              <a:t>the</a:t>
            </a:r>
            <a:r>
              <a:rPr lang="nl-BE" sz="2000" dirty="0">
                <a:latin typeface="Lato"/>
                <a:ea typeface="Lato"/>
                <a:cs typeface="Lato"/>
              </a:rPr>
              <a:t> </a:t>
            </a:r>
            <a:r>
              <a:rPr lang="nl-BE" sz="2000" dirty="0" err="1">
                <a:latin typeface="Lato"/>
                <a:ea typeface="Lato"/>
                <a:cs typeface="Lato"/>
              </a:rPr>
              <a:t>onboarding</a:t>
            </a:r>
            <a:r>
              <a:rPr lang="nl-BE" sz="2000" dirty="0">
                <a:latin typeface="Lato"/>
                <a:ea typeface="Lato"/>
                <a:cs typeface="Lato"/>
              </a:rPr>
              <a:t> </a:t>
            </a:r>
            <a:r>
              <a:rPr lang="nl-BE" sz="2000" dirty="0" err="1">
                <a:latin typeface="Lato"/>
                <a:ea typeface="Lato"/>
                <a:cs typeface="Lato"/>
              </a:rPr>
              <a:t>process</a:t>
            </a:r>
          </a:p>
          <a:p>
            <a:pPr lvl="1">
              <a:lnSpc>
                <a:spcPct val="150000"/>
              </a:lnSpc>
              <a:buFont typeface="Arial"/>
              <a:buChar char="•"/>
            </a:pPr>
            <a:endParaRPr lang="nl-BE" sz="2000" dirty="0">
              <a:latin typeface="Lato"/>
              <a:ea typeface="Lato"/>
              <a:cs typeface="Lato"/>
            </a:endParaRPr>
          </a:p>
          <a:p>
            <a:pPr>
              <a:buFont typeface="Arial"/>
              <a:buChar char="•"/>
            </a:pPr>
            <a:endParaRPr lang="nl-BE" sz="2000" b="1" u="sng" dirty="0">
              <a:latin typeface="Lato"/>
              <a:ea typeface="Lato"/>
              <a:cs typeface="Lato"/>
            </a:endParaRPr>
          </a:p>
        </p:txBody>
      </p:sp>
    </p:spTree>
    <p:extLst>
      <p:ext uri="{BB962C8B-B14F-4D97-AF65-F5344CB8AC3E}">
        <p14:creationId xmlns:p14="http://schemas.microsoft.com/office/powerpoint/2010/main" val="957176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BF487B-2B2C-F7B2-4DB3-9EDC4721703D}"/>
              </a:ext>
            </a:extLst>
          </p:cNvPr>
          <p:cNvPicPr>
            <a:picLocks noChangeAspect="1"/>
          </p:cNvPicPr>
          <p:nvPr/>
        </p:nvPicPr>
        <p:blipFill>
          <a:blip r:embed="rId2"/>
          <a:stretch>
            <a:fillRect/>
          </a:stretch>
        </p:blipFill>
        <p:spPr>
          <a:xfrm>
            <a:off x="-4838" y="-3477"/>
            <a:ext cx="12274247" cy="6901240"/>
          </a:xfrm>
          <a:prstGeom prst="rect">
            <a:avLst/>
          </a:prstGeom>
        </p:spPr>
      </p:pic>
    </p:spTree>
    <p:extLst>
      <p:ext uri="{BB962C8B-B14F-4D97-AF65-F5344CB8AC3E}">
        <p14:creationId xmlns:p14="http://schemas.microsoft.com/office/powerpoint/2010/main" val="2018464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5256B2B-43E5-124C-B00B-42FEA3E44F3A}"/>
              </a:ext>
            </a:extLst>
          </p:cNvPr>
          <p:cNvSpPr/>
          <p:nvPr/>
        </p:nvSpPr>
        <p:spPr>
          <a:xfrm>
            <a:off x="0" y="-1"/>
            <a:ext cx="12192000" cy="1625913"/>
          </a:xfrm>
          <a:prstGeom prst="rect">
            <a:avLst/>
          </a:prstGeom>
          <a:solidFill>
            <a:srgbClr val="91A7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B6AA197-5785-4649-8B7B-1E881A60BAF9}"/>
              </a:ext>
            </a:extLst>
          </p:cNvPr>
          <p:cNvSpPr/>
          <p:nvPr/>
        </p:nvSpPr>
        <p:spPr>
          <a:xfrm>
            <a:off x="5201878" y="727008"/>
            <a:ext cx="1829347" cy="646331"/>
          </a:xfrm>
          <a:prstGeom prst="rect">
            <a:avLst/>
          </a:prstGeom>
        </p:spPr>
        <p:txBody>
          <a:bodyPr wrap="none" lIns="91440" tIns="45720" rIns="91440" bIns="45720" anchor="t">
            <a:spAutoFit/>
          </a:bodyPr>
          <a:lstStyle/>
          <a:p>
            <a:pPr algn="ctr"/>
            <a:r>
              <a:rPr lang="en-US" sz="3600">
                <a:solidFill>
                  <a:srgbClr val="FFFFFF"/>
                </a:solidFill>
                <a:latin typeface="Lato"/>
                <a:ea typeface="Lato"/>
                <a:cs typeface="Lato"/>
              </a:rPr>
              <a:t> Join us!</a:t>
            </a:r>
            <a:endParaRPr lang="en-US"/>
          </a:p>
        </p:txBody>
      </p:sp>
      <p:pic>
        <p:nvPicPr>
          <p:cNvPr id="15" name="Picture 14">
            <a:extLst>
              <a:ext uri="{FF2B5EF4-FFF2-40B4-BE49-F238E27FC236}">
                <a16:creationId xmlns:a16="http://schemas.microsoft.com/office/drawing/2014/main" id="{4D2A445C-DFD4-7843-A794-2C67FA6D07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81" y="138287"/>
            <a:ext cx="1778123" cy="1364928"/>
          </a:xfrm>
          <a:prstGeom prst="rect">
            <a:avLst/>
          </a:prstGeom>
        </p:spPr>
      </p:pic>
      <p:pic>
        <p:nvPicPr>
          <p:cNvPr id="3" name="Picture 3">
            <a:extLst>
              <a:ext uri="{FF2B5EF4-FFF2-40B4-BE49-F238E27FC236}">
                <a16:creationId xmlns:a16="http://schemas.microsoft.com/office/drawing/2014/main" id="{BBB25D9F-D492-311A-8DF6-8AE3ADB515DA}"/>
              </a:ext>
            </a:extLst>
          </p:cNvPr>
          <p:cNvPicPr>
            <a:picLocks noChangeAspect="1"/>
          </p:cNvPicPr>
          <p:nvPr/>
        </p:nvPicPr>
        <p:blipFill>
          <a:blip r:embed="rId3"/>
          <a:stretch>
            <a:fillRect/>
          </a:stretch>
        </p:blipFill>
        <p:spPr>
          <a:xfrm>
            <a:off x="747992" y="2165769"/>
            <a:ext cx="3297826" cy="2202203"/>
          </a:xfrm>
          <a:prstGeom prst="rect">
            <a:avLst/>
          </a:prstGeom>
        </p:spPr>
      </p:pic>
      <p:pic>
        <p:nvPicPr>
          <p:cNvPr id="4" name="Picture 4">
            <a:extLst>
              <a:ext uri="{FF2B5EF4-FFF2-40B4-BE49-F238E27FC236}">
                <a16:creationId xmlns:a16="http://schemas.microsoft.com/office/drawing/2014/main" id="{5258951E-7508-12D6-9651-B969BF175D53}"/>
              </a:ext>
            </a:extLst>
          </p:cNvPr>
          <p:cNvPicPr>
            <a:picLocks noChangeAspect="1"/>
          </p:cNvPicPr>
          <p:nvPr/>
        </p:nvPicPr>
        <p:blipFill>
          <a:blip r:embed="rId4"/>
          <a:stretch>
            <a:fillRect/>
          </a:stretch>
        </p:blipFill>
        <p:spPr>
          <a:xfrm>
            <a:off x="5723143" y="2487561"/>
            <a:ext cx="5799405" cy="2831691"/>
          </a:xfrm>
          <a:prstGeom prst="rect">
            <a:avLst/>
          </a:prstGeom>
        </p:spPr>
      </p:pic>
      <p:sp>
        <p:nvSpPr>
          <p:cNvPr id="7" name="Rectangle 6">
            <a:extLst>
              <a:ext uri="{FF2B5EF4-FFF2-40B4-BE49-F238E27FC236}">
                <a16:creationId xmlns:a16="http://schemas.microsoft.com/office/drawing/2014/main" id="{B0E97596-ED67-0727-64B1-7FE68186301B}"/>
              </a:ext>
            </a:extLst>
          </p:cNvPr>
          <p:cNvSpPr/>
          <p:nvPr/>
        </p:nvSpPr>
        <p:spPr>
          <a:xfrm>
            <a:off x="599639" y="4367973"/>
            <a:ext cx="6096000" cy="1338802"/>
          </a:xfrm>
          <a:prstGeom prst="rect">
            <a:avLst/>
          </a:prstGeom>
        </p:spPr>
        <p:txBody>
          <a:bodyPr lIns="121893" tIns="60947" rIns="121893" bIns="60947" anchor="t">
            <a:spAutoFit/>
          </a:bodyPr>
          <a:ls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defTabSz="1218442" eaLnBrk="1" fontAlgn="auto" hangingPunct="1">
              <a:spcBef>
                <a:spcPts val="0"/>
              </a:spcBef>
              <a:spcAft>
                <a:spcPts val="0"/>
              </a:spcAft>
              <a:defRPr/>
            </a:pPr>
            <a:r>
              <a:rPr lang="nl-BE" sz="2100" b="1">
                <a:latin typeface="Lato Light"/>
                <a:cs typeface="+mn-cs"/>
              </a:rPr>
              <a:t>Karen </a:t>
            </a:r>
            <a:r>
              <a:rPr lang="nl-BE" sz="2100" b="1" err="1">
                <a:latin typeface="Lato Light"/>
                <a:cs typeface="+mn-cs"/>
              </a:rPr>
              <a:t>Peersman</a:t>
            </a:r>
            <a:endParaRPr lang="nl-BE" sz="2100" b="1" err="1">
              <a:latin typeface="Lato Light"/>
              <a:ea typeface="Lato Light"/>
              <a:cs typeface="Lato Light"/>
            </a:endParaRPr>
          </a:p>
          <a:p>
            <a:pPr defTabSz="1218442" eaLnBrk="1" fontAlgn="auto" hangingPunct="1">
              <a:spcBef>
                <a:spcPts val="0"/>
              </a:spcBef>
              <a:spcAft>
                <a:spcPts val="0"/>
              </a:spcAft>
              <a:defRPr/>
            </a:pPr>
            <a:r>
              <a:rPr lang="nl-BE" sz="2100" b="1">
                <a:latin typeface="Lato Light"/>
                <a:cs typeface="+mn-cs"/>
              </a:rPr>
              <a:t>Manager </a:t>
            </a:r>
            <a:r>
              <a:rPr lang="nl-BE" sz="2100" b="1" err="1">
                <a:latin typeface="Lato Light"/>
                <a:cs typeface="+mn-cs"/>
              </a:rPr>
              <a:t>Northern</a:t>
            </a:r>
            <a:r>
              <a:rPr lang="nl-BE" sz="2100" b="1">
                <a:latin typeface="Lato Light"/>
                <a:cs typeface="+mn-cs"/>
              </a:rPr>
              <a:t> Operations</a:t>
            </a:r>
            <a:endParaRPr lang="nl-BE" sz="2100" b="1">
              <a:latin typeface="Lato Light"/>
              <a:ea typeface="Lato Light"/>
              <a:cs typeface="Lato Light"/>
            </a:endParaRPr>
          </a:p>
          <a:p>
            <a:pPr defTabSz="1218442" eaLnBrk="1" fontAlgn="auto" hangingPunct="1">
              <a:spcBef>
                <a:spcPts val="0"/>
              </a:spcBef>
              <a:spcAft>
                <a:spcPts val="0"/>
              </a:spcAft>
              <a:defRPr/>
            </a:pPr>
            <a:r>
              <a:rPr lang="nl-BE" sz="1850" b="1">
                <a:latin typeface="Lato Light"/>
                <a:cs typeface="+mn-cs"/>
                <a:hlinkClick r:id="rId5"/>
              </a:rPr>
              <a:t>karen@ovo.be</a:t>
            </a:r>
          </a:p>
          <a:p>
            <a:pPr defTabSz="1218442" eaLnBrk="1" fontAlgn="auto" hangingPunct="1">
              <a:spcBef>
                <a:spcPts val="0"/>
              </a:spcBef>
              <a:spcAft>
                <a:spcPts val="0"/>
              </a:spcAft>
              <a:defRPr/>
            </a:pPr>
            <a:r>
              <a:rPr lang="nl-BE" sz="1850" b="1" u="sng">
                <a:latin typeface="Lato Light"/>
                <a:cs typeface="+mn-cs"/>
                <a:hlinkClick r:id="rId5"/>
              </a:rPr>
              <a:t>www.ovo.be</a:t>
            </a:r>
          </a:p>
        </p:txBody>
      </p:sp>
    </p:spTree>
    <p:extLst>
      <p:ext uri="{BB962C8B-B14F-4D97-AF65-F5344CB8AC3E}">
        <p14:creationId xmlns:p14="http://schemas.microsoft.com/office/powerpoint/2010/main" val="554249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4A158-3596-1749-800C-CDD1C3FBAAF2}"/>
              </a:ext>
            </a:extLst>
          </p:cNvPr>
          <p:cNvSpPr/>
          <p:nvPr/>
        </p:nvSpPr>
        <p:spPr>
          <a:xfrm>
            <a:off x="-41096" y="-9724"/>
            <a:ext cx="12277618" cy="1625913"/>
          </a:xfrm>
          <a:prstGeom prst="rect">
            <a:avLst/>
          </a:prstGeom>
          <a:solidFill>
            <a:srgbClr val="91A73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latin typeface="Lato"/>
                <a:ea typeface="Lato"/>
                <a:cs typeface="Calibri"/>
              </a:rPr>
              <a:t>Team Matchmaking: WHO</a:t>
            </a:r>
          </a:p>
        </p:txBody>
      </p:sp>
      <p:sp>
        <p:nvSpPr>
          <p:cNvPr id="2" name="Rectangle 1">
            <a:extLst>
              <a:ext uri="{FF2B5EF4-FFF2-40B4-BE49-F238E27FC236}">
                <a16:creationId xmlns:a16="http://schemas.microsoft.com/office/drawing/2014/main" id="{DA0D2997-5C0A-2348-8152-A335CC48CDDE}"/>
              </a:ext>
            </a:extLst>
          </p:cNvPr>
          <p:cNvSpPr/>
          <p:nvPr/>
        </p:nvSpPr>
        <p:spPr>
          <a:xfrm>
            <a:off x="6003634" y="563169"/>
            <a:ext cx="184731" cy="646331"/>
          </a:xfrm>
          <a:prstGeom prst="rect">
            <a:avLst/>
          </a:prstGeom>
        </p:spPr>
        <p:txBody>
          <a:bodyPr wrap="none" lIns="91440" tIns="45720" rIns="91440" bIns="45720" anchor="t">
            <a:spAutoFit/>
          </a:bodyPr>
          <a:lstStyle/>
          <a:p>
            <a:pPr algn="ctr"/>
            <a:endParaRPr lang="en-US" sz="3600">
              <a:solidFill>
                <a:srgbClr val="FFFFFF"/>
              </a:solidFill>
              <a:latin typeface="Lato"/>
              <a:ea typeface="Lato"/>
              <a:cs typeface="Lato"/>
            </a:endParaRPr>
          </a:p>
        </p:txBody>
      </p:sp>
      <p:sp>
        <p:nvSpPr>
          <p:cNvPr id="22" name="TextBox 21">
            <a:extLst>
              <a:ext uri="{FF2B5EF4-FFF2-40B4-BE49-F238E27FC236}">
                <a16:creationId xmlns:a16="http://schemas.microsoft.com/office/drawing/2014/main" id="{FC549A66-9EBD-AC48-BC54-936144432826}"/>
              </a:ext>
            </a:extLst>
          </p:cNvPr>
          <p:cNvSpPr txBox="1"/>
          <p:nvPr/>
        </p:nvSpPr>
        <p:spPr>
          <a:xfrm>
            <a:off x="1279636" y="2273073"/>
            <a:ext cx="2743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chemeClr val="bg1"/>
                </a:solidFill>
                <a:latin typeface="Lato Light" panose="020F0302020204030203" pitchFamily="34" charset="77"/>
                <a:cs typeface="Arial"/>
              </a:rPr>
              <a:t>Spectaculaire groei </a:t>
            </a:r>
          </a:p>
          <a:p>
            <a:r>
              <a:rPr lang="nl-BE">
                <a:solidFill>
                  <a:schemeClr val="bg1"/>
                </a:solidFill>
                <a:latin typeface="Lato Light" panose="020F0302020204030203" pitchFamily="34" charset="77"/>
                <a:cs typeface="Arial"/>
              </a:rPr>
              <a:t>van de bevolking in Afrika, veel groter dan de groei in tewerkstelling</a:t>
            </a:r>
            <a:endParaRPr lang="en-US">
              <a:solidFill>
                <a:schemeClr val="bg1"/>
              </a:solidFill>
              <a:latin typeface="Lato Light" panose="020F0302020204030203" pitchFamily="34" charset="77"/>
              <a:cs typeface="Arial"/>
            </a:endParaRPr>
          </a:p>
        </p:txBody>
      </p:sp>
      <p:sp>
        <p:nvSpPr>
          <p:cNvPr id="23" name="Freeform 68">
            <a:extLst>
              <a:ext uri="{FF2B5EF4-FFF2-40B4-BE49-F238E27FC236}">
                <a16:creationId xmlns:a16="http://schemas.microsoft.com/office/drawing/2014/main" id="{D882D315-330D-B148-A423-B130E3806BE6}"/>
              </a:ext>
            </a:extLst>
          </p:cNvPr>
          <p:cNvSpPr>
            <a:spLocks noEditPoints="1"/>
          </p:cNvSpPr>
          <p:nvPr/>
        </p:nvSpPr>
        <p:spPr bwMode="auto">
          <a:xfrm>
            <a:off x="3351795" y="3741708"/>
            <a:ext cx="1080000" cy="1080000"/>
          </a:xfrm>
          <a:custGeom>
            <a:avLst/>
            <a:gdLst>
              <a:gd name="T0" fmla="*/ 247 w 296"/>
              <a:gd name="T1" fmla="*/ 154 h 309"/>
              <a:gd name="T2" fmla="*/ 239 w 296"/>
              <a:gd name="T3" fmla="*/ 116 h 309"/>
              <a:gd name="T4" fmla="*/ 218 w 296"/>
              <a:gd name="T5" fmla="*/ 84 h 309"/>
              <a:gd name="T6" fmla="*/ 186 w 296"/>
              <a:gd name="T7" fmla="*/ 63 h 309"/>
              <a:gd name="T8" fmla="*/ 148 w 296"/>
              <a:gd name="T9" fmla="*/ 55 h 309"/>
              <a:gd name="T10" fmla="*/ 109 w 296"/>
              <a:gd name="T11" fmla="*/ 63 h 309"/>
              <a:gd name="T12" fmla="*/ 77 w 296"/>
              <a:gd name="T13" fmla="*/ 84 h 309"/>
              <a:gd name="T14" fmla="*/ 56 w 296"/>
              <a:gd name="T15" fmla="*/ 116 h 309"/>
              <a:gd name="T16" fmla="*/ 48 w 296"/>
              <a:gd name="T17" fmla="*/ 154 h 309"/>
              <a:gd name="T18" fmla="*/ 56 w 296"/>
              <a:gd name="T19" fmla="*/ 193 h 309"/>
              <a:gd name="T20" fmla="*/ 77 w 296"/>
              <a:gd name="T21" fmla="*/ 225 h 309"/>
              <a:gd name="T22" fmla="*/ 109 w 296"/>
              <a:gd name="T23" fmla="*/ 246 h 309"/>
              <a:gd name="T24" fmla="*/ 148 w 296"/>
              <a:gd name="T25" fmla="*/ 254 h 309"/>
              <a:gd name="T26" fmla="*/ 186 w 296"/>
              <a:gd name="T27" fmla="*/ 246 h 309"/>
              <a:gd name="T28" fmla="*/ 218 w 296"/>
              <a:gd name="T29" fmla="*/ 225 h 309"/>
              <a:gd name="T30" fmla="*/ 239 w 296"/>
              <a:gd name="T31" fmla="*/ 193 h 309"/>
              <a:gd name="T32" fmla="*/ 247 w 296"/>
              <a:gd name="T33" fmla="*/ 154 h 309"/>
              <a:gd name="T34" fmla="*/ 295 w 296"/>
              <a:gd name="T35" fmla="*/ 202 h 309"/>
              <a:gd name="T36" fmla="*/ 292 w 296"/>
              <a:gd name="T37" fmla="*/ 206 h 309"/>
              <a:gd name="T38" fmla="*/ 241 w 296"/>
              <a:gd name="T39" fmla="*/ 222 h 309"/>
              <a:gd name="T40" fmla="*/ 241 w 296"/>
              <a:gd name="T41" fmla="*/ 275 h 309"/>
              <a:gd name="T42" fmla="*/ 239 w 296"/>
              <a:gd name="T43" fmla="*/ 280 h 309"/>
              <a:gd name="T44" fmla="*/ 234 w 296"/>
              <a:gd name="T45" fmla="*/ 280 h 309"/>
              <a:gd name="T46" fmla="*/ 183 w 296"/>
              <a:gd name="T47" fmla="*/ 264 h 309"/>
              <a:gd name="T48" fmla="*/ 152 w 296"/>
              <a:gd name="T49" fmla="*/ 307 h 309"/>
              <a:gd name="T50" fmla="*/ 148 w 296"/>
              <a:gd name="T51" fmla="*/ 309 h 309"/>
              <a:gd name="T52" fmla="*/ 143 w 296"/>
              <a:gd name="T53" fmla="*/ 307 h 309"/>
              <a:gd name="T54" fmla="*/ 112 w 296"/>
              <a:gd name="T55" fmla="*/ 264 h 309"/>
              <a:gd name="T56" fmla="*/ 62 w 296"/>
              <a:gd name="T57" fmla="*/ 280 h 309"/>
              <a:gd name="T58" fmla="*/ 57 w 296"/>
              <a:gd name="T59" fmla="*/ 280 h 309"/>
              <a:gd name="T60" fmla="*/ 54 w 296"/>
              <a:gd name="T61" fmla="*/ 275 h 309"/>
              <a:gd name="T62" fmla="*/ 54 w 296"/>
              <a:gd name="T63" fmla="*/ 222 h 309"/>
              <a:gd name="T64" fmla="*/ 4 w 296"/>
              <a:gd name="T65" fmla="*/ 206 h 309"/>
              <a:gd name="T66" fmla="*/ 1 w 296"/>
              <a:gd name="T67" fmla="*/ 202 h 309"/>
              <a:gd name="T68" fmla="*/ 1 w 296"/>
              <a:gd name="T69" fmla="*/ 197 h 309"/>
              <a:gd name="T70" fmla="*/ 32 w 296"/>
              <a:gd name="T71" fmla="*/ 154 h 309"/>
              <a:gd name="T72" fmla="*/ 1 w 296"/>
              <a:gd name="T73" fmla="*/ 111 h 309"/>
              <a:gd name="T74" fmla="*/ 1 w 296"/>
              <a:gd name="T75" fmla="*/ 106 h 309"/>
              <a:gd name="T76" fmla="*/ 4 w 296"/>
              <a:gd name="T77" fmla="*/ 103 h 309"/>
              <a:gd name="T78" fmla="*/ 54 w 296"/>
              <a:gd name="T79" fmla="*/ 86 h 309"/>
              <a:gd name="T80" fmla="*/ 54 w 296"/>
              <a:gd name="T81" fmla="*/ 33 h 309"/>
              <a:gd name="T82" fmla="*/ 57 w 296"/>
              <a:gd name="T83" fmla="*/ 29 h 309"/>
              <a:gd name="T84" fmla="*/ 62 w 296"/>
              <a:gd name="T85" fmla="*/ 28 h 309"/>
              <a:gd name="T86" fmla="*/ 112 w 296"/>
              <a:gd name="T87" fmla="*/ 45 h 309"/>
              <a:gd name="T88" fmla="*/ 143 w 296"/>
              <a:gd name="T89" fmla="*/ 2 h 309"/>
              <a:gd name="T90" fmla="*/ 148 w 296"/>
              <a:gd name="T91" fmla="*/ 0 h 309"/>
              <a:gd name="T92" fmla="*/ 152 w 296"/>
              <a:gd name="T93" fmla="*/ 2 h 309"/>
              <a:gd name="T94" fmla="*/ 183 w 296"/>
              <a:gd name="T95" fmla="*/ 45 h 309"/>
              <a:gd name="T96" fmla="*/ 234 w 296"/>
              <a:gd name="T97" fmla="*/ 28 h 309"/>
              <a:gd name="T98" fmla="*/ 239 w 296"/>
              <a:gd name="T99" fmla="*/ 29 h 309"/>
              <a:gd name="T100" fmla="*/ 241 w 296"/>
              <a:gd name="T101" fmla="*/ 33 h 309"/>
              <a:gd name="T102" fmla="*/ 241 w 296"/>
              <a:gd name="T103" fmla="*/ 86 h 309"/>
              <a:gd name="T104" fmla="*/ 292 w 296"/>
              <a:gd name="T105" fmla="*/ 103 h 309"/>
              <a:gd name="T106" fmla="*/ 295 w 296"/>
              <a:gd name="T107" fmla="*/ 106 h 309"/>
              <a:gd name="T108" fmla="*/ 294 w 296"/>
              <a:gd name="T109" fmla="*/ 111 h 309"/>
              <a:gd name="T110" fmla="*/ 263 w 296"/>
              <a:gd name="T111" fmla="*/ 154 h 309"/>
              <a:gd name="T112" fmla="*/ 294 w 296"/>
              <a:gd name="T113" fmla="*/ 197 h 309"/>
              <a:gd name="T114" fmla="*/ 295 w 296"/>
              <a:gd name="T115" fmla="*/ 20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6" h="309">
                <a:moveTo>
                  <a:pt x="247" y="154"/>
                </a:moveTo>
                <a:cubicBezTo>
                  <a:pt x="247" y="141"/>
                  <a:pt x="245" y="128"/>
                  <a:pt x="239" y="116"/>
                </a:cubicBezTo>
                <a:cubicBezTo>
                  <a:pt x="234" y="103"/>
                  <a:pt x="227" y="93"/>
                  <a:pt x="218" y="84"/>
                </a:cubicBezTo>
                <a:cubicBezTo>
                  <a:pt x="209" y="75"/>
                  <a:pt x="199" y="68"/>
                  <a:pt x="186" y="63"/>
                </a:cubicBezTo>
                <a:cubicBezTo>
                  <a:pt x="174" y="57"/>
                  <a:pt x="161" y="55"/>
                  <a:pt x="148" y="55"/>
                </a:cubicBezTo>
                <a:cubicBezTo>
                  <a:pt x="134" y="55"/>
                  <a:pt x="121" y="57"/>
                  <a:pt x="109" y="63"/>
                </a:cubicBezTo>
                <a:cubicBezTo>
                  <a:pt x="97" y="68"/>
                  <a:pt x="86" y="75"/>
                  <a:pt x="77" y="84"/>
                </a:cubicBezTo>
                <a:cubicBezTo>
                  <a:pt x="68" y="93"/>
                  <a:pt x="61" y="103"/>
                  <a:pt x="56" y="116"/>
                </a:cubicBezTo>
                <a:cubicBezTo>
                  <a:pt x="51" y="128"/>
                  <a:pt x="48" y="141"/>
                  <a:pt x="48" y="154"/>
                </a:cubicBezTo>
                <a:cubicBezTo>
                  <a:pt x="48" y="168"/>
                  <a:pt x="51" y="181"/>
                  <a:pt x="56" y="193"/>
                </a:cubicBezTo>
                <a:cubicBezTo>
                  <a:pt x="61" y="205"/>
                  <a:pt x="68" y="216"/>
                  <a:pt x="77" y="225"/>
                </a:cubicBezTo>
                <a:cubicBezTo>
                  <a:pt x="86" y="234"/>
                  <a:pt x="97" y="241"/>
                  <a:pt x="109" y="246"/>
                </a:cubicBezTo>
                <a:cubicBezTo>
                  <a:pt x="121" y="251"/>
                  <a:pt x="134" y="254"/>
                  <a:pt x="148" y="254"/>
                </a:cubicBezTo>
                <a:cubicBezTo>
                  <a:pt x="161" y="254"/>
                  <a:pt x="174" y="251"/>
                  <a:pt x="186" y="246"/>
                </a:cubicBezTo>
                <a:cubicBezTo>
                  <a:pt x="199" y="241"/>
                  <a:pt x="209" y="234"/>
                  <a:pt x="218" y="225"/>
                </a:cubicBezTo>
                <a:cubicBezTo>
                  <a:pt x="227" y="216"/>
                  <a:pt x="234" y="205"/>
                  <a:pt x="239" y="193"/>
                </a:cubicBezTo>
                <a:cubicBezTo>
                  <a:pt x="245" y="181"/>
                  <a:pt x="247" y="168"/>
                  <a:pt x="247" y="154"/>
                </a:cubicBezTo>
                <a:close/>
                <a:moveTo>
                  <a:pt x="295" y="202"/>
                </a:moveTo>
                <a:cubicBezTo>
                  <a:pt x="295" y="204"/>
                  <a:pt x="293" y="205"/>
                  <a:pt x="292" y="206"/>
                </a:cubicBezTo>
                <a:cubicBezTo>
                  <a:pt x="241" y="222"/>
                  <a:pt x="241" y="222"/>
                  <a:pt x="241" y="222"/>
                </a:cubicBezTo>
                <a:cubicBezTo>
                  <a:pt x="241" y="275"/>
                  <a:pt x="241" y="275"/>
                  <a:pt x="241" y="275"/>
                </a:cubicBezTo>
                <a:cubicBezTo>
                  <a:pt x="241" y="277"/>
                  <a:pt x="240" y="278"/>
                  <a:pt x="239" y="280"/>
                </a:cubicBezTo>
                <a:cubicBezTo>
                  <a:pt x="237" y="281"/>
                  <a:pt x="235" y="281"/>
                  <a:pt x="234" y="280"/>
                </a:cubicBezTo>
                <a:cubicBezTo>
                  <a:pt x="183" y="264"/>
                  <a:pt x="183" y="264"/>
                  <a:pt x="183" y="264"/>
                </a:cubicBezTo>
                <a:cubicBezTo>
                  <a:pt x="152" y="307"/>
                  <a:pt x="152" y="307"/>
                  <a:pt x="152" y="307"/>
                </a:cubicBezTo>
                <a:cubicBezTo>
                  <a:pt x="151" y="308"/>
                  <a:pt x="150" y="309"/>
                  <a:pt x="148" y="309"/>
                </a:cubicBezTo>
                <a:cubicBezTo>
                  <a:pt x="146" y="309"/>
                  <a:pt x="144" y="308"/>
                  <a:pt x="143" y="307"/>
                </a:cubicBezTo>
                <a:cubicBezTo>
                  <a:pt x="112" y="264"/>
                  <a:pt x="112" y="264"/>
                  <a:pt x="112" y="264"/>
                </a:cubicBezTo>
                <a:cubicBezTo>
                  <a:pt x="62" y="280"/>
                  <a:pt x="62" y="280"/>
                  <a:pt x="62" y="280"/>
                </a:cubicBezTo>
                <a:cubicBezTo>
                  <a:pt x="60" y="281"/>
                  <a:pt x="58" y="281"/>
                  <a:pt x="57" y="280"/>
                </a:cubicBezTo>
                <a:cubicBezTo>
                  <a:pt x="55" y="278"/>
                  <a:pt x="54" y="277"/>
                  <a:pt x="54" y="275"/>
                </a:cubicBezTo>
                <a:cubicBezTo>
                  <a:pt x="54" y="222"/>
                  <a:pt x="54" y="222"/>
                  <a:pt x="54" y="222"/>
                </a:cubicBezTo>
                <a:cubicBezTo>
                  <a:pt x="4" y="206"/>
                  <a:pt x="4" y="206"/>
                  <a:pt x="4" y="206"/>
                </a:cubicBezTo>
                <a:cubicBezTo>
                  <a:pt x="2" y="205"/>
                  <a:pt x="1" y="204"/>
                  <a:pt x="1" y="202"/>
                </a:cubicBezTo>
                <a:cubicBezTo>
                  <a:pt x="0" y="200"/>
                  <a:pt x="0" y="199"/>
                  <a:pt x="1" y="197"/>
                </a:cubicBezTo>
                <a:cubicBezTo>
                  <a:pt x="32" y="154"/>
                  <a:pt x="32" y="154"/>
                  <a:pt x="32" y="154"/>
                </a:cubicBezTo>
                <a:cubicBezTo>
                  <a:pt x="1" y="111"/>
                  <a:pt x="1" y="111"/>
                  <a:pt x="1" y="111"/>
                </a:cubicBezTo>
                <a:cubicBezTo>
                  <a:pt x="0" y="110"/>
                  <a:pt x="0" y="108"/>
                  <a:pt x="1" y="106"/>
                </a:cubicBezTo>
                <a:cubicBezTo>
                  <a:pt x="1" y="105"/>
                  <a:pt x="2" y="104"/>
                  <a:pt x="4" y="103"/>
                </a:cubicBezTo>
                <a:cubicBezTo>
                  <a:pt x="54" y="86"/>
                  <a:pt x="54" y="86"/>
                  <a:pt x="54" y="86"/>
                </a:cubicBezTo>
                <a:cubicBezTo>
                  <a:pt x="54" y="33"/>
                  <a:pt x="54" y="33"/>
                  <a:pt x="54" y="33"/>
                </a:cubicBezTo>
                <a:cubicBezTo>
                  <a:pt x="54" y="32"/>
                  <a:pt x="55" y="30"/>
                  <a:pt x="57" y="29"/>
                </a:cubicBezTo>
                <a:cubicBezTo>
                  <a:pt x="58" y="28"/>
                  <a:pt x="60" y="28"/>
                  <a:pt x="62" y="28"/>
                </a:cubicBezTo>
                <a:cubicBezTo>
                  <a:pt x="112" y="45"/>
                  <a:pt x="112" y="45"/>
                  <a:pt x="112" y="45"/>
                </a:cubicBezTo>
                <a:cubicBezTo>
                  <a:pt x="143" y="2"/>
                  <a:pt x="143" y="2"/>
                  <a:pt x="143" y="2"/>
                </a:cubicBezTo>
                <a:cubicBezTo>
                  <a:pt x="144" y="0"/>
                  <a:pt x="146" y="0"/>
                  <a:pt x="148" y="0"/>
                </a:cubicBezTo>
                <a:cubicBezTo>
                  <a:pt x="150" y="0"/>
                  <a:pt x="151" y="0"/>
                  <a:pt x="152" y="2"/>
                </a:cubicBezTo>
                <a:cubicBezTo>
                  <a:pt x="183" y="45"/>
                  <a:pt x="183" y="45"/>
                  <a:pt x="183" y="45"/>
                </a:cubicBezTo>
                <a:cubicBezTo>
                  <a:pt x="234" y="28"/>
                  <a:pt x="234" y="28"/>
                  <a:pt x="234" y="28"/>
                </a:cubicBezTo>
                <a:cubicBezTo>
                  <a:pt x="235" y="28"/>
                  <a:pt x="237" y="28"/>
                  <a:pt x="239" y="29"/>
                </a:cubicBezTo>
                <a:cubicBezTo>
                  <a:pt x="240" y="30"/>
                  <a:pt x="241" y="32"/>
                  <a:pt x="241" y="33"/>
                </a:cubicBezTo>
                <a:cubicBezTo>
                  <a:pt x="241" y="86"/>
                  <a:pt x="241" y="86"/>
                  <a:pt x="241" y="86"/>
                </a:cubicBezTo>
                <a:cubicBezTo>
                  <a:pt x="292" y="103"/>
                  <a:pt x="292" y="103"/>
                  <a:pt x="292" y="103"/>
                </a:cubicBezTo>
                <a:cubicBezTo>
                  <a:pt x="293" y="104"/>
                  <a:pt x="295" y="105"/>
                  <a:pt x="295" y="106"/>
                </a:cubicBezTo>
                <a:cubicBezTo>
                  <a:pt x="296" y="108"/>
                  <a:pt x="295" y="110"/>
                  <a:pt x="294" y="111"/>
                </a:cubicBezTo>
                <a:cubicBezTo>
                  <a:pt x="263" y="154"/>
                  <a:pt x="263" y="154"/>
                  <a:pt x="263" y="154"/>
                </a:cubicBezTo>
                <a:cubicBezTo>
                  <a:pt x="294" y="197"/>
                  <a:pt x="294" y="197"/>
                  <a:pt x="294" y="197"/>
                </a:cubicBezTo>
                <a:cubicBezTo>
                  <a:pt x="295" y="199"/>
                  <a:pt x="296" y="200"/>
                  <a:pt x="295" y="202"/>
                </a:cubicBezTo>
                <a:close/>
              </a:path>
            </a:pathLst>
          </a:custGeom>
          <a:noFill/>
          <a:ln w="38100">
            <a:solidFill>
              <a:schemeClr val="bg1">
                <a:lumMod val="95000"/>
              </a:schemeClr>
            </a:solidFill>
          </a:ln>
        </p:spPr>
        <p:txBody>
          <a:bodyPr vert="horz" wrap="square" lIns="91440" tIns="45720" rIns="91440" bIns="45720" numCol="1" anchor="t" anchorCtr="0" compatLnSpc="1">
            <a:prstTxWarp prst="textNoShape">
              <a:avLst/>
            </a:prstTxWarp>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a:lstStyle>
          <a:p>
            <a:endParaRPr lang="uk-UA"/>
          </a:p>
        </p:txBody>
      </p:sp>
      <p:pic>
        <p:nvPicPr>
          <p:cNvPr id="25" name="Picture 24">
            <a:extLst>
              <a:ext uri="{FF2B5EF4-FFF2-40B4-BE49-F238E27FC236}">
                <a16:creationId xmlns:a16="http://schemas.microsoft.com/office/drawing/2014/main" id="{2E862CE2-F639-584A-89FC-1D5C73CF7CED}"/>
              </a:ext>
            </a:extLst>
          </p:cNvPr>
          <p:cNvPicPr>
            <a:picLocks noChangeAspect="1"/>
          </p:cNvPicPr>
          <p:nvPr/>
        </p:nvPicPr>
        <p:blipFill>
          <a:blip r:embed="rId2"/>
          <a:stretch>
            <a:fillRect/>
          </a:stretch>
        </p:blipFill>
        <p:spPr>
          <a:xfrm>
            <a:off x="189499" y="4946018"/>
            <a:ext cx="1114863" cy="1116000"/>
          </a:xfrm>
          <a:prstGeom prst="rect">
            <a:avLst/>
          </a:prstGeom>
        </p:spPr>
      </p:pic>
      <p:sp>
        <p:nvSpPr>
          <p:cNvPr id="26" name="TextBox 25">
            <a:extLst>
              <a:ext uri="{FF2B5EF4-FFF2-40B4-BE49-F238E27FC236}">
                <a16:creationId xmlns:a16="http://schemas.microsoft.com/office/drawing/2014/main" id="{3C46E360-6FF9-5048-875D-883D74A0EC02}"/>
              </a:ext>
            </a:extLst>
          </p:cNvPr>
          <p:cNvSpPr txBox="1"/>
          <p:nvPr/>
        </p:nvSpPr>
        <p:spPr>
          <a:xfrm>
            <a:off x="1331490" y="501522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chemeClr val="bg1"/>
                </a:solidFill>
                <a:latin typeface="Lato" panose="020F0502020204030203" pitchFamily="34" charset="77"/>
                <a:ea typeface="Lato Light"/>
                <a:cs typeface="Arial"/>
              </a:rPr>
              <a:t>Economische en </a:t>
            </a:r>
          </a:p>
          <a:p>
            <a:r>
              <a:rPr lang="nl-BE">
                <a:solidFill>
                  <a:schemeClr val="bg1"/>
                </a:solidFill>
                <a:latin typeface="Lato" panose="020F0502020204030203" pitchFamily="34" charset="77"/>
                <a:ea typeface="Lato Light"/>
                <a:cs typeface="Arial"/>
              </a:rPr>
              <a:t>ecologische migratie neemt toe</a:t>
            </a:r>
            <a:endParaRPr lang="en-US">
              <a:solidFill>
                <a:schemeClr val="bg1"/>
              </a:solidFill>
              <a:latin typeface="Lato" panose="020F0502020204030203" pitchFamily="34" charset="77"/>
              <a:ea typeface="Lato Light"/>
              <a:cs typeface="Arial"/>
            </a:endParaRPr>
          </a:p>
          <a:p>
            <a:endParaRPr lang="en-US">
              <a:solidFill>
                <a:schemeClr val="bg1"/>
              </a:solidFill>
              <a:latin typeface="Lato" panose="020F0502020204030203" pitchFamily="34" charset="77"/>
              <a:ea typeface="Lato Light"/>
              <a:cs typeface="Lato Light"/>
            </a:endParaRPr>
          </a:p>
        </p:txBody>
      </p:sp>
      <p:pic>
        <p:nvPicPr>
          <p:cNvPr id="32" name="Picture 31">
            <a:extLst>
              <a:ext uri="{FF2B5EF4-FFF2-40B4-BE49-F238E27FC236}">
                <a16:creationId xmlns:a16="http://schemas.microsoft.com/office/drawing/2014/main" id="{42280447-91A8-1A40-B93E-9F7C3CC58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5" y="128564"/>
            <a:ext cx="1778123" cy="1364928"/>
          </a:xfrm>
          <a:prstGeom prst="rect">
            <a:avLst/>
          </a:prstGeom>
        </p:spPr>
      </p:pic>
      <p:pic>
        <p:nvPicPr>
          <p:cNvPr id="6" name="Picture 5">
            <a:extLst>
              <a:ext uri="{FF2B5EF4-FFF2-40B4-BE49-F238E27FC236}">
                <a16:creationId xmlns:a16="http://schemas.microsoft.com/office/drawing/2014/main" id="{4A38F079-C042-676B-0C10-AB2214FBFEF8}"/>
              </a:ext>
            </a:extLst>
          </p:cNvPr>
          <p:cNvPicPr>
            <a:picLocks noChangeAspect="1"/>
          </p:cNvPicPr>
          <p:nvPr/>
        </p:nvPicPr>
        <p:blipFill>
          <a:blip r:embed="rId4"/>
          <a:stretch>
            <a:fillRect/>
          </a:stretch>
        </p:blipFill>
        <p:spPr>
          <a:xfrm>
            <a:off x="3300668" y="1790731"/>
            <a:ext cx="5791200" cy="4978933"/>
          </a:xfrm>
          <a:prstGeom prst="rect">
            <a:avLst/>
          </a:prstGeom>
        </p:spPr>
      </p:pic>
      <p:pic>
        <p:nvPicPr>
          <p:cNvPr id="4" name="Picture 3">
            <a:extLst>
              <a:ext uri="{FF2B5EF4-FFF2-40B4-BE49-F238E27FC236}">
                <a16:creationId xmlns:a16="http://schemas.microsoft.com/office/drawing/2014/main" id="{54B150D4-C3D3-166D-D5DD-EB6ACD70C43C}"/>
              </a:ext>
            </a:extLst>
          </p:cNvPr>
          <p:cNvPicPr>
            <a:picLocks noChangeAspect="1"/>
          </p:cNvPicPr>
          <p:nvPr/>
        </p:nvPicPr>
        <p:blipFill>
          <a:blip r:embed="rId5"/>
          <a:stretch>
            <a:fillRect/>
          </a:stretch>
        </p:blipFill>
        <p:spPr>
          <a:xfrm>
            <a:off x="3622965" y="5164284"/>
            <a:ext cx="1222917" cy="1241967"/>
          </a:xfrm>
          <a:prstGeom prst="rect">
            <a:avLst/>
          </a:prstGeom>
        </p:spPr>
      </p:pic>
      <p:sp>
        <p:nvSpPr>
          <p:cNvPr id="8" name="TextBox 7">
            <a:extLst>
              <a:ext uri="{FF2B5EF4-FFF2-40B4-BE49-F238E27FC236}">
                <a16:creationId xmlns:a16="http://schemas.microsoft.com/office/drawing/2014/main" id="{D8666480-EB49-5634-C3BA-4EAF487FE1FC}"/>
              </a:ext>
            </a:extLst>
          </p:cNvPr>
          <p:cNvSpPr txBox="1"/>
          <p:nvPr/>
        </p:nvSpPr>
        <p:spPr>
          <a:xfrm>
            <a:off x="3728661" y="6459102"/>
            <a:ext cx="101290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Calibri"/>
              </a:rPr>
              <a:t>Bernard </a:t>
            </a:r>
            <a:r>
              <a:rPr lang="en-US" sz="1000" err="1">
                <a:cs typeface="Calibri"/>
              </a:rPr>
              <a:t>Paquot</a:t>
            </a:r>
            <a:endParaRPr lang="en-US" sz="1000" err="1"/>
          </a:p>
        </p:txBody>
      </p:sp>
      <p:pic>
        <p:nvPicPr>
          <p:cNvPr id="9" name="Picture 8">
            <a:extLst>
              <a:ext uri="{FF2B5EF4-FFF2-40B4-BE49-F238E27FC236}">
                <a16:creationId xmlns:a16="http://schemas.microsoft.com/office/drawing/2014/main" id="{0795DFD7-AA53-7FEB-5B02-470DF085584D}"/>
              </a:ext>
            </a:extLst>
          </p:cNvPr>
          <p:cNvPicPr>
            <a:picLocks noChangeAspect="1"/>
          </p:cNvPicPr>
          <p:nvPr/>
        </p:nvPicPr>
        <p:blipFill>
          <a:blip r:embed="rId6"/>
          <a:stretch>
            <a:fillRect/>
          </a:stretch>
        </p:blipFill>
        <p:spPr>
          <a:xfrm>
            <a:off x="2065179" y="1821049"/>
            <a:ext cx="1269380" cy="1473122"/>
          </a:xfrm>
          <a:prstGeom prst="rect">
            <a:avLst/>
          </a:prstGeom>
        </p:spPr>
      </p:pic>
      <p:pic>
        <p:nvPicPr>
          <p:cNvPr id="10" name="Picture 9">
            <a:extLst>
              <a:ext uri="{FF2B5EF4-FFF2-40B4-BE49-F238E27FC236}">
                <a16:creationId xmlns:a16="http://schemas.microsoft.com/office/drawing/2014/main" id="{DAF009C0-C4C6-C13F-5669-37CF872A393F}"/>
              </a:ext>
            </a:extLst>
          </p:cNvPr>
          <p:cNvPicPr>
            <a:picLocks noChangeAspect="1"/>
          </p:cNvPicPr>
          <p:nvPr/>
        </p:nvPicPr>
        <p:blipFill>
          <a:blip r:embed="rId7"/>
          <a:stretch>
            <a:fillRect/>
          </a:stretch>
        </p:blipFill>
        <p:spPr>
          <a:xfrm>
            <a:off x="2136163" y="3543075"/>
            <a:ext cx="1116284" cy="1406217"/>
          </a:xfrm>
          <a:prstGeom prst="rect">
            <a:avLst/>
          </a:prstGeom>
        </p:spPr>
      </p:pic>
      <p:sp>
        <p:nvSpPr>
          <p:cNvPr id="11" name="TextBox 10">
            <a:extLst>
              <a:ext uri="{FF2B5EF4-FFF2-40B4-BE49-F238E27FC236}">
                <a16:creationId xmlns:a16="http://schemas.microsoft.com/office/drawing/2014/main" id="{E95B29C8-17C2-5EC1-43CF-AC558AEB06F1}"/>
              </a:ext>
            </a:extLst>
          </p:cNvPr>
          <p:cNvSpPr txBox="1"/>
          <p:nvPr/>
        </p:nvSpPr>
        <p:spPr>
          <a:xfrm>
            <a:off x="7322518" y="5167305"/>
            <a:ext cx="957146" cy="1661993"/>
          </a:xfrm>
          <a:prstGeom prst="rect">
            <a:avLst/>
          </a:prstGeom>
          <a:solidFill>
            <a:schemeClr val="accent6"/>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a:p>
            <a:r>
              <a:rPr lang="en-US" sz="2800" dirty="0">
                <a:latin typeface="Lato"/>
                <a:ea typeface="Lato"/>
                <a:cs typeface="Calibri"/>
              </a:rPr>
              <a:t>You</a:t>
            </a:r>
            <a:r>
              <a:rPr lang="en-US" sz="2800" dirty="0">
                <a:cs typeface="Calibri"/>
              </a:rPr>
              <a:t>?</a:t>
            </a:r>
          </a:p>
          <a:p>
            <a:pPr algn="l"/>
            <a:endParaRPr lang="en-US" sz="2800" dirty="0">
              <a:cs typeface="Calibri"/>
            </a:endParaRPr>
          </a:p>
        </p:txBody>
      </p:sp>
      <p:pic>
        <p:nvPicPr>
          <p:cNvPr id="3" name="Picture 2">
            <a:extLst>
              <a:ext uri="{FF2B5EF4-FFF2-40B4-BE49-F238E27FC236}">
                <a16:creationId xmlns:a16="http://schemas.microsoft.com/office/drawing/2014/main" id="{EC4901C4-2DB6-5697-7DA4-886312169498}"/>
              </a:ext>
            </a:extLst>
          </p:cNvPr>
          <p:cNvPicPr>
            <a:picLocks noChangeAspect="1"/>
          </p:cNvPicPr>
          <p:nvPr/>
        </p:nvPicPr>
        <p:blipFill>
          <a:blip r:embed="rId8"/>
          <a:stretch>
            <a:fillRect/>
          </a:stretch>
        </p:blipFill>
        <p:spPr>
          <a:xfrm>
            <a:off x="2067196" y="5017916"/>
            <a:ext cx="1435024" cy="1629008"/>
          </a:xfrm>
          <a:prstGeom prst="rect">
            <a:avLst/>
          </a:prstGeom>
        </p:spPr>
      </p:pic>
    </p:spTree>
    <p:extLst>
      <p:ext uri="{BB962C8B-B14F-4D97-AF65-F5344CB8AC3E}">
        <p14:creationId xmlns:p14="http://schemas.microsoft.com/office/powerpoint/2010/main" val="3888464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4A158-3596-1749-800C-CDD1C3FBAAF2}"/>
              </a:ext>
            </a:extLst>
          </p:cNvPr>
          <p:cNvSpPr/>
          <p:nvPr/>
        </p:nvSpPr>
        <p:spPr>
          <a:xfrm>
            <a:off x="-41096" y="-9724"/>
            <a:ext cx="12277618" cy="1625913"/>
          </a:xfrm>
          <a:prstGeom prst="rect">
            <a:avLst/>
          </a:prstGeom>
          <a:solidFill>
            <a:srgbClr val="91A73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latin typeface="Lato"/>
                <a:ea typeface="Lato"/>
                <a:cs typeface="Calibri"/>
              </a:rPr>
              <a:t>Team Matchmaking: WHO</a:t>
            </a:r>
          </a:p>
        </p:txBody>
      </p:sp>
      <p:sp>
        <p:nvSpPr>
          <p:cNvPr id="2" name="Rectangle 1">
            <a:extLst>
              <a:ext uri="{FF2B5EF4-FFF2-40B4-BE49-F238E27FC236}">
                <a16:creationId xmlns:a16="http://schemas.microsoft.com/office/drawing/2014/main" id="{DA0D2997-5C0A-2348-8152-A335CC48CDDE}"/>
              </a:ext>
            </a:extLst>
          </p:cNvPr>
          <p:cNvSpPr/>
          <p:nvPr/>
        </p:nvSpPr>
        <p:spPr>
          <a:xfrm>
            <a:off x="6003634" y="563169"/>
            <a:ext cx="184731" cy="646331"/>
          </a:xfrm>
          <a:prstGeom prst="rect">
            <a:avLst/>
          </a:prstGeom>
        </p:spPr>
        <p:txBody>
          <a:bodyPr wrap="none" lIns="91440" tIns="45720" rIns="91440" bIns="45720" anchor="t">
            <a:spAutoFit/>
          </a:bodyPr>
          <a:lstStyle/>
          <a:p>
            <a:pPr algn="ctr"/>
            <a:endParaRPr lang="en-US" sz="3600">
              <a:solidFill>
                <a:srgbClr val="FFFFFF"/>
              </a:solidFill>
              <a:latin typeface="Lato"/>
              <a:ea typeface="Lato"/>
              <a:cs typeface="Lato"/>
            </a:endParaRPr>
          </a:p>
        </p:txBody>
      </p:sp>
      <p:sp>
        <p:nvSpPr>
          <p:cNvPr id="22" name="TextBox 21">
            <a:extLst>
              <a:ext uri="{FF2B5EF4-FFF2-40B4-BE49-F238E27FC236}">
                <a16:creationId xmlns:a16="http://schemas.microsoft.com/office/drawing/2014/main" id="{FC549A66-9EBD-AC48-BC54-936144432826}"/>
              </a:ext>
            </a:extLst>
          </p:cNvPr>
          <p:cNvSpPr txBox="1"/>
          <p:nvPr/>
        </p:nvSpPr>
        <p:spPr>
          <a:xfrm>
            <a:off x="1279636" y="2273073"/>
            <a:ext cx="2743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chemeClr val="bg1"/>
                </a:solidFill>
                <a:latin typeface="Lato Light" panose="020F0302020204030203" pitchFamily="34" charset="77"/>
                <a:cs typeface="Arial"/>
              </a:rPr>
              <a:t>Spectaculaire groei </a:t>
            </a:r>
          </a:p>
          <a:p>
            <a:r>
              <a:rPr lang="nl-BE">
                <a:solidFill>
                  <a:schemeClr val="bg1"/>
                </a:solidFill>
                <a:latin typeface="Lato Light" panose="020F0302020204030203" pitchFamily="34" charset="77"/>
                <a:cs typeface="Arial"/>
              </a:rPr>
              <a:t>van de bevolking in Afrika, veel groter dan de groei in tewerkstelling</a:t>
            </a:r>
            <a:endParaRPr lang="en-US">
              <a:solidFill>
                <a:schemeClr val="bg1"/>
              </a:solidFill>
              <a:latin typeface="Lato Light" panose="020F0302020204030203" pitchFamily="34" charset="77"/>
              <a:cs typeface="Arial"/>
            </a:endParaRPr>
          </a:p>
        </p:txBody>
      </p:sp>
      <p:pic>
        <p:nvPicPr>
          <p:cNvPr id="25" name="Picture 24">
            <a:extLst>
              <a:ext uri="{FF2B5EF4-FFF2-40B4-BE49-F238E27FC236}">
                <a16:creationId xmlns:a16="http://schemas.microsoft.com/office/drawing/2014/main" id="{2E862CE2-F639-584A-89FC-1D5C73CF7CED}"/>
              </a:ext>
            </a:extLst>
          </p:cNvPr>
          <p:cNvPicPr>
            <a:picLocks noChangeAspect="1"/>
          </p:cNvPicPr>
          <p:nvPr/>
        </p:nvPicPr>
        <p:blipFill>
          <a:blip r:embed="rId2"/>
          <a:stretch>
            <a:fillRect/>
          </a:stretch>
        </p:blipFill>
        <p:spPr>
          <a:xfrm>
            <a:off x="189499" y="4946018"/>
            <a:ext cx="1114863" cy="1116000"/>
          </a:xfrm>
          <a:prstGeom prst="rect">
            <a:avLst/>
          </a:prstGeom>
        </p:spPr>
      </p:pic>
      <p:sp>
        <p:nvSpPr>
          <p:cNvPr id="26" name="TextBox 25">
            <a:extLst>
              <a:ext uri="{FF2B5EF4-FFF2-40B4-BE49-F238E27FC236}">
                <a16:creationId xmlns:a16="http://schemas.microsoft.com/office/drawing/2014/main" id="{3C46E360-6FF9-5048-875D-883D74A0EC02}"/>
              </a:ext>
            </a:extLst>
          </p:cNvPr>
          <p:cNvSpPr txBox="1"/>
          <p:nvPr/>
        </p:nvSpPr>
        <p:spPr>
          <a:xfrm>
            <a:off x="1331490" y="501522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chemeClr val="bg1"/>
                </a:solidFill>
                <a:latin typeface="Lato" panose="020F0502020204030203" pitchFamily="34" charset="77"/>
                <a:ea typeface="Lato Light"/>
                <a:cs typeface="Arial"/>
              </a:rPr>
              <a:t>Economische en </a:t>
            </a:r>
          </a:p>
          <a:p>
            <a:r>
              <a:rPr lang="nl-BE">
                <a:solidFill>
                  <a:schemeClr val="bg1"/>
                </a:solidFill>
                <a:latin typeface="Lato" panose="020F0502020204030203" pitchFamily="34" charset="77"/>
                <a:ea typeface="Lato Light"/>
                <a:cs typeface="Arial"/>
              </a:rPr>
              <a:t>ecologische migratie neemt toe</a:t>
            </a:r>
            <a:endParaRPr lang="en-US">
              <a:solidFill>
                <a:schemeClr val="bg1"/>
              </a:solidFill>
              <a:latin typeface="Lato" panose="020F0502020204030203" pitchFamily="34" charset="77"/>
              <a:ea typeface="Lato Light"/>
              <a:cs typeface="Arial"/>
            </a:endParaRPr>
          </a:p>
          <a:p>
            <a:endParaRPr lang="en-US">
              <a:solidFill>
                <a:schemeClr val="bg1"/>
              </a:solidFill>
              <a:latin typeface="Lato" panose="020F0502020204030203" pitchFamily="34" charset="77"/>
              <a:ea typeface="Lato Light"/>
              <a:cs typeface="Lato Light"/>
            </a:endParaRPr>
          </a:p>
        </p:txBody>
      </p:sp>
      <p:pic>
        <p:nvPicPr>
          <p:cNvPr id="32" name="Picture 31">
            <a:extLst>
              <a:ext uri="{FF2B5EF4-FFF2-40B4-BE49-F238E27FC236}">
                <a16:creationId xmlns:a16="http://schemas.microsoft.com/office/drawing/2014/main" id="{42280447-91A8-1A40-B93E-9F7C3CC58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5" y="128564"/>
            <a:ext cx="1778123" cy="1364928"/>
          </a:xfrm>
          <a:prstGeom prst="rect">
            <a:avLst/>
          </a:prstGeom>
        </p:spPr>
      </p:pic>
      <p:sp>
        <p:nvSpPr>
          <p:cNvPr id="12" name="TextBox 11">
            <a:extLst>
              <a:ext uri="{FF2B5EF4-FFF2-40B4-BE49-F238E27FC236}">
                <a16:creationId xmlns:a16="http://schemas.microsoft.com/office/drawing/2014/main" id="{F24DEC45-CAF7-FCBB-5D67-78C66F6B0C63}"/>
              </a:ext>
            </a:extLst>
          </p:cNvPr>
          <p:cNvSpPr txBox="1"/>
          <p:nvPr/>
        </p:nvSpPr>
        <p:spPr>
          <a:xfrm>
            <a:off x="895998" y="1683123"/>
            <a:ext cx="9370809"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dirty="0">
                <a:latin typeface="Lato"/>
                <a:ea typeface="Lato"/>
                <a:cs typeface="Calibri"/>
              </a:rPr>
              <a:t>Team</a:t>
            </a:r>
            <a:r>
              <a:rPr lang="en-US" dirty="0">
                <a:latin typeface="Lato"/>
                <a:ea typeface="Lato"/>
                <a:cs typeface="Calibri"/>
              </a:rPr>
              <a:t>:</a:t>
            </a:r>
          </a:p>
          <a:p>
            <a:endParaRPr lang="en-US" dirty="0">
              <a:latin typeface="Lato"/>
              <a:ea typeface="Lato"/>
              <a:cs typeface="Calibri"/>
            </a:endParaRPr>
          </a:p>
          <a:p>
            <a:r>
              <a:rPr lang="en-US" sz="2400" dirty="0">
                <a:latin typeface="Lato"/>
                <a:ea typeface="Lato"/>
                <a:cs typeface="Calibri"/>
              </a:rPr>
              <a:t>Karen </a:t>
            </a:r>
            <a:r>
              <a:rPr lang="en-US" sz="2400" err="1">
                <a:latin typeface="Lato"/>
                <a:ea typeface="Lato"/>
                <a:cs typeface="Calibri"/>
              </a:rPr>
              <a:t>Peersman</a:t>
            </a:r>
            <a:r>
              <a:rPr lang="en-US" sz="2400" dirty="0">
                <a:latin typeface="Lato"/>
                <a:ea typeface="Lato"/>
                <a:cs typeface="Calibri"/>
              </a:rPr>
              <a:t> </a:t>
            </a:r>
          </a:p>
          <a:p>
            <a:r>
              <a:rPr lang="en-US" sz="2400" dirty="0">
                <a:latin typeface="Lato"/>
                <a:ea typeface="Lato"/>
                <a:cs typeface="Calibri"/>
              </a:rPr>
              <a:t>+</a:t>
            </a:r>
          </a:p>
          <a:p>
            <a:r>
              <a:rPr lang="en-US" sz="2400" dirty="0">
                <a:latin typeface="Lato"/>
                <a:ea typeface="Lato"/>
                <a:cs typeface="Calibri"/>
              </a:rPr>
              <a:t>Volunteers:</a:t>
            </a:r>
          </a:p>
          <a:p>
            <a:pPr marL="285750" indent="-285750">
              <a:buFont typeface="Calibri"/>
              <a:buChar char="-"/>
            </a:pPr>
            <a:r>
              <a:rPr lang="en-US" sz="2400" dirty="0">
                <a:latin typeface="Lato"/>
                <a:ea typeface="Lato"/>
                <a:cs typeface="Calibri"/>
              </a:rPr>
              <a:t>Account Managers</a:t>
            </a:r>
          </a:p>
          <a:p>
            <a:pPr marL="285750" indent="-285750">
              <a:buFont typeface="Calibri"/>
              <a:buChar char="-"/>
            </a:pPr>
            <a:r>
              <a:rPr lang="en-US" sz="2400" dirty="0">
                <a:latin typeface="Lato"/>
                <a:ea typeface="Lato"/>
                <a:cs typeface="Calibri"/>
              </a:rPr>
              <a:t>New business manager</a:t>
            </a:r>
          </a:p>
          <a:p>
            <a:pPr marL="285750" indent="-285750">
              <a:buFont typeface="Calibri"/>
              <a:buChar char="-"/>
            </a:pPr>
            <a:r>
              <a:rPr lang="en-US" sz="2400" dirty="0">
                <a:latin typeface="Lato"/>
                <a:ea typeface="Lato"/>
                <a:cs typeface="Calibri"/>
              </a:rPr>
              <a:t>New business data miner</a:t>
            </a:r>
            <a:endParaRPr lang="en-US" dirty="0">
              <a:latin typeface="Calibri" panose="020F0502020204030204"/>
              <a:ea typeface="Calibri" panose="020F0502020204030204"/>
              <a:cs typeface="Calibri"/>
            </a:endParaRPr>
          </a:p>
          <a:p>
            <a:pPr marL="285750" indent="-285750">
              <a:buFont typeface="Calibri"/>
              <a:buChar char="-"/>
            </a:pPr>
            <a:r>
              <a:rPr lang="en-US" sz="2400" dirty="0">
                <a:latin typeface="Lato"/>
                <a:ea typeface="Lato"/>
                <a:cs typeface="Calibri"/>
              </a:rPr>
              <a:t>Marketing</a:t>
            </a:r>
            <a:endParaRPr lang="en-US" dirty="0">
              <a:latin typeface="Calibri" panose="020F0502020204030204"/>
              <a:ea typeface="Calibri" panose="020F0502020204030204"/>
              <a:cs typeface="Calibri"/>
            </a:endParaRPr>
          </a:p>
        </p:txBody>
      </p:sp>
      <p:sp>
        <p:nvSpPr>
          <p:cNvPr id="13" name="TextBox 12">
            <a:extLst>
              <a:ext uri="{FF2B5EF4-FFF2-40B4-BE49-F238E27FC236}">
                <a16:creationId xmlns:a16="http://schemas.microsoft.com/office/drawing/2014/main" id="{79C948E9-DEEF-5A99-6D40-23564A1B9637}"/>
              </a:ext>
            </a:extLst>
          </p:cNvPr>
          <p:cNvSpPr txBox="1"/>
          <p:nvPr/>
        </p:nvSpPr>
        <p:spPr>
          <a:xfrm>
            <a:off x="895424" y="5854273"/>
            <a:ext cx="93375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Lato"/>
                <a:ea typeface="Lato"/>
                <a:cs typeface="Calibri"/>
              </a:rPr>
              <a:t>Team meetings: +-every 2 months</a:t>
            </a:r>
            <a:endParaRPr lang="en-US" sz="2400" dirty="0">
              <a:latin typeface="Lato"/>
              <a:ea typeface="Lato"/>
              <a:cs typeface="Lato"/>
            </a:endParaRPr>
          </a:p>
        </p:txBody>
      </p:sp>
    </p:spTree>
    <p:extLst>
      <p:ext uri="{BB962C8B-B14F-4D97-AF65-F5344CB8AC3E}">
        <p14:creationId xmlns:p14="http://schemas.microsoft.com/office/powerpoint/2010/main" val="856930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FE374-3877-D341-721B-F71AAD415B5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3C0E444-D4CC-753D-239C-13452977E3D0}"/>
              </a:ext>
            </a:extLst>
          </p:cNvPr>
          <p:cNvSpPr/>
          <p:nvPr/>
        </p:nvSpPr>
        <p:spPr>
          <a:xfrm>
            <a:off x="-41096" y="-9724"/>
            <a:ext cx="12277618" cy="1625913"/>
          </a:xfrm>
          <a:prstGeom prst="rect">
            <a:avLst/>
          </a:prstGeom>
          <a:solidFill>
            <a:srgbClr val="91A73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latin typeface="Lato"/>
                <a:ea typeface="Lato"/>
                <a:cs typeface="Calibri"/>
              </a:rPr>
              <a:t>Team Matchmaking: roles</a:t>
            </a:r>
          </a:p>
        </p:txBody>
      </p:sp>
      <p:sp>
        <p:nvSpPr>
          <p:cNvPr id="2" name="Rectangle 1">
            <a:extLst>
              <a:ext uri="{FF2B5EF4-FFF2-40B4-BE49-F238E27FC236}">
                <a16:creationId xmlns:a16="http://schemas.microsoft.com/office/drawing/2014/main" id="{D725AAF5-2C89-5CEA-1B11-FFC57BC1C8C5}"/>
              </a:ext>
            </a:extLst>
          </p:cNvPr>
          <p:cNvSpPr/>
          <p:nvPr/>
        </p:nvSpPr>
        <p:spPr>
          <a:xfrm>
            <a:off x="6003634" y="563169"/>
            <a:ext cx="184731" cy="646331"/>
          </a:xfrm>
          <a:prstGeom prst="rect">
            <a:avLst/>
          </a:prstGeom>
        </p:spPr>
        <p:txBody>
          <a:bodyPr wrap="none" lIns="91440" tIns="45720" rIns="91440" bIns="45720" anchor="t">
            <a:spAutoFit/>
          </a:bodyPr>
          <a:lstStyle/>
          <a:p>
            <a:pPr algn="ctr"/>
            <a:endParaRPr lang="en-US" sz="3600">
              <a:solidFill>
                <a:srgbClr val="FFFFFF"/>
              </a:solidFill>
              <a:latin typeface="Lato"/>
              <a:ea typeface="Lato"/>
              <a:cs typeface="Lato"/>
            </a:endParaRPr>
          </a:p>
        </p:txBody>
      </p:sp>
      <p:pic>
        <p:nvPicPr>
          <p:cNvPr id="25" name="Picture 24">
            <a:extLst>
              <a:ext uri="{FF2B5EF4-FFF2-40B4-BE49-F238E27FC236}">
                <a16:creationId xmlns:a16="http://schemas.microsoft.com/office/drawing/2014/main" id="{75683265-9428-DCBF-BE2C-A5A08D53D98F}"/>
              </a:ext>
            </a:extLst>
          </p:cNvPr>
          <p:cNvPicPr>
            <a:picLocks noChangeAspect="1"/>
          </p:cNvPicPr>
          <p:nvPr/>
        </p:nvPicPr>
        <p:blipFill>
          <a:blip r:embed="rId2"/>
          <a:stretch>
            <a:fillRect/>
          </a:stretch>
        </p:blipFill>
        <p:spPr>
          <a:xfrm>
            <a:off x="189499" y="4946018"/>
            <a:ext cx="1114863" cy="1116000"/>
          </a:xfrm>
          <a:prstGeom prst="rect">
            <a:avLst/>
          </a:prstGeom>
        </p:spPr>
      </p:pic>
      <p:pic>
        <p:nvPicPr>
          <p:cNvPr id="32" name="Picture 31">
            <a:extLst>
              <a:ext uri="{FF2B5EF4-FFF2-40B4-BE49-F238E27FC236}">
                <a16:creationId xmlns:a16="http://schemas.microsoft.com/office/drawing/2014/main" id="{73B48508-D895-DFDD-78AC-C69EB0F72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5" y="128564"/>
            <a:ext cx="1778123" cy="1364928"/>
          </a:xfrm>
          <a:prstGeom prst="rect">
            <a:avLst/>
          </a:prstGeom>
        </p:spPr>
      </p:pic>
      <p:sp>
        <p:nvSpPr>
          <p:cNvPr id="14" name="TextBox 13">
            <a:extLst>
              <a:ext uri="{FF2B5EF4-FFF2-40B4-BE49-F238E27FC236}">
                <a16:creationId xmlns:a16="http://schemas.microsoft.com/office/drawing/2014/main" id="{B5BE85F0-8F75-EC41-D27D-60A87B81F665}"/>
              </a:ext>
            </a:extLst>
          </p:cNvPr>
          <p:cNvSpPr txBox="1"/>
          <p:nvPr/>
        </p:nvSpPr>
        <p:spPr>
          <a:xfrm>
            <a:off x="957146" y="1914292"/>
            <a:ext cx="10556487" cy="46166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Segoe UI"/>
                <a:cs typeface="Segoe UI"/>
              </a:rPr>
              <a:t>Team Matchmaking hosts 2 cells:</a:t>
            </a:r>
          </a:p>
          <a:p>
            <a:endParaRPr lang="en-US" sz="1100" dirty="0">
              <a:latin typeface="Segoe UI"/>
              <a:cs typeface="Segoe UI"/>
            </a:endParaRPr>
          </a:p>
          <a:p>
            <a:r>
              <a:rPr lang="en-US" sz="1100" u="sng" dirty="0">
                <a:latin typeface="Segoe UI"/>
                <a:cs typeface="Segoe UI"/>
              </a:rPr>
              <a:t>2.3.1. Marketing</a:t>
            </a:r>
            <a:endParaRPr lang="en-US" sz="1100" dirty="0">
              <a:latin typeface="Segoe UI"/>
              <a:cs typeface="Segoe UI"/>
            </a:endParaRPr>
          </a:p>
          <a:p>
            <a:r>
              <a:rPr lang="en-US" sz="1100" dirty="0">
                <a:latin typeface="Segoe UI"/>
                <a:cs typeface="Segoe UI"/>
              </a:rPr>
              <a:t>The prime objective of the Cell “Marketing” is to create, increase and sustain brand recognition and awareness of OVO and ST4A, targeted at an audience of European-based businesses and business organizations, Belgian government and related relevant institutions, investment funds, educational organizations. The Cell is also taking care of awareness creation in the general public in order to attract private investors and donors as well as volunteers to take up specific roles in the OVO network.</a:t>
            </a:r>
          </a:p>
          <a:p>
            <a:endParaRPr lang="nl-NL" sz="1100" dirty="0">
              <a:latin typeface="Segoe UI"/>
              <a:cs typeface="Segoe UI"/>
            </a:endParaRPr>
          </a:p>
          <a:p>
            <a:r>
              <a:rPr lang="en-US" sz="1100" dirty="0">
                <a:latin typeface="Segoe UI"/>
                <a:cs typeface="Segoe UI"/>
              </a:rPr>
              <a:t>The Cell hosts 2 distinctive job roles: </a:t>
            </a:r>
          </a:p>
          <a:p>
            <a:r>
              <a:rPr lang="en-US" sz="1100" b="1" dirty="0">
                <a:latin typeface="Verdana"/>
                <a:ea typeface="Verdana"/>
              </a:rPr>
              <a:t>Brand Manager </a:t>
            </a:r>
            <a:r>
              <a:rPr lang="en-US" sz="1100" dirty="0">
                <a:latin typeface="Verdana"/>
                <a:ea typeface="Verdana"/>
              </a:rPr>
              <a:t>who takes care of the overall creation, enhancement and management of the ST4Africa &amp; OVO branding via marketing planning and budgeting.</a:t>
            </a:r>
          </a:p>
          <a:p>
            <a:pPr marL="285750" indent="-285750">
              <a:buFont typeface="Symbol"/>
              <a:buChar char="•"/>
            </a:pPr>
            <a:r>
              <a:rPr lang="en-US" sz="1100" b="1" dirty="0">
                <a:latin typeface="Verdana"/>
                <a:ea typeface="Verdana"/>
              </a:rPr>
              <a:t>Market Analyst </a:t>
            </a:r>
            <a:r>
              <a:rPr lang="en-US" sz="1100" dirty="0">
                <a:latin typeface="Verdana"/>
                <a:ea typeface="Verdana"/>
              </a:rPr>
              <a:t>which is a role focusing on data gathering and analysis regarding target groups and stakeholders. Its purpose is to feed insights in order to more effectively focus marketing and sales efforts.</a:t>
            </a:r>
          </a:p>
          <a:p>
            <a:endParaRPr lang="en-US" sz="1100" dirty="0">
              <a:latin typeface="Segoe UI"/>
              <a:cs typeface="Segoe UI"/>
            </a:endParaRPr>
          </a:p>
          <a:p>
            <a:r>
              <a:rPr lang="en-US" sz="1100" u="sng" dirty="0">
                <a:latin typeface="Segoe UI"/>
                <a:cs typeface="Segoe UI"/>
              </a:rPr>
              <a:t>2.3.2. Sales</a:t>
            </a:r>
            <a:endParaRPr lang="en-US" sz="1100" dirty="0">
              <a:latin typeface="Segoe UI"/>
              <a:cs typeface="Segoe UI"/>
            </a:endParaRPr>
          </a:p>
          <a:p>
            <a:r>
              <a:rPr lang="en-US" sz="1100" dirty="0">
                <a:latin typeface="Segoe UI"/>
                <a:cs typeface="Segoe UI"/>
              </a:rPr>
              <a:t>The Cell “Sales” is in charge of acquiring, establishing and maintaining a network of funding sources, both structural and ad hoc, and, both to as well finance ST4Africa project investments and selected NGO projects as internal OVO operations via structural OVO partners and the OVO Acceleration Fund.</a:t>
            </a:r>
          </a:p>
          <a:p>
            <a:endParaRPr lang="nl-NL" sz="1100" dirty="0">
              <a:latin typeface="Segoe UI"/>
              <a:cs typeface="Segoe UI"/>
            </a:endParaRPr>
          </a:p>
          <a:p>
            <a:r>
              <a:rPr lang="en-US" sz="1100" dirty="0">
                <a:latin typeface="Segoe UI"/>
                <a:cs typeface="Segoe UI"/>
              </a:rPr>
              <a:t>The Cell Sales pursues its objectives and targets via 3 distinctive job roles:</a:t>
            </a:r>
          </a:p>
          <a:p>
            <a:pPr marL="285750" indent="-285750">
              <a:buFont typeface="Symbol"/>
              <a:buChar char="•"/>
            </a:pPr>
            <a:r>
              <a:rPr lang="en-US" sz="1100" b="1" dirty="0">
                <a:latin typeface="Verdana"/>
                <a:ea typeface="Verdana"/>
              </a:rPr>
              <a:t>New Business Manager</a:t>
            </a:r>
            <a:r>
              <a:rPr lang="en-US" sz="1100" dirty="0">
                <a:latin typeface="Verdana"/>
                <a:ea typeface="Verdana"/>
              </a:rPr>
              <a:t> whose main objective is the acquisition of new partners and funding sources via prospection and active selling. </a:t>
            </a:r>
          </a:p>
          <a:p>
            <a:pPr marL="285750" indent="-285750">
              <a:buFont typeface="Symbol"/>
              <a:buChar char="•"/>
            </a:pPr>
            <a:r>
              <a:rPr lang="en-US" sz="1100" b="1" dirty="0">
                <a:latin typeface="Verdana"/>
                <a:ea typeface="Verdana"/>
              </a:rPr>
              <a:t>New Business Data Miner</a:t>
            </a:r>
            <a:r>
              <a:rPr lang="en-US" sz="1100" b="1" i="1" dirty="0">
                <a:latin typeface="Verdana"/>
                <a:ea typeface="Verdana"/>
              </a:rPr>
              <a:t> </a:t>
            </a:r>
            <a:r>
              <a:rPr lang="en-US" sz="1100" dirty="0">
                <a:latin typeface="Verdana"/>
                <a:ea typeface="Verdana"/>
              </a:rPr>
              <a:t>is a research role in support of new business development.  The focus is on identifying target prospects or prospect groups in line with the commercial strategy and on preparing an identification file on selected prospects, including foundations and subsidies.</a:t>
            </a:r>
            <a:endParaRPr lang="nl-NL" sz="1100" dirty="0">
              <a:latin typeface="Verdana"/>
              <a:ea typeface="Verdana"/>
            </a:endParaRPr>
          </a:p>
          <a:p>
            <a:pPr marL="285750" indent="-285750">
              <a:buFont typeface="Symbol"/>
              <a:buChar char="•"/>
            </a:pPr>
            <a:r>
              <a:rPr lang="en-US" sz="1100" b="1" dirty="0">
                <a:latin typeface="Verdana"/>
                <a:ea typeface="Verdana"/>
              </a:rPr>
              <a:t>Account Manager</a:t>
            </a:r>
            <a:r>
              <a:rPr lang="en-US" sz="1100" dirty="0">
                <a:latin typeface="Verdana"/>
                <a:ea typeface="Verdana"/>
              </a:rPr>
              <a:t> whose main objective is to maintain and deepen relations with existing partners and sources of funds in order to guarantee continuity of funding. .</a:t>
            </a:r>
          </a:p>
          <a:p>
            <a:endParaRPr lang="en-US" sz="1200" dirty="0">
              <a:latin typeface="Segoe UI"/>
              <a:cs typeface="Segoe UI"/>
            </a:endParaRPr>
          </a:p>
          <a:p>
            <a:pPr algn="l"/>
            <a:endParaRPr lang="en-US" dirty="0">
              <a:cs typeface="Calibri"/>
            </a:endParaRPr>
          </a:p>
        </p:txBody>
      </p:sp>
    </p:spTree>
    <p:extLst>
      <p:ext uri="{BB962C8B-B14F-4D97-AF65-F5344CB8AC3E}">
        <p14:creationId xmlns:p14="http://schemas.microsoft.com/office/powerpoint/2010/main" val="1052743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4A158-3596-1749-800C-CDD1C3FBAAF2}"/>
              </a:ext>
            </a:extLst>
          </p:cNvPr>
          <p:cNvSpPr/>
          <p:nvPr/>
        </p:nvSpPr>
        <p:spPr>
          <a:xfrm>
            <a:off x="-41096" y="-9724"/>
            <a:ext cx="12277618" cy="1625913"/>
          </a:xfrm>
          <a:prstGeom prst="rect">
            <a:avLst/>
          </a:prstGeom>
          <a:solidFill>
            <a:srgbClr val="91A73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latin typeface="Lato"/>
                <a:ea typeface="Lato"/>
                <a:cs typeface="Calibri"/>
              </a:rPr>
              <a:t>Team Matchmaking: WHAT</a:t>
            </a:r>
          </a:p>
        </p:txBody>
      </p:sp>
      <p:sp>
        <p:nvSpPr>
          <p:cNvPr id="2" name="Rectangle 1">
            <a:extLst>
              <a:ext uri="{FF2B5EF4-FFF2-40B4-BE49-F238E27FC236}">
                <a16:creationId xmlns:a16="http://schemas.microsoft.com/office/drawing/2014/main" id="{DA0D2997-5C0A-2348-8152-A335CC48CDDE}"/>
              </a:ext>
            </a:extLst>
          </p:cNvPr>
          <p:cNvSpPr/>
          <p:nvPr/>
        </p:nvSpPr>
        <p:spPr>
          <a:xfrm>
            <a:off x="6003634" y="563169"/>
            <a:ext cx="184731" cy="646331"/>
          </a:xfrm>
          <a:prstGeom prst="rect">
            <a:avLst/>
          </a:prstGeom>
        </p:spPr>
        <p:txBody>
          <a:bodyPr wrap="none" lIns="91440" tIns="45720" rIns="91440" bIns="45720" anchor="t">
            <a:spAutoFit/>
          </a:bodyPr>
          <a:lstStyle/>
          <a:p>
            <a:pPr algn="ctr"/>
            <a:endParaRPr lang="en-US" sz="3600">
              <a:solidFill>
                <a:srgbClr val="FFFFFF"/>
              </a:solidFill>
              <a:latin typeface="Lato"/>
              <a:ea typeface="Lato"/>
              <a:cs typeface="Lato"/>
            </a:endParaRPr>
          </a:p>
        </p:txBody>
      </p:sp>
      <p:pic>
        <p:nvPicPr>
          <p:cNvPr id="25" name="Picture 24">
            <a:extLst>
              <a:ext uri="{FF2B5EF4-FFF2-40B4-BE49-F238E27FC236}">
                <a16:creationId xmlns:a16="http://schemas.microsoft.com/office/drawing/2014/main" id="{2E862CE2-F639-584A-89FC-1D5C73CF7CED}"/>
              </a:ext>
            </a:extLst>
          </p:cNvPr>
          <p:cNvPicPr>
            <a:picLocks noChangeAspect="1"/>
          </p:cNvPicPr>
          <p:nvPr/>
        </p:nvPicPr>
        <p:blipFill>
          <a:blip r:embed="rId2"/>
          <a:stretch>
            <a:fillRect/>
          </a:stretch>
        </p:blipFill>
        <p:spPr>
          <a:xfrm>
            <a:off x="189499" y="4946018"/>
            <a:ext cx="1114863" cy="1116000"/>
          </a:xfrm>
          <a:prstGeom prst="rect">
            <a:avLst/>
          </a:prstGeom>
        </p:spPr>
      </p:pic>
      <p:sp>
        <p:nvSpPr>
          <p:cNvPr id="26" name="TextBox 25">
            <a:extLst>
              <a:ext uri="{FF2B5EF4-FFF2-40B4-BE49-F238E27FC236}">
                <a16:creationId xmlns:a16="http://schemas.microsoft.com/office/drawing/2014/main" id="{3C46E360-6FF9-5048-875D-883D74A0EC02}"/>
              </a:ext>
            </a:extLst>
          </p:cNvPr>
          <p:cNvSpPr txBox="1"/>
          <p:nvPr/>
        </p:nvSpPr>
        <p:spPr>
          <a:xfrm>
            <a:off x="1331490" y="501522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chemeClr val="bg1"/>
                </a:solidFill>
                <a:latin typeface="Lato" panose="020F0502020204030203" pitchFamily="34" charset="77"/>
                <a:ea typeface="Lato Light"/>
                <a:cs typeface="Arial"/>
              </a:rPr>
              <a:t>Economische en </a:t>
            </a:r>
          </a:p>
          <a:p>
            <a:r>
              <a:rPr lang="nl-BE">
                <a:solidFill>
                  <a:schemeClr val="bg1"/>
                </a:solidFill>
                <a:latin typeface="Lato" panose="020F0502020204030203" pitchFamily="34" charset="77"/>
                <a:ea typeface="Lato Light"/>
                <a:cs typeface="Arial"/>
              </a:rPr>
              <a:t>ecologische migratie neemt toe</a:t>
            </a:r>
            <a:endParaRPr lang="en-US">
              <a:solidFill>
                <a:schemeClr val="bg1"/>
              </a:solidFill>
              <a:latin typeface="Lato" panose="020F0502020204030203" pitchFamily="34" charset="77"/>
              <a:ea typeface="Lato Light"/>
              <a:cs typeface="Arial"/>
            </a:endParaRPr>
          </a:p>
          <a:p>
            <a:endParaRPr lang="en-US">
              <a:solidFill>
                <a:schemeClr val="bg1"/>
              </a:solidFill>
              <a:latin typeface="Lato" panose="020F0502020204030203" pitchFamily="34" charset="77"/>
              <a:ea typeface="Lato Light"/>
              <a:cs typeface="Lato Light"/>
            </a:endParaRPr>
          </a:p>
        </p:txBody>
      </p:sp>
      <p:pic>
        <p:nvPicPr>
          <p:cNvPr id="32" name="Picture 31">
            <a:extLst>
              <a:ext uri="{FF2B5EF4-FFF2-40B4-BE49-F238E27FC236}">
                <a16:creationId xmlns:a16="http://schemas.microsoft.com/office/drawing/2014/main" id="{42280447-91A8-1A40-B93E-9F7C3CC58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5" y="128564"/>
            <a:ext cx="1778123" cy="1364928"/>
          </a:xfrm>
          <a:prstGeom prst="rect">
            <a:avLst/>
          </a:prstGeom>
        </p:spPr>
      </p:pic>
      <p:sp>
        <p:nvSpPr>
          <p:cNvPr id="3" name="TextBox 2">
            <a:extLst>
              <a:ext uri="{FF2B5EF4-FFF2-40B4-BE49-F238E27FC236}">
                <a16:creationId xmlns:a16="http://schemas.microsoft.com/office/drawing/2014/main" id="{45BC621C-93B3-0F06-02DE-BDE32D7EC13E}"/>
              </a:ext>
            </a:extLst>
          </p:cNvPr>
          <p:cNvSpPr txBox="1"/>
          <p:nvPr/>
        </p:nvSpPr>
        <p:spPr>
          <a:xfrm>
            <a:off x="1384609" y="2332463"/>
            <a:ext cx="98967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endParaRPr lang="en-US">
              <a:cs typeface="Calibri" panose="020F0502020204030204"/>
            </a:endParaRPr>
          </a:p>
        </p:txBody>
      </p:sp>
      <p:sp>
        <p:nvSpPr>
          <p:cNvPr id="4" name="TextBox 1">
            <a:extLst>
              <a:ext uri="{FF2B5EF4-FFF2-40B4-BE49-F238E27FC236}">
                <a16:creationId xmlns:a16="http://schemas.microsoft.com/office/drawing/2014/main" id="{16234D97-4260-64CD-C4BC-0F8B1ABA9900}"/>
              </a:ext>
            </a:extLst>
          </p:cNvPr>
          <p:cNvSpPr txBox="1"/>
          <p:nvPr/>
        </p:nvSpPr>
        <p:spPr>
          <a:xfrm>
            <a:off x="-42919" y="1493085"/>
            <a:ext cx="11703456" cy="60016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0100" lvl="1" indent="-342900">
              <a:buAutoNum type="arabicPeriod"/>
            </a:pPr>
            <a:endParaRPr lang="en-US" sz="3200">
              <a:latin typeface="Lato"/>
              <a:ea typeface="Lato"/>
              <a:cs typeface="Calibri"/>
            </a:endParaRPr>
          </a:p>
          <a:p>
            <a:pPr lvl="2"/>
            <a:r>
              <a:rPr lang="en-US" sz="3200" b="1" dirty="0">
                <a:latin typeface="Lato"/>
                <a:ea typeface="Lato"/>
                <a:cs typeface="Calibri"/>
              </a:rPr>
              <a:t>What do we need money for?</a:t>
            </a:r>
          </a:p>
          <a:p>
            <a:pPr lvl="2"/>
            <a:endParaRPr lang="en-US" sz="3200" dirty="0">
              <a:solidFill>
                <a:schemeClr val="accent6">
                  <a:lumMod val="75000"/>
                </a:schemeClr>
              </a:solidFill>
              <a:latin typeface="Lato"/>
              <a:ea typeface="Lato"/>
              <a:cs typeface="Calibri"/>
            </a:endParaRPr>
          </a:p>
          <a:p>
            <a:pPr marL="1828800" lvl="3" indent="-457200">
              <a:buFont typeface="Wingdings"/>
              <a:buChar char="Ø"/>
            </a:pPr>
            <a:r>
              <a:rPr lang="en-US" sz="3200" dirty="0">
                <a:solidFill>
                  <a:schemeClr val="accent6">
                    <a:lumMod val="75000"/>
                  </a:schemeClr>
                </a:solidFill>
                <a:latin typeface="Lato"/>
                <a:ea typeface="Lato"/>
                <a:cs typeface="Calibri"/>
              </a:rPr>
              <a:t>DONATIONS</a:t>
            </a:r>
          </a:p>
          <a:p>
            <a:pPr marL="2286000" lvl="4" indent="-457200">
              <a:buFont typeface="Wingdings"/>
              <a:buChar char="Ø"/>
            </a:pPr>
            <a:r>
              <a:rPr lang="en-US" sz="3200" dirty="0">
                <a:solidFill>
                  <a:schemeClr val="accent6">
                    <a:lumMod val="75000"/>
                  </a:schemeClr>
                </a:solidFill>
                <a:latin typeface="Lato"/>
                <a:ea typeface="Lato"/>
                <a:cs typeface="Calibri"/>
              </a:rPr>
              <a:t>NGO projects</a:t>
            </a:r>
          </a:p>
          <a:p>
            <a:pPr marL="2286000" lvl="4" indent="-457200">
              <a:buFont typeface="Wingdings"/>
              <a:buChar char="Ø"/>
            </a:pPr>
            <a:r>
              <a:rPr lang="en-US" sz="3200" dirty="0">
                <a:solidFill>
                  <a:schemeClr val="accent6">
                    <a:lumMod val="75000"/>
                  </a:schemeClr>
                </a:solidFill>
                <a:latin typeface="Lato"/>
                <a:ea typeface="Lato"/>
                <a:cs typeface="Calibri"/>
              </a:rPr>
              <a:t>OVO Operations </a:t>
            </a:r>
          </a:p>
          <a:p>
            <a:pPr marL="2286000" lvl="4" indent="-457200">
              <a:buFont typeface="Wingdings"/>
              <a:buChar char="Ø"/>
            </a:pPr>
            <a:r>
              <a:rPr lang="en-US" sz="3200" dirty="0">
                <a:solidFill>
                  <a:schemeClr val="accent6">
                    <a:lumMod val="75000"/>
                  </a:schemeClr>
                </a:solidFill>
                <a:latin typeface="Lato"/>
                <a:ea typeface="Lato"/>
                <a:cs typeface="Calibri"/>
              </a:rPr>
              <a:t>OVO Acceleration Fund</a:t>
            </a:r>
          </a:p>
          <a:p>
            <a:pPr lvl="4"/>
            <a:endParaRPr lang="en-US" sz="3200" dirty="0">
              <a:solidFill>
                <a:schemeClr val="accent6">
                  <a:lumMod val="75000"/>
                </a:schemeClr>
              </a:solidFill>
              <a:latin typeface="Lato"/>
              <a:ea typeface="Lato"/>
              <a:cs typeface="Calibri"/>
            </a:endParaRPr>
          </a:p>
          <a:p>
            <a:pPr marL="1828800" lvl="3" indent="-457200">
              <a:buFont typeface="Wingdings"/>
              <a:buChar char="Ø"/>
            </a:pPr>
            <a:r>
              <a:rPr lang="en-US" sz="3200" dirty="0">
                <a:solidFill>
                  <a:schemeClr val="accent6">
                    <a:lumMod val="75000"/>
                  </a:schemeClr>
                </a:solidFill>
                <a:latin typeface="Lato"/>
                <a:ea typeface="Lato"/>
                <a:cs typeface="Calibri"/>
              </a:rPr>
              <a:t>LOANS to B2B projects</a:t>
            </a:r>
          </a:p>
          <a:p>
            <a:pPr marL="1828800" lvl="3" indent="-457200">
              <a:buFont typeface="Wingdings"/>
              <a:buChar char="Ø"/>
            </a:pPr>
            <a:endParaRPr lang="en-US" sz="3200">
              <a:latin typeface="Lato"/>
              <a:ea typeface="Lato"/>
              <a:cs typeface="Calibri"/>
            </a:endParaRPr>
          </a:p>
          <a:p>
            <a:pPr marL="1257300" lvl="2" indent="-342900">
              <a:buAutoNum type="arabicPeriod"/>
            </a:pPr>
            <a:endParaRPr lang="en-US" sz="3200">
              <a:latin typeface="Lato"/>
              <a:ea typeface="Lato"/>
              <a:cs typeface="Calibri"/>
            </a:endParaRPr>
          </a:p>
          <a:p>
            <a:pPr marL="800100" lvl="1" indent="-342900">
              <a:buAutoNum type="arabicPeriod"/>
            </a:pPr>
            <a:endParaRPr lang="en-US" sz="3200">
              <a:latin typeface="Lato"/>
              <a:ea typeface="Lato"/>
              <a:cs typeface="Calibri"/>
            </a:endParaRPr>
          </a:p>
        </p:txBody>
      </p:sp>
      <p:pic>
        <p:nvPicPr>
          <p:cNvPr id="9" name="Picture 8">
            <a:extLst>
              <a:ext uri="{FF2B5EF4-FFF2-40B4-BE49-F238E27FC236}">
                <a16:creationId xmlns:a16="http://schemas.microsoft.com/office/drawing/2014/main" id="{E8BAF3DC-75E0-EFFA-5A83-ED61F69E9081}"/>
              </a:ext>
            </a:extLst>
          </p:cNvPr>
          <p:cNvPicPr>
            <a:picLocks noChangeAspect="1"/>
          </p:cNvPicPr>
          <p:nvPr/>
        </p:nvPicPr>
        <p:blipFill>
          <a:blip r:embed="rId4"/>
          <a:stretch>
            <a:fillRect/>
          </a:stretch>
        </p:blipFill>
        <p:spPr>
          <a:xfrm>
            <a:off x="7899990" y="2753761"/>
            <a:ext cx="2743200" cy="2743200"/>
          </a:xfrm>
          <a:prstGeom prst="rect">
            <a:avLst/>
          </a:prstGeom>
        </p:spPr>
      </p:pic>
    </p:spTree>
    <p:extLst>
      <p:ext uri="{BB962C8B-B14F-4D97-AF65-F5344CB8AC3E}">
        <p14:creationId xmlns:p14="http://schemas.microsoft.com/office/powerpoint/2010/main" val="2118162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C0B24-16B7-7B64-F774-F2B25F4468C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0146988-4200-2C77-8840-463FEDCF7EE0}"/>
              </a:ext>
            </a:extLst>
          </p:cNvPr>
          <p:cNvSpPr/>
          <p:nvPr/>
        </p:nvSpPr>
        <p:spPr>
          <a:xfrm>
            <a:off x="-41096" y="-9724"/>
            <a:ext cx="12277618" cy="1625913"/>
          </a:xfrm>
          <a:prstGeom prst="rect">
            <a:avLst/>
          </a:prstGeom>
          <a:solidFill>
            <a:srgbClr val="91A73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latin typeface="Lato"/>
                <a:ea typeface="Lato"/>
                <a:cs typeface="Calibri"/>
              </a:rPr>
              <a:t>Team Matchmaking: numbers</a:t>
            </a:r>
          </a:p>
        </p:txBody>
      </p:sp>
      <p:sp>
        <p:nvSpPr>
          <p:cNvPr id="2" name="Rectangle 1">
            <a:extLst>
              <a:ext uri="{FF2B5EF4-FFF2-40B4-BE49-F238E27FC236}">
                <a16:creationId xmlns:a16="http://schemas.microsoft.com/office/drawing/2014/main" id="{D26491E4-58A3-D070-3DB3-5FB36E61EE29}"/>
              </a:ext>
            </a:extLst>
          </p:cNvPr>
          <p:cNvSpPr/>
          <p:nvPr/>
        </p:nvSpPr>
        <p:spPr>
          <a:xfrm>
            <a:off x="6003634" y="563169"/>
            <a:ext cx="184731" cy="646331"/>
          </a:xfrm>
          <a:prstGeom prst="rect">
            <a:avLst/>
          </a:prstGeom>
        </p:spPr>
        <p:txBody>
          <a:bodyPr wrap="none" lIns="91440" tIns="45720" rIns="91440" bIns="45720" anchor="t">
            <a:spAutoFit/>
          </a:bodyPr>
          <a:lstStyle/>
          <a:p>
            <a:pPr algn="ctr"/>
            <a:endParaRPr lang="en-US" sz="3600">
              <a:solidFill>
                <a:srgbClr val="FFFFFF"/>
              </a:solidFill>
              <a:latin typeface="Lato"/>
              <a:ea typeface="Lato"/>
              <a:cs typeface="Lato"/>
            </a:endParaRPr>
          </a:p>
        </p:txBody>
      </p:sp>
      <p:pic>
        <p:nvPicPr>
          <p:cNvPr id="25" name="Picture 24">
            <a:extLst>
              <a:ext uri="{FF2B5EF4-FFF2-40B4-BE49-F238E27FC236}">
                <a16:creationId xmlns:a16="http://schemas.microsoft.com/office/drawing/2014/main" id="{6C7C8B33-C03B-5DD7-709B-635B7C6C2094}"/>
              </a:ext>
            </a:extLst>
          </p:cNvPr>
          <p:cNvPicPr>
            <a:picLocks noChangeAspect="1"/>
          </p:cNvPicPr>
          <p:nvPr/>
        </p:nvPicPr>
        <p:blipFill>
          <a:blip r:embed="rId2"/>
          <a:stretch>
            <a:fillRect/>
          </a:stretch>
        </p:blipFill>
        <p:spPr>
          <a:xfrm>
            <a:off x="189499" y="4946018"/>
            <a:ext cx="1114863" cy="1116000"/>
          </a:xfrm>
          <a:prstGeom prst="rect">
            <a:avLst/>
          </a:prstGeom>
        </p:spPr>
      </p:pic>
      <p:sp>
        <p:nvSpPr>
          <p:cNvPr id="26" name="TextBox 25">
            <a:extLst>
              <a:ext uri="{FF2B5EF4-FFF2-40B4-BE49-F238E27FC236}">
                <a16:creationId xmlns:a16="http://schemas.microsoft.com/office/drawing/2014/main" id="{13A9A3CB-9D2B-E721-8CF8-0DC1C60CC426}"/>
              </a:ext>
            </a:extLst>
          </p:cNvPr>
          <p:cNvSpPr txBox="1"/>
          <p:nvPr/>
        </p:nvSpPr>
        <p:spPr>
          <a:xfrm>
            <a:off x="1331490" y="501522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chemeClr val="bg1"/>
                </a:solidFill>
                <a:latin typeface="Lato" panose="020F0502020204030203" pitchFamily="34" charset="77"/>
                <a:ea typeface="Lato Light"/>
                <a:cs typeface="Arial"/>
              </a:rPr>
              <a:t>Economische en </a:t>
            </a:r>
          </a:p>
          <a:p>
            <a:r>
              <a:rPr lang="nl-BE">
                <a:solidFill>
                  <a:schemeClr val="bg1"/>
                </a:solidFill>
                <a:latin typeface="Lato" panose="020F0502020204030203" pitchFamily="34" charset="77"/>
                <a:ea typeface="Lato Light"/>
                <a:cs typeface="Arial"/>
              </a:rPr>
              <a:t>ecologische migratie neemt toe</a:t>
            </a:r>
            <a:endParaRPr lang="en-US">
              <a:solidFill>
                <a:schemeClr val="bg1"/>
              </a:solidFill>
              <a:latin typeface="Lato" panose="020F0502020204030203" pitchFamily="34" charset="77"/>
              <a:ea typeface="Lato Light"/>
              <a:cs typeface="Arial"/>
            </a:endParaRPr>
          </a:p>
          <a:p>
            <a:endParaRPr lang="en-US">
              <a:solidFill>
                <a:schemeClr val="bg1"/>
              </a:solidFill>
              <a:latin typeface="Lato" panose="020F0502020204030203" pitchFamily="34" charset="77"/>
              <a:ea typeface="Lato Light"/>
              <a:cs typeface="Lato Light"/>
            </a:endParaRPr>
          </a:p>
        </p:txBody>
      </p:sp>
      <p:pic>
        <p:nvPicPr>
          <p:cNvPr id="32" name="Picture 31">
            <a:extLst>
              <a:ext uri="{FF2B5EF4-FFF2-40B4-BE49-F238E27FC236}">
                <a16:creationId xmlns:a16="http://schemas.microsoft.com/office/drawing/2014/main" id="{CDCF4B79-C069-8D42-14D3-478CEA7389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5" y="128564"/>
            <a:ext cx="1778123" cy="1364928"/>
          </a:xfrm>
          <a:prstGeom prst="rect">
            <a:avLst/>
          </a:prstGeom>
        </p:spPr>
      </p:pic>
      <p:sp>
        <p:nvSpPr>
          <p:cNvPr id="3" name="TextBox 2">
            <a:extLst>
              <a:ext uri="{FF2B5EF4-FFF2-40B4-BE49-F238E27FC236}">
                <a16:creationId xmlns:a16="http://schemas.microsoft.com/office/drawing/2014/main" id="{5E1E0F48-9D0A-F391-A6D0-4950940E01D6}"/>
              </a:ext>
            </a:extLst>
          </p:cNvPr>
          <p:cNvSpPr txBox="1"/>
          <p:nvPr/>
        </p:nvSpPr>
        <p:spPr>
          <a:xfrm>
            <a:off x="1384609" y="2332463"/>
            <a:ext cx="98967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endParaRPr lang="en-US">
              <a:cs typeface="Calibri" panose="020F0502020204030204"/>
            </a:endParaRPr>
          </a:p>
        </p:txBody>
      </p:sp>
      <p:graphicFrame>
        <p:nvGraphicFramePr>
          <p:cNvPr id="6" name="Grafiek 1">
            <a:extLst>
              <a:ext uri="{FF2B5EF4-FFF2-40B4-BE49-F238E27FC236}">
                <a16:creationId xmlns:a16="http://schemas.microsoft.com/office/drawing/2014/main" id="{CC37CD71-81DA-BB53-85AC-B90AE664B49D}"/>
              </a:ext>
            </a:extLst>
          </p:cNvPr>
          <p:cNvGraphicFramePr>
            <a:graphicFrameLocks/>
          </p:cNvGraphicFramePr>
          <p:nvPr/>
        </p:nvGraphicFramePr>
        <p:xfrm>
          <a:off x="1440001" y="1713266"/>
          <a:ext cx="9297130" cy="499861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60258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74A158-3596-1749-800C-CDD1C3FBAAF2}"/>
              </a:ext>
            </a:extLst>
          </p:cNvPr>
          <p:cNvSpPr/>
          <p:nvPr/>
        </p:nvSpPr>
        <p:spPr>
          <a:xfrm>
            <a:off x="-41096" y="-9724"/>
            <a:ext cx="12277618" cy="1625913"/>
          </a:xfrm>
          <a:prstGeom prst="rect">
            <a:avLst/>
          </a:prstGeom>
          <a:solidFill>
            <a:srgbClr val="91A73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latin typeface="Lato"/>
                <a:ea typeface="Lato"/>
                <a:cs typeface="Calibri"/>
              </a:rPr>
              <a:t>Team Matchmaking: targets 2024</a:t>
            </a:r>
          </a:p>
        </p:txBody>
      </p:sp>
      <p:sp>
        <p:nvSpPr>
          <p:cNvPr id="2" name="Rectangle 1">
            <a:extLst>
              <a:ext uri="{FF2B5EF4-FFF2-40B4-BE49-F238E27FC236}">
                <a16:creationId xmlns:a16="http://schemas.microsoft.com/office/drawing/2014/main" id="{DA0D2997-5C0A-2348-8152-A335CC48CDDE}"/>
              </a:ext>
            </a:extLst>
          </p:cNvPr>
          <p:cNvSpPr/>
          <p:nvPr/>
        </p:nvSpPr>
        <p:spPr>
          <a:xfrm>
            <a:off x="6003634" y="563169"/>
            <a:ext cx="184731" cy="646331"/>
          </a:xfrm>
          <a:prstGeom prst="rect">
            <a:avLst/>
          </a:prstGeom>
        </p:spPr>
        <p:txBody>
          <a:bodyPr wrap="none" lIns="91440" tIns="45720" rIns="91440" bIns="45720" anchor="t">
            <a:spAutoFit/>
          </a:bodyPr>
          <a:lstStyle/>
          <a:p>
            <a:pPr algn="ctr"/>
            <a:endParaRPr lang="en-US" sz="3600">
              <a:solidFill>
                <a:srgbClr val="FFFFFF"/>
              </a:solidFill>
              <a:latin typeface="Lato"/>
              <a:ea typeface="Lato"/>
              <a:cs typeface="Lato"/>
            </a:endParaRPr>
          </a:p>
        </p:txBody>
      </p:sp>
      <p:pic>
        <p:nvPicPr>
          <p:cNvPr id="25" name="Picture 24">
            <a:extLst>
              <a:ext uri="{FF2B5EF4-FFF2-40B4-BE49-F238E27FC236}">
                <a16:creationId xmlns:a16="http://schemas.microsoft.com/office/drawing/2014/main" id="{2E862CE2-F639-584A-89FC-1D5C73CF7CED}"/>
              </a:ext>
            </a:extLst>
          </p:cNvPr>
          <p:cNvPicPr>
            <a:picLocks noChangeAspect="1"/>
          </p:cNvPicPr>
          <p:nvPr/>
        </p:nvPicPr>
        <p:blipFill>
          <a:blip r:embed="rId2"/>
          <a:stretch>
            <a:fillRect/>
          </a:stretch>
        </p:blipFill>
        <p:spPr>
          <a:xfrm>
            <a:off x="189499" y="4946018"/>
            <a:ext cx="1114863" cy="1116000"/>
          </a:xfrm>
          <a:prstGeom prst="rect">
            <a:avLst/>
          </a:prstGeom>
        </p:spPr>
      </p:pic>
      <p:sp>
        <p:nvSpPr>
          <p:cNvPr id="26" name="TextBox 25">
            <a:extLst>
              <a:ext uri="{FF2B5EF4-FFF2-40B4-BE49-F238E27FC236}">
                <a16:creationId xmlns:a16="http://schemas.microsoft.com/office/drawing/2014/main" id="{3C46E360-6FF9-5048-875D-883D74A0EC02}"/>
              </a:ext>
            </a:extLst>
          </p:cNvPr>
          <p:cNvSpPr txBox="1"/>
          <p:nvPr/>
        </p:nvSpPr>
        <p:spPr>
          <a:xfrm>
            <a:off x="1331490" y="501522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chemeClr val="bg1"/>
                </a:solidFill>
                <a:latin typeface="Lato" panose="020F0502020204030203" pitchFamily="34" charset="77"/>
                <a:ea typeface="Lato Light"/>
                <a:cs typeface="Arial"/>
              </a:rPr>
              <a:t>Economische en </a:t>
            </a:r>
          </a:p>
          <a:p>
            <a:r>
              <a:rPr lang="nl-BE">
                <a:solidFill>
                  <a:schemeClr val="bg1"/>
                </a:solidFill>
                <a:latin typeface="Lato" panose="020F0502020204030203" pitchFamily="34" charset="77"/>
                <a:ea typeface="Lato Light"/>
                <a:cs typeface="Arial"/>
              </a:rPr>
              <a:t>ecologische migratie neemt toe</a:t>
            </a:r>
            <a:endParaRPr lang="en-US">
              <a:solidFill>
                <a:schemeClr val="bg1"/>
              </a:solidFill>
              <a:latin typeface="Lato" panose="020F0502020204030203" pitchFamily="34" charset="77"/>
              <a:ea typeface="Lato Light"/>
              <a:cs typeface="Arial"/>
            </a:endParaRPr>
          </a:p>
          <a:p>
            <a:endParaRPr lang="en-US">
              <a:solidFill>
                <a:schemeClr val="bg1"/>
              </a:solidFill>
              <a:latin typeface="Lato" panose="020F0502020204030203" pitchFamily="34" charset="77"/>
              <a:ea typeface="Lato Light"/>
              <a:cs typeface="Lato Light"/>
            </a:endParaRPr>
          </a:p>
        </p:txBody>
      </p:sp>
      <p:pic>
        <p:nvPicPr>
          <p:cNvPr id="32" name="Picture 31">
            <a:extLst>
              <a:ext uri="{FF2B5EF4-FFF2-40B4-BE49-F238E27FC236}">
                <a16:creationId xmlns:a16="http://schemas.microsoft.com/office/drawing/2014/main" id="{42280447-91A8-1A40-B93E-9F7C3CC58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5" y="128564"/>
            <a:ext cx="1778123" cy="1364928"/>
          </a:xfrm>
          <a:prstGeom prst="rect">
            <a:avLst/>
          </a:prstGeom>
        </p:spPr>
      </p:pic>
      <p:sp>
        <p:nvSpPr>
          <p:cNvPr id="3" name="TextBox 2">
            <a:extLst>
              <a:ext uri="{FF2B5EF4-FFF2-40B4-BE49-F238E27FC236}">
                <a16:creationId xmlns:a16="http://schemas.microsoft.com/office/drawing/2014/main" id="{45BC621C-93B3-0F06-02DE-BDE32D7EC13E}"/>
              </a:ext>
            </a:extLst>
          </p:cNvPr>
          <p:cNvSpPr txBox="1"/>
          <p:nvPr/>
        </p:nvSpPr>
        <p:spPr>
          <a:xfrm>
            <a:off x="1384609" y="2332463"/>
            <a:ext cx="98967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endParaRPr lang="en-US">
              <a:cs typeface="Calibri" panose="020F0502020204030204"/>
            </a:endParaRPr>
          </a:p>
        </p:txBody>
      </p:sp>
      <p:sp>
        <p:nvSpPr>
          <p:cNvPr id="6" name="Tekstvak 3">
            <a:extLst>
              <a:ext uri="{FF2B5EF4-FFF2-40B4-BE49-F238E27FC236}">
                <a16:creationId xmlns:a16="http://schemas.microsoft.com/office/drawing/2014/main" id="{B37EF80E-442D-B942-F4DE-9884685DC219}"/>
              </a:ext>
            </a:extLst>
          </p:cNvPr>
          <p:cNvSpPr txBox="1"/>
          <p:nvPr/>
        </p:nvSpPr>
        <p:spPr>
          <a:xfrm>
            <a:off x="1111611" y="2152737"/>
            <a:ext cx="9182459" cy="3173433"/>
          </a:xfrm>
          <a:prstGeom prst="rect">
            <a:avLst/>
          </a:prstGeom>
          <a:noFill/>
        </p:spPr>
        <p:txBody>
          <a:bodyPr wrap="square" lIns="91440" tIns="45720" rIns="91440" bIns="4572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spcAft>
                <a:spcPts val="800"/>
              </a:spcAft>
            </a:pPr>
            <a:r>
              <a:rPr lang="nl-BE" sz="2000" b="1" kern="100" dirty="0">
                <a:effectLst/>
                <a:latin typeface="Lato Light"/>
                <a:ea typeface="Lato Light"/>
                <a:cs typeface="Lato Light"/>
              </a:rPr>
              <a:t>Targets </a:t>
            </a:r>
            <a:r>
              <a:rPr lang="nl-BE" sz="2000" b="1" kern="100" dirty="0" err="1">
                <a:latin typeface="Lato Light"/>
                <a:ea typeface="Lato Light"/>
                <a:cs typeface="Lato Light"/>
              </a:rPr>
              <a:t>for</a:t>
            </a:r>
            <a:r>
              <a:rPr lang="nl-BE" sz="2000" b="1" kern="100" dirty="0">
                <a:effectLst/>
                <a:latin typeface="Lato Light"/>
                <a:ea typeface="Lato Light"/>
                <a:cs typeface="Lato Light"/>
              </a:rPr>
              <a:t> </a:t>
            </a:r>
            <a:r>
              <a:rPr lang="nl-BE" sz="2000" b="1" kern="100" dirty="0">
                <a:latin typeface="Lato Light"/>
                <a:ea typeface="Lato Light"/>
                <a:cs typeface="Lato Light"/>
              </a:rPr>
              <a:t>Fundraising </a:t>
            </a:r>
            <a:r>
              <a:rPr lang="nl-BE" sz="2000" b="1" kern="100" dirty="0" err="1">
                <a:latin typeface="Lato Light"/>
                <a:ea typeface="Lato Light"/>
                <a:cs typeface="Lato Light"/>
              </a:rPr>
              <a:t>for</a:t>
            </a:r>
            <a:r>
              <a:rPr lang="nl-BE" sz="2000" b="1" kern="100" dirty="0">
                <a:latin typeface="Lato Light"/>
                <a:ea typeface="Lato Light"/>
                <a:cs typeface="Lato Light"/>
              </a:rPr>
              <a:t> </a:t>
            </a:r>
            <a:r>
              <a:rPr lang="nl-BE" sz="2000" b="1" kern="100" dirty="0" err="1">
                <a:latin typeface="Lato Light"/>
                <a:ea typeface="Lato Light"/>
                <a:cs typeface="Lato Light"/>
              </a:rPr>
              <a:t>projects</a:t>
            </a:r>
            <a:r>
              <a:rPr lang="nl-BE" sz="2000" b="1" kern="100" dirty="0">
                <a:latin typeface="Lato Light"/>
                <a:ea typeface="Lato Light"/>
                <a:cs typeface="Lato Light"/>
              </a:rPr>
              <a:t> in </a:t>
            </a:r>
            <a:r>
              <a:rPr lang="nl-BE" sz="2000" b="1" kern="100" dirty="0" err="1">
                <a:latin typeface="Lato Light"/>
                <a:ea typeface="Lato Light"/>
                <a:cs typeface="Lato Light"/>
              </a:rPr>
              <a:t>Africa</a:t>
            </a:r>
            <a:r>
              <a:rPr lang="nl-BE" sz="2000" b="1" kern="100" dirty="0">
                <a:latin typeface="Lato Light"/>
                <a:ea typeface="Lato Light"/>
                <a:cs typeface="Lato Light"/>
              </a:rPr>
              <a:t>:</a:t>
            </a:r>
            <a:endParaRPr lang="nl-BE" sz="2000" kern="100">
              <a:effectLst/>
              <a:latin typeface="Lato Light"/>
              <a:ea typeface="Lato Light"/>
              <a:cs typeface="Lato Light"/>
            </a:endParaRPr>
          </a:p>
          <a:p>
            <a:pPr marL="342900" indent="-342900" algn="just">
              <a:lnSpc>
                <a:spcPct val="200000"/>
              </a:lnSpc>
              <a:buFont typeface="Wingdings" panose="05000000000000000000" pitchFamily="2" charset="2"/>
              <a:buChar char="§"/>
            </a:pPr>
            <a:r>
              <a:rPr lang="nl-BE" sz="2000" kern="100" dirty="0">
                <a:latin typeface="Lato Light"/>
                <a:ea typeface="Lato Light"/>
                <a:cs typeface="Lato Light"/>
              </a:rPr>
              <a:t>Gifts </a:t>
            </a:r>
            <a:r>
              <a:rPr lang="nl-BE" sz="2000" kern="100" dirty="0" err="1">
                <a:latin typeface="Lato Light"/>
                <a:ea typeface="Lato Light"/>
                <a:cs typeface="Lato Light"/>
              </a:rPr>
              <a:t>for</a:t>
            </a:r>
            <a:r>
              <a:rPr lang="nl-BE" sz="2000" kern="100" dirty="0">
                <a:latin typeface="Lato Light"/>
                <a:ea typeface="Lato Light"/>
                <a:cs typeface="Lato Light"/>
              </a:rPr>
              <a:t> ngo </a:t>
            </a:r>
            <a:r>
              <a:rPr lang="nl-BE" sz="2000" kern="100" dirty="0" err="1">
                <a:latin typeface="Lato Light"/>
                <a:ea typeface="Lato Light"/>
                <a:cs typeface="Lato Light"/>
              </a:rPr>
              <a:t>projects</a:t>
            </a:r>
            <a:r>
              <a:rPr lang="nl-BE" sz="2000" kern="100" dirty="0">
                <a:latin typeface="Lato Light"/>
                <a:ea typeface="Lato Light"/>
                <a:cs typeface="Lato Light"/>
              </a:rPr>
              <a:t>: 650 000 </a:t>
            </a:r>
            <a:r>
              <a:rPr lang="nl-BE" sz="2000" kern="100" dirty="0">
                <a:effectLst/>
                <a:latin typeface="Lato Light"/>
                <a:ea typeface="Lato Light"/>
                <a:cs typeface="Lato Light"/>
              </a:rPr>
              <a:t>EUR</a:t>
            </a:r>
          </a:p>
          <a:p>
            <a:pPr marL="342900" indent="-342900" algn="just">
              <a:lnSpc>
                <a:spcPct val="200000"/>
              </a:lnSpc>
              <a:buFont typeface="Wingdings" panose="05000000000000000000" pitchFamily="2" charset="2"/>
              <a:buChar char="§"/>
            </a:pPr>
            <a:r>
              <a:rPr lang="nl-BE" sz="2000" kern="100" dirty="0" err="1">
                <a:latin typeface="Lato Light"/>
                <a:ea typeface="Lato Light"/>
                <a:cs typeface="Lato Light"/>
              </a:rPr>
              <a:t>Loans</a:t>
            </a:r>
            <a:r>
              <a:rPr lang="nl-BE" sz="2000" kern="100" dirty="0">
                <a:latin typeface="Lato Light"/>
                <a:ea typeface="Lato Light"/>
                <a:cs typeface="Lato Light"/>
              </a:rPr>
              <a:t> </a:t>
            </a:r>
            <a:r>
              <a:rPr lang="nl-BE" sz="2000" kern="100" dirty="0" err="1">
                <a:latin typeface="Lato Light"/>
                <a:ea typeface="Lato Light"/>
                <a:cs typeface="Lato Light"/>
              </a:rPr>
              <a:t>to</a:t>
            </a:r>
            <a:r>
              <a:rPr lang="nl-BE" sz="2000" kern="100" dirty="0">
                <a:latin typeface="Lato Light"/>
                <a:ea typeface="Lato Light"/>
                <a:cs typeface="Lato Light"/>
              </a:rPr>
              <a:t> </a:t>
            </a:r>
            <a:r>
              <a:rPr lang="nl-BE" sz="2000" kern="100" dirty="0" err="1">
                <a:latin typeface="Lato Light"/>
                <a:ea typeface="Lato Light"/>
                <a:cs typeface="Lato Light"/>
              </a:rPr>
              <a:t>African</a:t>
            </a:r>
            <a:r>
              <a:rPr lang="nl-BE" sz="2000" kern="100" dirty="0">
                <a:latin typeface="Lato Light"/>
                <a:ea typeface="Lato Light"/>
                <a:cs typeface="Lato Light"/>
              </a:rPr>
              <a:t> entrepreneurs: 400</a:t>
            </a:r>
            <a:r>
              <a:rPr lang="nl-BE" sz="2000" kern="100" dirty="0">
                <a:effectLst/>
                <a:latin typeface="Lato Light"/>
                <a:ea typeface="Lato Light"/>
                <a:cs typeface="Lato Light"/>
              </a:rPr>
              <a:t> 000 EUR</a:t>
            </a:r>
          </a:p>
          <a:p>
            <a:pPr marL="342900" indent="-342900" algn="just">
              <a:lnSpc>
                <a:spcPct val="200000"/>
              </a:lnSpc>
              <a:buFont typeface="Wingdings" panose="05000000000000000000" pitchFamily="2" charset="2"/>
              <a:buChar char="§"/>
            </a:pPr>
            <a:r>
              <a:rPr lang="nl-BE" sz="2000" kern="100" dirty="0">
                <a:latin typeface="Lato Light"/>
                <a:ea typeface="Lato Light"/>
                <a:cs typeface="Lato Light"/>
              </a:rPr>
              <a:t>Gifts</a:t>
            </a:r>
            <a:r>
              <a:rPr lang="nl-BE" sz="2000" kern="100" dirty="0">
                <a:effectLst/>
                <a:latin typeface="Lato Light"/>
                <a:ea typeface="Lato Light"/>
                <a:cs typeface="Lato Light"/>
              </a:rPr>
              <a:t> </a:t>
            </a:r>
            <a:r>
              <a:rPr lang="nl-BE" sz="2000" kern="100" dirty="0" err="1">
                <a:latin typeface="Lato Light"/>
                <a:ea typeface="Lato Light"/>
                <a:cs typeface="Lato Light"/>
              </a:rPr>
              <a:t>to</a:t>
            </a:r>
            <a:r>
              <a:rPr lang="nl-BE" sz="2000" kern="100" dirty="0">
                <a:latin typeface="Lato Light"/>
                <a:ea typeface="Lato Light"/>
                <a:cs typeface="Lato Light"/>
              </a:rPr>
              <a:t> </a:t>
            </a:r>
            <a:r>
              <a:rPr lang="nl-BE" sz="2000" kern="100" dirty="0" err="1">
                <a:latin typeface="Lato Light"/>
                <a:ea typeface="Lato Light"/>
                <a:cs typeface="Lato Light"/>
              </a:rPr>
              <a:t>the</a:t>
            </a:r>
            <a:r>
              <a:rPr lang="nl-BE" sz="2000" kern="100" dirty="0">
                <a:latin typeface="Lato Light"/>
                <a:ea typeface="Lato Light"/>
                <a:cs typeface="Lato Light"/>
              </a:rPr>
              <a:t> </a:t>
            </a:r>
            <a:r>
              <a:rPr lang="nl-BE" sz="2000" kern="100" dirty="0">
                <a:effectLst/>
                <a:latin typeface="Lato Light"/>
                <a:ea typeface="Lato Light"/>
                <a:cs typeface="Lato Light"/>
              </a:rPr>
              <a:t>OVO Acceleration Fund:	150 000 EUR</a:t>
            </a:r>
          </a:p>
          <a:p>
            <a:pPr marL="342900" indent="-342900" algn="just">
              <a:lnSpc>
                <a:spcPct val="200000"/>
              </a:lnSpc>
              <a:spcAft>
                <a:spcPts val="800"/>
              </a:spcAft>
              <a:buFont typeface="Wingdings" panose="05000000000000000000" pitchFamily="2" charset="2"/>
              <a:buChar char="§"/>
            </a:pPr>
            <a:r>
              <a:rPr lang="nl-BE" sz="2000" kern="100" dirty="0" err="1">
                <a:latin typeface="Lato Light"/>
                <a:ea typeface="Lato Light"/>
                <a:cs typeface="Lato Light"/>
              </a:rPr>
              <a:t>Donations</a:t>
            </a:r>
            <a:r>
              <a:rPr lang="nl-BE" sz="2000" kern="100" dirty="0">
                <a:latin typeface="Lato Light"/>
                <a:ea typeface="Lato Light"/>
                <a:cs typeface="Lato Light"/>
              </a:rPr>
              <a:t> </a:t>
            </a:r>
            <a:r>
              <a:rPr lang="nl-BE" sz="2000" kern="100" dirty="0" err="1">
                <a:latin typeface="Lato Light"/>
                <a:ea typeface="Lato Light"/>
                <a:cs typeface="Lato Light"/>
              </a:rPr>
              <a:t>to</a:t>
            </a:r>
            <a:r>
              <a:rPr lang="nl-BE" sz="2000" kern="100" dirty="0">
                <a:latin typeface="Lato Light"/>
                <a:ea typeface="Lato Light"/>
                <a:cs typeface="Lato Light"/>
              </a:rPr>
              <a:t> </a:t>
            </a:r>
            <a:r>
              <a:rPr lang="nl-BE" sz="2000" kern="100" dirty="0">
                <a:effectLst/>
                <a:latin typeface="Lato Light"/>
                <a:ea typeface="Lato Light"/>
                <a:cs typeface="Lato Light"/>
              </a:rPr>
              <a:t>business </a:t>
            </a:r>
            <a:r>
              <a:rPr lang="nl-BE" sz="2000" kern="100" dirty="0" err="1">
                <a:latin typeface="Lato Light"/>
                <a:ea typeface="Lato Light"/>
                <a:cs typeface="Lato Light"/>
              </a:rPr>
              <a:t>projects</a:t>
            </a:r>
            <a:r>
              <a:rPr lang="nl-BE" sz="2000" kern="100" dirty="0">
                <a:latin typeface="Lato Light"/>
                <a:ea typeface="Lato Light"/>
                <a:cs typeface="Lato Light"/>
              </a:rPr>
              <a:t> (</a:t>
            </a:r>
            <a:r>
              <a:rPr lang="nl-BE" sz="2000" kern="100" dirty="0" err="1">
                <a:latin typeface="Lato Light"/>
                <a:ea typeface="Lato Light"/>
                <a:cs typeface="Lato Light"/>
              </a:rPr>
              <a:t>Klimpala</a:t>
            </a:r>
            <a:r>
              <a:rPr lang="nl-BE" sz="2000" kern="100" dirty="0">
                <a:latin typeface="Lato Light"/>
                <a:ea typeface="Lato Light"/>
                <a:cs typeface="Lato Light"/>
              </a:rPr>
              <a:t>): 120 000 EUR (</a:t>
            </a:r>
            <a:r>
              <a:rPr lang="nl-BE" sz="2000" kern="100" dirty="0" err="1">
                <a:latin typeface="Lato Light"/>
                <a:ea typeface="Lato Light"/>
                <a:cs typeface="Lato Light"/>
              </a:rPr>
              <a:t>already</a:t>
            </a:r>
            <a:r>
              <a:rPr lang="nl-BE" sz="2000" kern="100" dirty="0">
                <a:latin typeface="Lato Light"/>
                <a:ea typeface="Lato Light"/>
                <a:cs typeface="Lato Light"/>
              </a:rPr>
              <a:t> ok)</a:t>
            </a:r>
            <a:endParaRPr lang="nl-BE" sz="2000" kern="100" dirty="0">
              <a:effectLst/>
              <a:latin typeface="Lato Light"/>
              <a:ea typeface="Lato Light"/>
              <a:cs typeface="Lato Light"/>
            </a:endParaRPr>
          </a:p>
        </p:txBody>
      </p:sp>
    </p:spTree>
    <p:extLst>
      <p:ext uri="{BB962C8B-B14F-4D97-AF65-F5344CB8AC3E}">
        <p14:creationId xmlns:p14="http://schemas.microsoft.com/office/powerpoint/2010/main" val="2665528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ECB89-03CA-ACEB-D7A9-BF032F463D6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C75DBDB-03FE-4F7C-883C-E4F561A1DCD0}"/>
              </a:ext>
            </a:extLst>
          </p:cNvPr>
          <p:cNvSpPr/>
          <p:nvPr/>
        </p:nvSpPr>
        <p:spPr>
          <a:xfrm>
            <a:off x="-41096" y="-9724"/>
            <a:ext cx="12277618" cy="1625913"/>
          </a:xfrm>
          <a:prstGeom prst="rect">
            <a:avLst/>
          </a:prstGeom>
          <a:solidFill>
            <a:srgbClr val="91A73C"/>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latin typeface="Lato"/>
                <a:ea typeface="Lato"/>
                <a:cs typeface="Calibri"/>
              </a:rPr>
              <a:t>Team Matchmaking: target groups</a:t>
            </a:r>
          </a:p>
        </p:txBody>
      </p:sp>
      <p:sp>
        <p:nvSpPr>
          <p:cNvPr id="2" name="Rectangle 1">
            <a:extLst>
              <a:ext uri="{FF2B5EF4-FFF2-40B4-BE49-F238E27FC236}">
                <a16:creationId xmlns:a16="http://schemas.microsoft.com/office/drawing/2014/main" id="{77C6765D-0C80-E97F-3252-75E5BDE08371}"/>
              </a:ext>
            </a:extLst>
          </p:cNvPr>
          <p:cNvSpPr/>
          <p:nvPr/>
        </p:nvSpPr>
        <p:spPr>
          <a:xfrm>
            <a:off x="6003634" y="563169"/>
            <a:ext cx="184731" cy="646331"/>
          </a:xfrm>
          <a:prstGeom prst="rect">
            <a:avLst/>
          </a:prstGeom>
        </p:spPr>
        <p:txBody>
          <a:bodyPr wrap="none" lIns="91440" tIns="45720" rIns="91440" bIns="45720" anchor="t">
            <a:spAutoFit/>
          </a:bodyPr>
          <a:lstStyle/>
          <a:p>
            <a:pPr algn="ctr"/>
            <a:endParaRPr lang="en-US" sz="3600">
              <a:solidFill>
                <a:srgbClr val="FFFFFF"/>
              </a:solidFill>
              <a:latin typeface="Lato"/>
              <a:ea typeface="Lato"/>
              <a:cs typeface="Lato"/>
            </a:endParaRPr>
          </a:p>
        </p:txBody>
      </p:sp>
      <p:pic>
        <p:nvPicPr>
          <p:cNvPr id="25" name="Picture 24">
            <a:extLst>
              <a:ext uri="{FF2B5EF4-FFF2-40B4-BE49-F238E27FC236}">
                <a16:creationId xmlns:a16="http://schemas.microsoft.com/office/drawing/2014/main" id="{82761F25-71E9-AF55-41A8-89AF8A393AF6}"/>
              </a:ext>
            </a:extLst>
          </p:cNvPr>
          <p:cNvPicPr>
            <a:picLocks noChangeAspect="1"/>
          </p:cNvPicPr>
          <p:nvPr/>
        </p:nvPicPr>
        <p:blipFill>
          <a:blip r:embed="rId2"/>
          <a:stretch>
            <a:fillRect/>
          </a:stretch>
        </p:blipFill>
        <p:spPr>
          <a:xfrm>
            <a:off x="189499" y="4946018"/>
            <a:ext cx="1114863" cy="1116000"/>
          </a:xfrm>
          <a:prstGeom prst="rect">
            <a:avLst/>
          </a:prstGeom>
        </p:spPr>
      </p:pic>
      <p:sp>
        <p:nvSpPr>
          <p:cNvPr id="26" name="TextBox 25">
            <a:extLst>
              <a:ext uri="{FF2B5EF4-FFF2-40B4-BE49-F238E27FC236}">
                <a16:creationId xmlns:a16="http://schemas.microsoft.com/office/drawing/2014/main" id="{A330E9B3-5822-B4E3-EDA5-E00711A4A9EF}"/>
              </a:ext>
            </a:extLst>
          </p:cNvPr>
          <p:cNvSpPr txBox="1"/>
          <p:nvPr/>
        </p:nvSpPr>
        <p:spPr>
          <a:xfrm>
            <a:off x="1331490" y="501522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BE">
                <a:solidFill>
                  <a:schemeClr val="bg1"/>
                </a:solidFill>
                <a:latin typeface="Lato" panose="020F0502020204030203" pitchFamily="34" charset="77"/>
                <a:ea typeface="Lato Light"/>
                <a:cs typeface="Arial"/>
              </a:rPr>
              <a:t>Economische en </a:t>
            </a:r>
          </a:p>
          <a:p>
            <a:r>
              <a:rPr lang="nl-BE">
                <a:solidFill>
                  <a:schemeClr val="bg1"/>
                </a:solidFill>
                <a:latin typeface="Lato" panose="020F0502020204030203" pitchFamily="34" charset="77"/>
                <a:ea typeface="Lato Light"/>
                <a:cs typeface="Arial"/>
              </a:rPr>
              <a:t>ecologische migratie neemt toe</a:t>
            </a:r>
            <a:endParaRPr lang="en-US">
              <a:solidFill>
                <a:schemeClr val="bg1"/>
              </a:solidFill>
              <a:latin typeface="Lato" panose="020F0502020204030203" pitchFamily="34" charset="77"/>
              <a:ea typeface="Lato Light"/>
              <a:cs typeface="Arial"/>
            </a:endParaRPr>
          </a:p>
          <a:p>
            <a:endParaRPr lang="en-US">
              <a:solidFill>
                <a:schemeClr val="bg1"/>
              </a:solidFill>
              <a:latin typeface="Lato" panose="020F0502020204030203" pitchFamily="34" charset="77"/>
              <a:ea typeface="Lato Light"/>
              <a:cs typeface="Lato Light"/>
            </a:endParaRPr>
          </a:p>
        </p:txBody>
      </p:sp>
      <p:pic>
        <p:nvPicPr>
          <p:cNvPr id="32" name="Picture 31">
            <a:extLst>
              <a:ext uri="{FF2B5EF4-FFF2-40B4-BE49-F238E27FC236}">
                <a16:creationId xmlns:a16="http://schemas.microsoft.com/office/drawing/2014/main" id="{3AECDE5C-25A4-3CEE-287A-172CFEB342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685" y="128564"/>
            <a:ext cx="1778123" cy="1364928"/>
          </a:xfrm>
          <a:prstGeom prst="rect">
            <a:avLst/>
          </a:prstGeom>
        </p:spPr>
      </p:pic>
      <p:sp>
        <p:nvSpPr>
          <p:cNvPr id="3" name="TextBox 2">
            <a:extLst>
              <a:ext uri="{FF2B5EF4-FFF2-40B4-BE49-F238E27FC236}">
                <a16:creationId xmlns:a16="http://schemas.microsoft.com/office/drawing/2014/main" id="{7E0A57DE-4A64-C619-60F5-9C607EEF573A}"/>
              </a:ext>
            </a:extLst>
          </p:cNvPr>
          <p:cNvSpPr txBox="1"/>
          <p:nvPr/>
        </p:nvSpPr>
        <p:spPr>
          <a:xfrm>
            <a:off x="1384609" y="2332463"/>
            <a:ext cx="98967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endParaRPr lang="en-US">
              <a:cs typeface="Calibri" panose="020F0502020204030204"/>
            </a:endParaRPr>
          </a:p>
        </p:txBody>
      </p:sp>
      <p:sp>
        <p:nvSpPr>
          <p:cNvPr id="4" name="TextBox 3">
            <a:extLst>
              <a:ext uri="{FF2B5EF4-FFF2-40B4-BE49-F238E27FC236}">
                <a16:creationId xmlns:a16="http://schemas.microsoft.com/office/drawing/2014/main" id="{4C7477FF-93C7-D38C-7A20-E1ABAD09B79C}"/>
              </a:ext>
            </a:extLst>
          </p:cNvPr>
          <p:cNvSpPr txBox="1"/>
          <p:nvPr/>
        </p:nvSpPr>
        <p:spPr>
          <a:xfrm>
            <a:off x="2833236" y="1718999"/>
            <a:ext cx="9394902"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latin typeface="Lato"/>
                <a:ea typeface="Lato"/>
                <a:cs typeface="Calibri" panose="020F0502020204030204"/>
              </a:rPr>
              <a:t>Existing sponsors</a:t>
            </a:r>
            <a:endParaRPr lang="en-US" sz="2400" dirty="0"/>
          </a:p>
          <a:p>
            <a:pPr marL="285750" indent="-285750">
              <a:buFont typeface="Arial"/>
              <a:buChar char="•"/>
            </a:pPr>
            <a:r>
              <a:rPr lang="en-US" sz="2400" dirty="0">
                <a:latin typeface="Lato"/>
                <a:ea typeface="Lato"/>
                <a:cs typeface="Calibri" panose="020F0502020204030204"/>
              </a:rPr>
              <a:t>Network of volunteers</a:t>
            </a:r>
            <a:endParaRPr lang="en-US" sz="2400" dirty="0"/>
          </a:p>
          <a:p>
            <a:pPr marL="285750" indent="-285750">
              <a:buFont typeface="Arial"/>
              <a:buChar char="•"/>
            </a:pPr>
            <a:r>
              <a:rPr lang="en-US" sz="2400" dirty="0">
                <a:latin typeface="Lato"/>
                <a:ea typeface="Lato"/>
                <a:cs typeface="Calibri" panose="020F0502020204030204"/>
              </a:rPr>
              <a:t>Mailings – datamining</a:t>
            </a:r>
          </a:p>
          <a:p>
            <a:pPr marL="285750" indent="-285750">
              <a:buFont typeface="Arial"/>
              <a:buChar char="•"/>
            </a:pPr>
            <a:r>
              <a:rPr lang="en-US" sz="2400" dirty="0">
                <a:latin typeface="Lato"/>
                <a:ea typeface="Lato"/>
                <a:cs typeface="Calibri" panose="020F0502020204030204"/>
              </a:rPr>
              <a:t>Foundations (Nathalie is responsible)</a:t>
            </a:r>
          </a:p>
          <a:p>
            <a:pPr marL="285750" indent="-285750">
              <a:buFont typeface="Arial"/>
              <a:buChar char="•"/>
            </a:pPr>
            <a:r>
              <a:rPr lang="en-US" sz="2400" dirty="0">
                <a:latin typeface="Lato"/>
                <a:ea typeface="Lato"/>
                <a:cs typeface="Calibri" panose="020F0502020204030204"/>
              </a:rPr>
              <a:t>Trade Federations</a:t>
            </a:r>
          </a:p>
          <a:p>
            <a:pPr marL="285750" indent="-285750">
              <a:buFont typeface="Arial"/>
              <a:buChar char="•"/>
            </a:pPr>
            <a:r>
              <a:rPr lang="en-US" sz="2400" dirty="0">
                <a:latin typeface="Lato"/>
                <a:ea typeface="Lato"/>
                <a:cs typeface="Calibri" panose="020F0502020204030204"/>
              </a:rPr>
              <a:t>HR departments (new volunteers)</a:t>
            </a:r>
          </a:p>
          <a:p>
            <a:pPr marL="285750" indent="-285750">
              <a:buFont typeface="Arial"/>
              <a:buChar char="•"/>
            </a:pPr>
            <a:r>
              <a:rPr lang="en-US" sz="2400" dirty="0">
                <a:latin typeface="Lato"/>
                <a:ea typeface="Lato"/>
                <a:cs typeface="Calibri" panose="020F0502020204030204"/>
              </a:rPr>
              <a:t>Banks, Wealth Managers, Private bankers (OVO Acceleration Fund)</a:t>
            </a:r>
          </a:p>
          <a:p>
            <a:pPr marL="285750" indent="-285750">
              <a:buFont typeface="Arial"/>
              <a:buChar char="•"/>
            </a:pPr>
            <a:r>
              <a:rPr lang="en-US" sz="2400" dirty="0">
                <a:latin typeface="Lato"/>
                <a:ea typeface="Lato"/>
                <a:cs typeface="Calibri" panose="020F0502020204030204"/>
              </a:rPr>
              <a:t>Rich families </a:t>
            </a:r>
          </a:p>
          <a:p>
            <a:pPr marL="285750" indent="-285750">
              <a:buFont typeface="Arial"/>
              <a:buChar char="•"/>
            </a:pPr>
            <a:r>
              <a:rPr lang="en-US" sz="2400" dirty="0">
                <a:latin typeface="Lato"/>
                <a:ea typeface="Lato"/>
                <a:cs typeface="Calibri" panose="020F0502020204030204"/>
              </a:rPr>
              <a:t>Service Clubs</a:t>
            </a:r>
          </a:p>
          <a:p>
            <a:pPr marL="285750" indent="-285750">
              <a:buFont typeface="Arial"/>
              <a:buChar char="•"/>
            </a:pPr>
            <a:r>
              <a:rPr lang="en-US" sz="2400" dirty="0">
                <a:latin typeface="Lato"/>
                <a:ea typeface="Lato"/>
                <a:cs typeface="Calibri" panose="020F0502020204030204"/>
              </a:rPr>
              <a:t>Impact Investors</a:t>
            </a:r>
          </a:p>
          <a:p>
            <a:pPr marL="285750" indent="-285750">
              <a:buFont typeface="Arial"/>
              <a:buChar char="•"/>
            </a:pPr>
            <a:r>
              <a:rPr lang="en-US" sz="2400" dirty="0">
                <a:latin typeface="Lato"/>
                <a:ea typeface="Lato"/>
                <a:cs typeface="Calibri" panose="020F0502020204030204"/>
              </a:rPr>
              <a:t>Business Angels (BAN Flanders)</a:t>
            </a:r>
          </a:p>
          <a:p>
            <a:pPr marL="285750" indent="-285750">
              <a:buFont typeface="Arial"/>
              <a:buChar char="•"/>
            </a:pPr>
            <a:r>
              <a:rPr lang="en-US" sz="2400" dirty="0">
                <a:latin typeface="Lato"/>
                <a:ea typeface="Lato"/>
                <a:cs typeface="Calibri" panose="020F0502020204030204"/>
              </a:rPr>
              <a:t>Investment clubs (like SIMIN)</a:t>
            </a:r>
          </a:p>
          <a:p>
            <a:pPr marL="285750" indent="-285750">
              <a:buFont typeface="Arial"/>
              <a:buChar char="•"/>
            </a:pPr>
            <a:r>
              <a:rPr lang="en-US" sz="2400" dirty="0">
                <a:latin typeface="Lato"/>
                <a:ea typeface="Lato"/>
                <a:cs typeface="Calibri" panose="020F0502020204030204"/>
              </a:rPr>
              <a:t>Consulting (</a:t>
            </a:r>
            <a:r>
              <a:rPr lang="en-US" sz="2400" dirty="0" err="1">
                <a:latin typeface="Lato"/>
                <a:ea typeface="Lato"/>
                <a:cs typeface="Calibri" panose="020F0502020204030204"/>
              </a:rPr>
              <a:t>Enabel</a:t>
            </a:r>
            <a:r>
              <a:rPr lang="en-US" sz="2400" dirty="0">
                <a:latin typeface="Lato"/>
                <a:ea typeface="Lato"/>
                <a:cs typeface="Calibri" panose="020F0502020204030204"/>
              </a:rPr>
              <a:t>, IOM, Vito) - (Björn is responsible)</a:t>
            </a:r>
          </a:p>
        </p:txBody>
      </p:sp>
      <p:pic>
        <p:nvPicPr>
          <p:cNvPr id="8" name="Picture 7">
            <a:extLst>
              <a:ext uri="{FF2B5EF4-FFF2-40B4-BE49-F238E27FC236}">
                <a16:creationId xmlns:a16="http://schemas.microsoft.com/office/drawing/2014/main" id="{CA8BE61F-AE1C-C61D-FE33-49CFF50B128D}"/>
              </a:ext>
            </a:extLst>
          </p:cNvPr>
          <p:cNvPicPr>
            <a:picLocks noChangeAspect="1"/>
          </p:cNvPicPr>
          <p:nvPr/>
        </p:nvPicPr>
        <p:blipFill>
          <a:blip r:embed="rId4"/>
          <a:stretch>
            <a:fillRect/>
          </a:stretch>
        </p:blipFill>
        <p:spPr>
          <a:xfrm>
            <a:off x="104019" y="1788648"/>
            <a:ext cx="2743200" cy="1974418"/>
          </a:xfrm>
          <a:prstGeom prst="rect">
            <a:avLst/>
          </a:prstGeom>
        </p:spPr>
      </p:pic>
      <p:pic>
        <p:nvPicPr>
          <p:cNvPr id="9" name="Picture 8">
            <a:extLst>
              <a:ext uri="{FF2B5EF4-FFF2-40B4-BE49-F238E27FC236}">
                <a16:creationId xmlns:a16="http://schemas.microsoft.com/office/drawing/2014/main" id="{047D3E3F-E063-33DC-3BB9-A49D2AAC9A45}"/>
              </a:ext>
            </a:extLst>
          </p:cNvPr>
          <p:cNvPicPr>
            <a:picLocks noChangeAspect="1"/>
          </p:cNvPicPr>
          <p:nvPr/>
        </p:nvPicPr>
        <p:blipFill>
          <a:blip r:embed="rId5"/>
          <a:stretch>
            <a:fillRect/>
          </a:stretch>
        </p:blipFill>
        <p:spPr>
          <a:xfrm>
            <a:off x="9954919" y="4344563"/>
            <a:ext cx="2047052" cy="1586450"/>
          </a:xfrm>
          <a:prstGeom prst="rect">
            <a:avLst/>
          </a:prstGeom>
        </p:spPr>
      </p:pic>
    </p:spTree>
    <p:extLst>
      <p:ext uri="{BB962C8B-B14F-4D97-AF65-F5344CB8AC3E}">
        <p14:creationId xmlns:p14="http://schemas.microsoft.com/office/powerpoint/2010/main" val="1897232839"/>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cd665ab-3433-48f3-b78d-d491865014cf" xsi:nil="true"/>
    <lcf76f155ced4ddcb4097134ff3c332f xmlns="750c14b1-1cb9-40cc-8096-513c4c5ea0b6">
      <Terms xmlns="http://schemas.microsoft.com/office/infopath/2007/PartnerControls"/>
    </lcf76f155ced4ddcb4097134ff3c332f>
    <SharedWithUsers xmlns="2cd665ab-3433-48f3-b78d-d491865014cf">
      <UserInfo>
        <DisplayName/>
        <AccountId xsi:nil="true"/>
        <AccountType/>
      </UserInfo>
    </SharedWithUsers>
    <MediaLengthInSeconds xmlns="750c14b1-1cb9-40cc-8096-513c4c5ea0b6" xsi:nil="true"/>
    <Cijfer xmlns="750c14b1-1cb9-40cc-8096-513c4c5ea0b6" xsi:nil="true"/>
    <Cijfer_x0020_Projectenportefeuille xmlns="750c14b1-1cb9-40cc-8096-513c4c5ea0b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7EDA958DCECAC42BE4137419F40A758" ma:contentTypeVersion="18" ma:contentTypeDescription="Een nieuw document maken." ma:contentTypeScope="" ma:versionID="b917601fda2cc069c8700ce67484f5c2">
  <xsd:schema xmlns:xsd="http://www.w3.org/2001/XMLSchema" xmlns:xs="http://www.w3.org/2001/XMLSchema" xmlns:p="http://schemas.microsoft.com/office/2006/metadata/properties" xmlns:ns2="750c14b1-1cb9-40cc-8096-513c4c5ea0b6" xmlns:ns3="2cd665ab-3433-48f3-b78d-d491865014cf" targetNamespace="http://schemas.microsoft.com/office/2006/metadata/properties" ma:root="true" ma:fieldsID="39b9a94975bf0146f7b21915f22b71b1" ns2:_="" ns3:_="">
    <xsd:import namespace="750c14b1-1cb9-40cc-8096-513c4c5ea0b6"/>
    <xsd:import namespace="2cd665ab-3433-48f3-b78d-d491865014cf"/>
    <xsd:element name="properties">
      <xsd:complexType>
        <xsd:sequence>
          <xsd:element name="documentManagement">
            <xsd:complexType>
              <xsd:all>
                <xsd:element ref="ns2:Cijfer" minOccurs="0"/>
                <xsd:element ref="ns2:Cijfer_x0020_Projectenportefeuille" minOccurs="0"/>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0c14b1-1cb9-40cc-8096-513c4c5ea0b6" elementFormDefault="qualified">
    <xsd:import namespace="http://schemas.microsoft.com/office/2006/documentManagement/types"/>
    <xsd:import namespace="http://schemas.microsoft.com/office/infopath/2007/PartnerControls"/>
    <xsd:element name="Cijfer" ma:index="8" nillable="true" ma:displayName="Cijfer" ma:internalName="Cijfer">
      <xsd:simpleType>
        <xsd:restriction base="dms:Number"/>
      </xsd:simpleType>
    </xsd:element>
    <xsd:element name="Cijfer_x0020_Projectenportefeuille" ma:index="9" nillable="true" ma:displayName="Cijfer Projectenportefeuille" ma:internalName="Cijfer_x0020_Projectenportefeuille">
      <xsd:simpleType>
        <xsd:restriction base="dms:Number"/>
      </xsd:simpleType>
    </xsd:element>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Afbeeldingtags" ma:readOnly="false" ma:fieldId="{5cf76f15-5ced-4ddc-b409-7134ff3c332f}" ma:taxonomyMulti="true" ma:sspId="e38aa8a9-2314-4ff2-81f2-761ac3176da8" ma:termSetId="09814cd3-568e-fe90-9814-8d621ff8fb84" ma:anchorId="fba54fb3-c3e1-fe81-a776-ca4b69148c4d" ma:open="true" ma:isKeyword="false">
      <xsd:complexType>
        <xsd:sequence>
          <xsd:element ref="pc:Terms" minOccurs="0" maxOccurs="1"/>
        </xsd:sequence>
      </xsd:complex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d665ab-3433-48f3-b78d-d491865014cf"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20" nillable="true" ma:displayName="Taxonomy Catch All Column" ma:hidden="true" ma:list="{9395e4b0-f604-4281-a254-fbf3f5e79dab}" ma:internalName="TaxCatchAll" ma:showField="CatchAllData" ma:web="2cd665ab-3433-48f3-b78d-d491865014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6DBC06-09FB-4645-A866-6DD22A60BB49}">
  <ds:schemaRefs>
    <ds:schemaRef ds:uri="2cd665ab-3433-48f3-b78d-d491865014cf"/>
    <ds:schemaRef ds:uri="31430bbf-46d0-4c8c-87c8-df2d4bedaa94"/>
    <ds:schemaRef ds:uri="750c14b1-1cb9-40cc-8096-513c4c5ea0b6"/>
    <ds:schemaRef ds:uri="986961b6-848d-41bf-afa7-e58c30d4e55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40CC4F3-5EA2-4546-9991-D584FB673A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0c14b1-1cb9-40cc-8096-513c4c5ea0b6"/>
    <ds:schemaRef ds:uri="2cd665ab-3433-48f3-b78d-d491865014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98D3E3-BDD1-4577-B52B-10748372CC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23</Slides>
  <Notes>0</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Anne-lise Passelecq</dc:creator>
  <cp:revision>939</cp:revision>
  <dcterms:created xsi:type="dcterms:W3CDTF">2018-11-05T08:50:23Z</dcterms:created>
  <dcterms:modified xsi:type="dcterms:W3CDTF">2024-02-08T13:30:03Z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0x010100C7EDA958DCECAC42BE4137419F40A758</vt:lpwstr>
  </property>
  <property fmtid="{D5CDD505-2E9C-101B-9397-08002B2CF9AE}" pid="3" name="MediaServiceImageTags">
    <vt:lpwstr/>
  </property>
  <property fmtid="{D5CDD505-2E9C-101B-9397-08002B2CF9AE}" pid="4" name="Order">
    <vt:r8>4111000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