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328" r:id="rId5"/>
    <p:sldId id="347" r:id="rId6"/>
    <p:sldId id="352" r:id="rId7"/>
    <p:sldId id="348" r:id="rId8"/>
    <p:sldId id="350" r:id="rId9"/>
    <p:sldId id="349" r:id="rId10"/>
    <p:sldId id="355" r:id="rId11"/>
    <p:sldId id="358" r:id="rId12"/>
    <p:sldId id="361" r:id="rId13"/>
    <p:sldId id="275" r:id="rId14"/>
    <p:sldId id="362" r:id="rId15"/>
    <p:sldId id="360" r:id="rId16"/>
    <p:sldId id="32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73C"/>
    <a:srgbClr val="9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16CCA-AF0F-2DD8-CC44-4FF605E3696E}" v="84" dt="2023-10-17T14:45:4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/>
    <p:restoredTop sz="94957"/>
  </p:normalViewPr>
  <p:slideViewPr>
    <p:cSldViewPr snapToGrid="0">
      <p:cViewPr varScale="1">
        <p:scale>
          <a:sx n="93" d="100"/>
          <a:sy n="93" d="100"/>
        </p:scale>
        <p:origin x="992" y="208"/>
      </p:cViewPr>
      <p:guideLst>
        <p:guide pos="7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eersman" userId="S::karen.peersman@ondernemersvoorondernemers.be::5f99465f-8b5d-41bb-9a0e-8c4a4b19059b" providerId="AD" clId="Web-{2F416CCA-AF0F-2DD8-CC44-4FF605E3696E}"/>
    <pc:docChg chg="addSld delSld modSld">
      <pc:chgData name="Karen Peersman" userId="S::karen.peersman@ondernemersvoorondernemers.be::5f99465f-8b5d-41bb-9a0e-8c4a4b19059b" providerId="AD" clId="Web-{2F416CCA-AF0F-2DD8-CC44-4FF605E3696E}" dt="2023-10-17T14:45:42.030" v="169" actId="20577"/>
      <pc:docMkLst>
        <pc:docMk/>
      </pc:docMkLst>
      <pc:sldChg chg="del">
        <pc:chgData name="Karen Peersman" userId="S::karen.peersman@ondernemersvoorondernemers.be::5f99465f-8b5d-41bb-9a0e-8c4a4b19059b" providerId="AD" clId="Web-{2F416CCA-AF0F-2DD8-CC44-4FF605E3696E}" dt="2023-10-17T11:37:18.461" v="165"/>
        <pc:sldMkLst>
          <pc:docMk/>
          <pc:sldMk cId="3982077805" sldId="278"/>
        </pc:sldMkLst>
      </pc:sldChg>
      <pc:sldChg chg="modSp modNotes">
        <pc:chgData name="Karen Peersman" userId="S::karen.peersman@ondernemersvoorondernemers.be::5f99465f-8b5d-41bb-9a0e-8c4a4b19059b" providerId="AD" clId="Web-{2F416CCA-AF0F-2DD8-CC44-4FF605E3696E}" dt="2023-10-17T11:29:11.928" v="152"/>
        <pc:sldMkLst>
          <pc:docMk/>
          <pc:sldMk cId="2212065679" sldId="347"/>
        </pc:sldMkLst>
        <pc:spChg chg="mod">
          <ac:chgData name="Karen Peersman" userId="S::karen.peersman@ondernemersvoorondernemers.be::5f99465f-8b5d-41bb-9a0e-8c4a4b19059b" providerId="AD" clId="Web-{2F416CCA-AF0F-2DD8-CC44-4FF605E3696E}" dt="2023-10-17T11:21:54.365" v="91" actId="20577"/>
          <ac:spMkLst>
            <pc:docMk/>
            <pc:sldMk cId="2212065679" sldId="347"/>
            <ac:spMk id="34" creationId="{86DDAE06-FE75-E34F-A10E-DE1AB89F5E16}"/>
          </ac:spMkLst>
        </pc:spChg>
      </pc:sldChg>
      <pc:sldChg chg="modSp modNotes">
        <pc:chgData name="Karen Peersman" userId="S::karen.peersman@ondernemersvoorondernemers.be::5f99465f-8b5d-41bb-9a0e-8c4a4b19059b" providerId="AD" clId="Web-{2F416CCA-AF0F-2DD8-CC44-4FF605E3696E}" dt="2023-10-17T14:45:42.030" v="169" actId="20577"/>
        <pc:sldMkLst>
          <pc:docMk/>
          <pc:sldMk cId="839372859" sldId="348"/>
        </pc:sldMkLst>
        <pc:spChg chg="mod">
          <ac:chgData name="Karen Peersman" userId="S::karen.peersman@ondernemersvoorondernemers.be::5f99465f-8b5d-41bb-9a0e-8c4a4b19059b" providerId="AD" clId="Web-{2F416CCA-AF0F-2DD8-CC44-4FF605E3696E}" dt="2023-10-17T14:45:42.030" v="169" actId="20577"/>
          <ac:spMkLst>
            <pc:docMk/>
            <pc:sldMk cId="839372859" sldId="348"/>
            <ac:spMk id="3" creationId="{2C8E7E80-6CB5-3043-8D51-457E6BC53BA8}"/>
          </ac:spMkLst>
        </pc:spChg>
      </pc:sldChg>
      <pc:sldChg chg="modSp">
        <pc:chgData name="Karen Peersman" userId="S::karen.peersman@ondernemersvoorondernemers.be::5f99465f-8b5d-41bb-9a0e-8c4a4b19059b" providerId="AD" clId="Web-{2F416CCA-AF0F-2DD8-CC44-4FF605E3696E}" dt="2023-10-17T11:16:33.056" v="0" actId="1076"/>
        <pc:sldMkLst>
          <pc:docMk/>
          <pc:sldMk cId="2533543493" sldId="349"/>
        </pc:sldMkLst>
        <pc:picChg chg="mod">
          <ac:chgData name="Karen Peersman" userId="S::karen.peersman@ondernemersvoorondernemers.be::5f99465f-8b5d-41bb-9a0e-8c4a4b19059b" providerId="AD" clId="Web-{2F416CCA-AF0F-2DD8-CC44-4FF605E3696E}" dt="2023-10-17T11:16:33.056" v="0" actId="1076"/>
          <ac:picMkLst>
            <pc:docMk/>
            <pc:sldMk cId="2533543493" sldId="349"/>
            <ac:picMk id="14" creationId="{22386729-DC64-4E4D-8114-02B261A74E40}"/>
          </ac:picMkLst>
        </pc:picChg>
      </pc:sldChg>
      <pc:sldChg chg="modNotes">
        <pc:chgData name="Karen Peersman" userId="S::karen.peersman@ondernemersvoorondernemers.be::5f99465f-8b5d-41bb-9a0e-8c4a4b19059b" providerId="AD" clId="Web-{2F416CCA-AF0F-2DD8-CC44-4FF605E3696E}" dt="2023-10-17T11:28:16.988" v="150"/>
        <pc:sldMkLst>
          <pc:docMk/>
          <pc:sldMk cId="2108806036" sldId="352"/>
        </pc:sldMkLst>
      </pc:sldChg>
      <pc:sldChg chg="modSp">
        <pc:chgData name="Karen Peersman" userId="S::karen.peersman@ondernemersvoorondernemers.be::5f99465f-8b5d-41bb-9a0e-8c4a4b19059b" providerId="AD" clId="Web-{2F416CCA-AF0F-2DD8-CC44-4FF605E3696E}" dt="2023-10-17T11:28:59.021" v="151" actId="1076"/>
        <pc:sldMkLst>
          <pc:docMk/>
          <pc:sldMk cId="3271864068" sldId="355"/>
        </pc:sldMkLst>
        <pc:spChg chg="mod">
          <ac:chgData name="Karen Peersman" userId="S::karen.peersman@ondernemersvoorondernemers.be::5f99465f-8b5d-41bb-9a0e-8c4a4b19059b" providerId="AD" clId="Web-{2F416CCA-AF0F-2DD8-CC44-4FF605E3696E}" dt="2023-10-17T11:17:23.917" v="1" actId="1076"/>
          <ac:spMkLst>
            <pc:docMk/>
            <pc:sldMk cId="3271864068" sldId="355"/>
            <ac:spMk id="9" creationId="{DBBCFC6D-E2A9-7342-B63A-6B5F40A56DBD}"/>
          </ac:spMkLst>
        </pc:spChg>
        <pc:picChg chg="mod">
          <ac:chgData name="Karen Peersman" userId="S::karen.peersman@ondernemersvoorondernemers.be::5f99465f-8b5d-41bb-9a0e-8c4a4b19059b" providerId="AD" clId="Web-{2F416CCA-AF0F-2DD8-CC44-4FF605E3696E}" dt="2023-10-17T11:28:59.021" v="151" actId="1076"/>
          <ac:picMkLst>
            <pc:docMk/>
            <pc:sldMk cId="3271864068" sldId="355"/>
            <ac:picMk id="4" creationId="{196EAED5-9282-1CA3-DBDF-E55C08599197}"/>
          </ac:picMkLst>
        </pc:picChg>
      </pc:sldChg>
      <pc:sldChg chg="modSp">
        <pc:chgData name="Karen Peersman" userId="S::karen.peersman@ondernemersvoorondernemers.be::5f99465f-8b5d-41bb-9a0e-8c4a4b19059b" providerId="AD" clId="Web-{2F416CCA-AF0F-2DD8-CC44-4FF605E3696E}" dt="2023-10-17T11:30:37.712" v="163" actId="20577"/>
        <pc:sldMkLst>
          <pc:docMk/>
          <pc:sldMk cId="1733544024" sldId="358"/>
        </pc:sldMkLst>
        <pc:spChg chg="mod">
          <ac:chgData name="Karen Peersman" userId="S::karen.peersman@ondernemersvoorondernemers.be::5f99465f-8b5d-41bb-9a0e-8c4a4b19059b" providerId="AD" clId="Web-{2F416CCA-AF0F-2DD8-CC44-4FF605E3696E}" dt="2023-10-17T11:30:37.712" v="163" actId="20577"/>
          <ac:spMkLst>
            <pc:docMk/>
            <pc:sldMk cId="1733544024" sldId="358"/>
            <ac:spMk id="2" creationId="{1E5F9C2A-53DA-8C4D-89B9-586EE9E850B0}"/>
          </ac:spMkLst>
        </pc:spChg>
      </pc:sldChg>
      <pc:sldChg chg="addSp delSp modSp add">
        <pc:chgData name="Karen Peersman" userId="S::karen.peersman@ondernemersvoorondernemers.be::5f99465f-8b5d-41bb-9a0e-8c4a4b19059b" providerId="AD" clId="Web-{2F416CCA-AF0F-2DD8-CC44-4FF605E3696E}" dt="2023-10-17T11:39:01.105" v="167"/>
        <pc:sldMkLst>
          <pc:docMk/>
          <pc:sldMk cId="1188905914" sldId="362"/>
        </pc:sldMkLst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" creationId="{00000000-0000-0000-0000-00000000000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3" creationId="{00000000-0000-0000-0000-00000000000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13" creationId="{306D11B3-8E3A-86B3-1EBD-FDCEC7EFDEB2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16" creationId="{C79899C1-6567-D3B0-0D10-BC88AA34647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18" creationId="{B37D90D5-5F16-C66B-D162-2EA423728B2B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19" creationId="{4C20DE65-60B8-5BD8-F806-BF4F57006323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25" creationId="{505BED55-E737-C21C-A5D5-F18AC59A5458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27" creationId="{6F1F9C0A-DBD4-FA0D-183E-3249D5AE19AF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28" creationId="{7F2F7A5A-7382-56FB-BEC7-C3C4B73F388C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29" creationId="{8A11A068-D070-5405-DBBC-FC1C43A19929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30" creationId="{B535E101-CC27-E134-AD2D-CC0515A5FA86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34" creationId="{4F0DD85F-7755-BF1C-AFE5-ED51690D6031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35" creationId="{04866351-FACA-4B42-9D77-53E4EF7BC3E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37" creationId="{AE948CFB-832F-E5B2-E161-2CBC4EFC9589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38" creationId="{6C6B84F8-5708-897E-DB11-6DFB999BAFD1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41" creationId="{9C5BCA5F-1F1E-8B28-C282-632BB705940A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42" creationId="{CEBFF027-89DB-8C2D-2950-4716AC13660D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44" creationId="{C1CE9840-F1A6-72AB-FFCD-3693CA03A13A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56" creationId="{6FE380CE-5B57-86AB-5A9B-5FFD42C1CA5D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57" creationId="{9D8910D1-C6AA-9307-9704-7A4E6F464316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58" creationId="{7E73BF1B-64D6-8130-2E9F-EBF7841D48B9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60" creationId="{1122AA71-E9D8-1193-75CB-0408D89A52E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62" creationId="{603B1473-8F92-CC27-0261-2F5B1D910D34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64" creationId="{4F03B9BE-8F97-DD96-24CB-83C486BFAB0C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66" creationId="{B4A5F89B-4AF0-BE95-F142-8E4E04D363DF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68" creationId="{B296EAA5-102E-D27A-1F11-695734B7EA97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70" creationId="{25F3BFDA-364A-696C-788E-3962E4D277CD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72" creationId="{562C902F-95BE-EE9A-0B7B-03DDA15354D7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74" creationId="{2C17525E-269E-8FE5-D193-CBBDF8CC339C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76" creationId="{42BBE030-BC5E-C24C-ADC7-7FCCC4220EC3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78" creationId="{5FAAB430-94EF-A1F9-47A5-3BB8CEF1C0BF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80" creationId="{3D80E63A-B837-5FC2-A92D-0F0488274998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82" creationId="{0A878170-8B93-38E3-6C35-2C579D9FD70C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84" creationId="{1D3D8C1B-8747-AA71-6327-98D020F65EEE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86" creationId="{5A488D4D-F6A9-C1B9-F233-CA62A1F848B8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88" creationId="{0980CCF7-839D-9E43-22D9-D52B42CB2093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90" creationId="{82018F14-06A8-32F9-F099-356B79845E80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92" creationId="{37402B62-211E-7FCD-8D70-77045D7D43EC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94" creationId="{71EDD8D2-2536-7ED3-DAD9-A4E576C46558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96" creationId="{BB4B5ABB-3D26-EF98-D4D2-74920B37724E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198" creationId="{BA9247E6-24FB-01DE-D3FC-1F07ED58290B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01" creationId="{98378D54-29DA-4010-6EF0-B4C80A1FFC16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02" creationId="{846DC2EE-1DCC-1093-18EE-A88ECEC6EE68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05" creationId="{34010CB7-524B-AEB2-9860-A5ED4451C8C6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06" creationId="{55FBD801-30C5-324D-68F7-95B3AB6F3CB2}"/>
          </ac:spMkLst>
        </pc:spChg>
        <pc:sp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spMkLst>
            <pc:docMk/>
            <pc:sldMk cId="1188905914" sldId="362"/>
            <ac:spMk id="209" creationId="{175A085F-4F46-F1A1-3B26-2CA1B4C9E5F4}"/>
          </ac:spMkLst>
        </pc:spChg>
        <pc:grpChg chg="add del">
          <ac:chgData name="Karen Peersman" userId="S::karen.peersman@ondernemersvoorondernemers.be::5f99465f-8b5d-41bb-9a0e-8c4a4b19059b" providerId="AD" clId="Web-{2F416CCA-AF0F-2DD8-CC44-4FF605E3696E}" dt="2023-10-17T11:39:01.105" v="167"/>
          <ac:grpSpMkLst>
            <pc:docMk/>
            <pc:sldMk cId="1188905914" sldId="362"/>
            <ac:grpSpMk id="31" creationId="{A18B1595-12A5-1933-9FD7-A90DE832ED66}"/>
          </ac:grpSpMkLst>
        </pc:grp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6" creationId="{26E1D8E5-E0A6-5488-526B-9DFF0C9B9AC3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0" creationId="{78BCBD0C-8E27-0C68-758F-7E1FA3F7EFB9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2" creationId="{3606BC8B-2DAF-B059-5FCB-5AE45FDB47A3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4" creationId="{8361BA29-CBD8-E747-D2AD-3AA272E105E1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6" creationId="{B22B5EF9-5A56-B903-3CCD-CCAAC04F062F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8" creationId="{48080845-4423-4B72-B126-9FE8439ACBD3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30" creationId="{94AE0A8D-1ECF-5675-FA3E-C8F44569BCE8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06" creationId="{EC9A9317-F0A3-74A4-E53B-0CDDBB52506D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07" creationId="{11DB73DA-C05F-FEE4-149C-A8BF59C5931F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09" creationId="{A71B30DA-B447-008E-2417-4EA9445744E4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10" creationId="{B132F2F6-AE60-2389-F3CE-9D2C65E533C6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14" creationId="{11438807-46A7-1112-212B-7D09EC2D68FE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17" creationId="{38575501-498B-85D4-BBB1-D38BE7A30B60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23" creationId="{AA070B62-57C7-AD28-2B34-AFF633B14E95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26" creationId="{5E90EEE4-7887-4510-6A63-D22399E99B48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61" creationId="{18BBA55B-1332-E9E0-DDB9-7A404D450CD3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69" creationId="{0B3B1B58-EB2C-8D7F-CB3C-39B86A97CA48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71" creationId="{EA16573E-326F-C515-2E76-FCFB34A4CF36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73" creationId="{54083EBD-9C7C-3A06-5C55-22381C1B7D2F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77" creationId="{71AA18F6-F5D7-1342-A71A-662E16FDCE72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79" creationId="{37064925-376E-7D1C-CA02-E0745418A976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83" creationId="{6EA103BF-8699-BCA0-D759-1E797906CF32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85" creationId="{86DEBE22-03F2-20A4-45DE-80BB6E1EF66B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87" creationId="{1D3FE080-5228-8171-0891-B9E93D2DC00F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91" creationId="{B93708AA-184B-AEB9-1EB9-B5BAAC2A9578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195" creationId="{5F8C0AEC-E2A0-DCDD-B4E5-C841A83C262F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04" creationId="{56A70D33-DF71-0F76-ED4D-30E73D010DF8}"/>
          </ac:picMkLst>
        </pc:picChg>
        <pc:picChg chg="mod topLvl">
          <ac:chgData name="Karen Peersman" userId="S::karen.peersman@ondernemersvoorondernemers.be::5f99465f-8b5d-41bb-9a0e-8c4a4b19059b" providerId="AD" clId="Web-{2F416CCA-AF0F-2DD8-CC44-4FF605E3696E}" dt="2023-10-17T11:39:01.105" v="167"/>
          <ac:picMkLst>
            <pc:docMk/>
            <pc:sldMk cId="1188905914" sldId="362"/>
            <ac:picMk id="215" creationId="{68D6C9A5-4830-FC64-DA04-51DED4A196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7C93-C83A-7E4D-A198-5D48BBAE18AC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Hoofdtekststijlen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89CB-62E9-6945-A721-0E35945ECD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53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5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is moeilijk om toegang te krijgen tot leningen, en als men een lening krijgt, is die te duur </a:t>
            </a:r>
            <a:endParaRPr lang="nl-NL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50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maat: we zijn flexibel op vlak van </a:t>
            </a:r>
            <a:r>
              <a:rPr lang="nl-NL" err="1"/>
              <a:t>collateral</a:t>
            </a:r>
            <a:r>
              <a:rPr lang="nl-NL" dirty="0"/>
              <a:t>, </a:t>
            </a:r>
            <a:r>
              <a:rPr lang="nl-NL" err="1"/>
              <a:t>grace</a:t>
            </a:r>
            <a:r>
              <a:rPr lang="nl-NL" dirty="0"/>
              <a:t> </a:t>
            </a:r>
            <a:r>
              <a:rPr lang="nl-NL" err="1"/>
              <a:t>period</a:t>
            </a:r>
            <a:r>
              <a:rPr lang="nl-NL"/>
              <a:t>, terugbetalingstermijn …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6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die 1,2M geïnvesteerd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330K door het AF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gefinancierd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rest door business angels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7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7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8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3D6B-FC94-462C-82F9-8D925D89AD01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9" Type="http://schemas.openxmlformats.org/officeDocument/2006/relationships/image" Target="../media/image53.jpeg"/><Relationship Id="rId21" Type="http://schemas.openxmlformats.org/officeDocument/2006/relationships/image" Target="../media/image35.png"/><Relationship Id="rId34" Type="http://schemas.openxmlformats.org/officeDocument/2006/relationships/image" Target="../media/image48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41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28" Type="http://schemas.openxmlformats.org/officeDocument/2006/relationships/image" Target="../media/image42.png"/><Relationship Id="rId36" Type="http://schemas.openxmlformats.org/officeDocument/2006/relationships/image" Target="../media/image50.jpeg"/><Relationship Id="rId10" Type="http://schemas.openxmlformats.org/officeDocument/2006/relationships/image" Target="../media/image24.jpeg"/><Relationship Id="rId19" Type="http://schemas.openxmlformats.org/officeDocument/2006/relationships/image" Target="../media/image33.tiff"/><Relationship Id="rId31" Type="http://schemas.openxmlformats.org/officeDocument/2006/relationships/image" Target="../media/image45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png"/><Relationship Id="rId35" Type="http://schemas.openxmlformats.org/officeDocument/2006/relationships/image" Target="../media/image49.jpeg"/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_OZb49wqqRo&amp;t=22s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A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1AD7BA4-4068-8743-9DFC-0449369BE721}"/>
              </a:ext>
            </a:extLst>
          </p:cNvPr>
          <p:cNvSpPr txBox="1"/>
          <p:nvPr/>
        </p:nvSpPr>
        <p:spPr>
          <a:xfrm>
            <a:off x="0" y="2690156"/>
            <a:ext cx="12192000" cy="415142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1A1BD-F08C-5D43-902A-0325AE3D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62" y="3645030"/>
            <a:ext cx="8958118" cy="319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347-E33E-AADE-92B1-D2861A336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8" y="152971"/>
            <a:ext cx="2743200" cy="2382625"/>
          </a:xfrm>
          <a:prstGeom prst="rect">
            <a:avLst/>
          </a:prstGeom>
        </p:spPr>
      </p:pic>
      <p:pic>
        <p:nvPicPr>
          <p:cNvPr id="4" name="Picture 3" descr="Afbeelding met tekst&#10;&#10;Automatisch gegenereerde beschrijving">
            <a:extLst>
              <a:ext uri="{FF2B5EF4-FFF2-40B4-BE49-F238E27FC236}">
                <a16:creationId xmlns:a16="http://schemas.microsoft.com/office/drawing/2014/main" id="{CF8007A2-FA2D-716B-792D-3D14BC7BB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721" y="358580"/>
            <a:ext cx="4899803" cy="1051255"/>
          </a:xfrm>
          <a:prstGeom prst="rect">
            <a:avLst/>
          </a:prstGeom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E38FE4A8-8A30-60F2-9D0A-FD6F8217ED26}"/>
              </a:ext>
            </a:extLst>
          </p:cNvPr>
          <p:cNvSpPr txBox="1"/>
          <p:nvPr/>
        </p:nvSpPr>
        <p:spPr>
          <a:xfrm>
            <a:off x="3676796" y="1618111"/>
            <a:ext cx="8426969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Duurzame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</a:t>
            </a:r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samenwerking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met Afrika</a:t>
            </a:r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A89A65-6AEE-FE48-80CE-37A83EA03D41}"/>
              </a:ext>
            </a:extLst>
          </p:cNvPr>
          <p:cNvSpPr/>
          <p:nvPr/>
        </p:nvSpPr>
        <p:spPr>
          <a:xfrm>
            <a:off x="904127" y="1999824"/>
            <a:ext cx="10459092" cy="4279597"/>
          </a:xfrm>
          <a:prstGeom prst="ellipse">
            <a:avLst/>
          </a:prstGeom>
          <a:noFill/>
          <a:ln>
            <a:solidFill>
              <a:srgbClr val="9E9A9A">
                <a:alpha val="8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C8CE4-9123-2840-AC63-B1B8A3ED66FB}"/>
              </a:ext>
            </a:extLst>
          </p:cNvPr>
          <p:cNvSpPr/>
          <p:nvPr/>
        </p:nvSpPr>
        <p:spPr>
          <a:xfrm>
            <a:off x="1015822" y="2131795"/>
            <a:ext cx="2374648" cy="1176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4A7C1F-6B83-C34E-8BF3-76FD4B29467E}"/>
              </a:ext>
            </a:extLst>
          </p:cNvPr>
          <p:cNvSpPr/>
          <p:nvPr/>
        </p:nvSpPr>
        <p:spPr>
          <a:xfrm>
            <a:off x="3625063" y="1811953"/>
            <a:ext cx="2342508" cy="1157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A507A2-1CB1-B040-8F69-44A77EB6DE42}"/>
              </a:ext>
            </a:extLst>
          </p:cNvPr>
          <p:cNvSpPr/>
          <p:nvPr/>
        </p:nvSpPr>
        <p:spPr>
          <a:xfrm>
            <a:off x="6227786" y="1805717"/>
            <a:ext cx="2342508" cy="113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88464-641A-2842-A2F5-A7206341E9EA}"/>
              </a:ext>
            </a:extLst>
          </p:cNvPr>
          <p:cNvSpPr/>
          <p:nvPr/>
        </p:nvSpPr>
        <p:spPr>
          <a:xfrm>
            <a:off x="8801528" y="2133810"/>
            <a:ext cx="2342508" cy="115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E6C5C-F362-5341-B23B-A023CE75B531}"/>
              </a:ext>
            </a:extLst>
          </p:cNvPr>
          <p:cNvSpPr/>
          <p:nvPr/>
        </p:nvSpPr>
        <p:spPr>
          <a:xfrm>
            <a:off x="728144" y="3459294"/>
            <a:ext cx="2342508" cy="117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0725A-7538-1941-AB68-95E0B846A076}"/>
              </a:ext>
            </a:extLst>
          </p:cNvPr>
          <p:cNvSpPr/>
          <p:nvPr/>
        </p:nvSpPr>
        <p:spPr>
          <a:xfrm>
            <a:off x="1036370" y="4866070"/>
            <a:ext cx="2342508" cy="1143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F38C-A325-954A-9734-F4B6C6345DE5}"/>
              </a:ext>
            </a:extLst>
          </p:cNvPr>
          <p:cNvSpPr/>
          <p:nvPr/>
        </p:nvSpPr>
        <p:spPr>
          <a:xfrm>
            <a:off x="9171397" y="3478148"/>
            <a:ext cx="2342508" cy="1144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33D2A-F3F2-5746-84A5-3198E3F60E7E}"/>
              </a:ext>
            </a:extLst>
          </p:cNvPr>
          <p:cNvSpPr/>
          <p:nvPr/>
        </p:nvSpPr>
        <p:spPr>
          <a:xfrm>
            <a:off x="8801528" y="4873721"/>
            <a:ext cx="2342508" cy="1158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F9D6-D8A3-3A4C-A5D7-0F1FE0208279}"/>
              </a:ext>
            </a:extLst>
          </p:cNvPr>
          <p:cNvSpPr/>
          <p:nvPr/>
        </p:nvSpPr>
        <p:spPr>
          <a:xfrm>
            <a:off x="2244604" y="240786"/>
            <a:ext cx="81003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Lato" panose="020F0502020204030203" pitchFamily="34" charset="77"/>
              </a:rPr>
              <a:t>Een onafhankelijke netwerkorganisatie </a:t>
            </a:r>
          </a:p>
          <a:p>
            <a:pPr algn="ctr"/>
            <a:r>
              <a:rPr lang="en-GB" sz="3600">
                <a:solidFill>
                  <a:srgbClr val="FFFFFF"/>
                </a:solidFill>
                <a:latin typeface="Lato" panose="020F0502020204030203" pitchFamily="34" charset="77"/>
              </a:rPr>
              <a:t>met een ondernemersmentaliteit</a:t>
            </a:r>
            <a:endParaRPr lang="en-GB" sz="3600">
              <a:latin typeface="Lato" panose="020F0502020204030203" pitchFamily="34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F2B47-DF11-274D-8ED6-56861212E1CF}"/>
              </a:ext>
            </a:extLst>
          </p:cNvPr>
          <p:cNvSpPr/>
          <p:nvPr/>
        </p:nvSpPr>
        <p:spPr>
          <a:xfrm>
            <a:off x="3625063" y="5416460"/>
            <a:ext cx="2472093" cy="1177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3B3838"/>
                </a:solidFill>
                <a:latin typeface="Lato"/>
              </a:rPr>
              <a:t>Partnerorganisaties: </a:t>
            </a:r>
            <a:r>
              <a:rPr lang="en-GB" err="1">
                <a:solidFill>
                  <a:srgbClr val="3B3838"/>
                </a:solidFill>
                <a:latin typeface="Lato"/>
              </a:rPr>
              <a:t>Enabel</a:t>
            </a:r>
            <a:r>
              <a:rPr lang="en-GB">
                <a:solidFill>
                  <a:srgbClr val="3B3838"/>
                </a:solidFill>
                <a:latin typeface="Lato"/>
              </a:rPr>
              <a:t>, IOM, Einstein Rising, ... (in België en in Afrika)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9E183B-BB73-2E4E-BD07-B15680E38A0B}"/>
              </a:ext>
            </a:extLst>
          </p:cNvPr>
          <p:cNvSpPr/>
          <p:nvPr/>
        </p:nvSpPr>
        <p:spPr>
          <a:xfrm>
            <a:off x="6224427" y="5402682"/>
            <a:ext cx="2342508" cy="1191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35F1C-68E1-F048-BCE9-B3B0856F6F72}"/>
              </a:ext>
            </a:extLst>
          </p:cNvPr>
          <p:cNvSpPr/>
          <p:nvPr/>
        </p:nvSpPr>
        <p:spPr>
          <a:xfrm>
            <a:off x="952407" y="2312250"/>
            <a:ext cx="253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Vrijwilligers (in België </a:t>
            </a:r>
          </a:p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en in Afrika)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35DE-9473-4B42-9F8B-BEE4DD124D06}"/>
              </a:ext>
            </a:extLst>
          </p:cNvPr>
          <p:cNvSpPr/>
          <p:nvPr/>
        </p:nvSpPr>
        <p:spPr>
          <a:xfrm>
            <a:off x="3740237" y="1955299"/>
            <a:ext cx="2146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Medewerkers (in België en in Afrika)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21178-6B96-A54F-A80B-7992A4B41069}"/>
              </a:ext>
            </a:extLst>
          </p:cNvPr>
          <p:cNvSpPr/>
          <p:nvPr/>
        </p:nvSpPr>
        <p:spPr>
          <a:xfrm>
            <a:off x="6995487" y="2118872"/>
            <a:ext cx="8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NGO's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884C9-B617-EF45-A6E8-2E45D609900D}"/>
              </a:ext>
            </a:extLst>
          </p:cNvPr>
          <p:cNvSpPr/>
          <p:nvPr/>
        </p:nvSpPr>
        <p:spPr>
          <a:xfrm>
            <a:off x="8823791" y="2346718"/>
            <a:ext cx="232024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Lato"/>
                <a:ea typeface="Lato"/>
                <a:cs typeface="Lato"/>
              </a:rPr>
              <a:t>Koning Boudewijnstichting</a:t>
            </a:r>
            <a:endParaRPr lang="en-GB">
              <a:solidFill>
                <a:schemeClr val="bg1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7AEF3E-01A2-704A-A459-643D75D5AF18}"/>
              </a:ext>
            </a:extLst>
          </p:cNvPr>
          <p:cNvSpPr/>
          <p:nvPr/>
        </p:nvSpPr>
        <p:spPr>
          <a:xfrm>
            <a:off x="728144" y="3593026"/>
            <a:ext cx="2374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Overheid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(in België en in Afrika)</a:t>
            </a:r>
          </a:p>
          <a:p>
            <a:pPr lvl="0" algn="ctr"/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4914-7095-EF4A-9451-8B7753FBF328}"/>
              </a:ext>
            </a:extLst>
          </p:cNvPr>
          <p:cNvSpPr/>
          <p:nvPr/>
        </p:nvSpPr>
        <p:spPr>
          <a:xfrm>
            <a:off x="1036367" y="5210896"/>
            <a:ext cx="236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Diaspora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C89FB-A334-F241-BFA0-594F62D7E143}"/>
              </a:ext>
            </a:extLst>
          </p:cNvPr>
          <p:cNvSpPr/>
          <p:nvPr/>
        </p:nvSpPr>
        <p:spPr>
          <a:xfrm>
            <a:off x="9138862" y="3569736"/>
            <a:ext cx="2375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>
                <a:solidFill>
                  <a:schemeClr val="bg1"/>
                </a:solidFill>
                <a:latin typeface="Lato" panose="020F0502020204030203" pitchFamily="34" charset="77"/>
              </a:rPr>
              <a:t>Investeerders en donoren (in België en in Afrika)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B949ED-D9FC-9E43-9BBA-82C3357BDB07}"/>
              </a:ext>
            </a:extLst>
          </p:cNvPr>
          <p:cNvSpPr/>
          <p:nvPr/>
        </p:nvSpPr>
        <p:spPr>
          <a:xfrm>
            <a:off x="8810221" y="4975373"/>
            <a:ext cx="237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Sponsors </a:t>
            </a:r>
          </a:p>
          <a:p>
            <a:pPr lvl="0"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(in België en in Afrika)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71FB1F-57C8-4D47-B60E-CA1CE71A18E2}"/>
              </a:ext>
            </a:extLst>
          </p:cNvPr>
          <p:cNvSpPr/>
          <p:nvPr/>
        </p:nvSpPr>
        <p:spPr>
          <a:xfrm>
            <a:off x="6191492" y="5492535"/>
            <a:ext cx="246804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Onderwijsinstellingen (in België en Afrika)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FA873A-E238-E74C-B875-166A11DE5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85" y="2993140"/>
            <a:ext cx="2734230" cy="209885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38D8A8D-71BB-AA4D-AFE0-C4BC0A8CE30B}"/>
              </a:ext>
            </a:extLst>
          </p:cNvPr>
          <p:cNvSpPr/>
          <p:nvPr/>
        </p:nvSpPr>
        <p:spPr>
          <a:xfrm>
            <a:off x="-41096" y="-2616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AA72897-FB29-FD4D-80DD-3B5C32D4C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A56DF39-D709-1B4A-8BE1-548823241489}"/>
              </a:ext>
            </a:extLst>
          </p:cNvPr>
          <p:cNvSpPr/>
          <p:nvPr/>
        </p:nvSpPr>
        <p:spPr>
          <a:xfrm>
            <a:off x="2439296" y="232273"/>
            <a:ext cx="73887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Lato" panose="020F0502020204030203" pitchFamily="34" charset="77"/>
              </a:rPr>
              <a:t>Een onafhankelijke netwerkorganisatie 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Lato" panose="020F0502020204030203" pitchFamily="34" charset="77"/>
              </a:rPr>
              <a:t>met een ondernemersmentaliteit</a:t>
            </a:r>
            <a:endParaRPr lang="en-GB" sz="36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095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A18B1595-12A5-1933-9FD7-A90DE832ED66}"/>
              </a:ext>
            </a:extLst>
          </p:cNvPr>
          <p:cNvGrpSpPr/>
          <p:nvPr/>
        </p:nvGrpSpPr>
        <p:grpSpPr>
          <a:xfrm>
            <a:off x="943254" y="1710548"/>
            <a:ext cx="9756936" cy="4745689"/>
            <a:chOff x="1296376" y="1840646"/>
            <a:chExt cx="9756936" cy="4745689"/>
          </a:xfrm>
        </p:grpSpPr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6C6B84F8-5708-897E-DB11-6DFB999B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196" y="5860364"/>
              <a:ext cx="1336645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9" name="Rectangle 3">
              <a:extLst>
                <a:ext uri="{FF2B5EF4-FFF2-40B4-BE49-F238E27FC236}">
                  <a16:creationId xmlns:a16="http://schemas.microsoft.com/office/drawing/2014/main" id="{175A085F-4F46-F1A1-3B26-2CA1B4C9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184" y="504609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" name="Rectangle 3">
              <a:extLst>
                <a:ext uri="{FF2B5EF4-FFF2-40B4-BE49-F238E27FC236}">
                  <a16:creationId xmlns:a16="http://schemas.microsoft.com/office/drawing/2014/main" id="{4F03B9BE-8F97-DD96-24CB-83C486BFA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01" y="345128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7" name="Rectangle 3">
              <a:extLst>
                <a:ext uri="{FF2B5EF4-FFF2-40B4-BE49-F238E27FC236}">
                  <a16:creationId xmlns:a16="http://schemas.microsoft.com/office/drawing/2014/main" id="{9D8910D1-C6AA-9307-9704-7A4E6F46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696" y="4249212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3">
              <a:extLst>
                <a:ext uri="{FF2B5EF4-FFF2-40B4-BE49-F238E27FC236}">
                  <a16:creationId xmlns:a16="http://schemas.microsoft.com/office/drawing/2014/main" id="{C79899C1-6567-D3B0-0D10-BC88AA34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161" y="425227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2" name="Rectangle 3">
              <a:extLst>
                <a:ext uri="{FF2B5EF4-FFF2-40B4-BE49-F238E27FC236}">
                  <a16:creationId xmlns:a16="http://schemas.microsoft.com/office/drawing/2014/main" id="{846DC2EE-1DCC-1093-18EE-A88ECEC6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016" y="264969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6" name="Rectangle 3">
              <a:extLst>
                <a:ext uri="{FF2B5EF4-FFF2-40B4-BE49-F238E27FC236}">
                  <a16:creationId xmlns:a16="http://schemas.microsoft.com/office/drawing/2014/main" id="{55FBD801-30C5-324D-68F7-95B3AB6F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425143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5" name="Rectangle 18">
              <a:extLst>
                <a:ext uri="{FF2B5EF4-FFF2-40B4-BE49-F238E27FC236}">
                  <a16:creationId xmlns:a16="http://schemas.microsoft.com/office/drawing/2014/main" id="{04866351-FACA-4B42-9D77-53E4EF7B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255" y="4255623"/>
              <a:ext cx="1336645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4" name="Rectangle 20">
              <a:extLst>
                <a:ext uri="{FF2B5EF4-FFF2-40B4-BE49-F238E27FC236}">
                  <a16:creationId xmlns:a16="http://schemas.microsoft.com/office/drawing/2014/main" id="{1D3D8C1B-8747-AA71-6327-98D020F65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286" y="5053636"/>
              <a:ext cx="1339614" cy="72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5" name="Rectangle 3">
              <a:extLst>
                <a:ext uri="{FF2B5EF4-FFF2-40B4-BE49-F238E27FC236}">
                  <a16:creationId xmlns:a16="http://schemas.microsoft.com/office/drawing/2014/main" id="{34010CB7-524B-AEB2-9860-A5ED4451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343111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8" name="Rectangle 3">
              <a:extLst>
                <a:ext uri="{FF2B5EF4-FFF2-40B4-BE49-F238E27FC236}">
                  <a16:creationId xmlns:a16="http://schemas.microsoft.com/office/drawing/2014/main" id="{BA9247E6-24FB-01DE-D3FC-1F07ED58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400" y="586320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" name="Rechthoek 1"/>
            <p:cNvSpPr>
              <a:spLocks/>
            </p:cNvSpPr>
            <p:nvPr/>
          </p:nvSpPr>
          <p:spPr>
            <a:xfrm>
              <a:off x="5592258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3" name="Rechthoek 2"/>
            <p:cNvSpPr>
              <a:spLocks/>
            </p:cNvSpPr>
            <p:nvPr/>
          </p:nvSpPr>
          <p:spPr>
            <a:xfrm>
              <a:off x="5592258" y="32443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r>
                <a:rPr lang="nl-BE"/>
                <a:t> </a:t>
              </a:r>
            </a:p>
          </p:txBody>
        </p:sp>
        <p:sp>
          <p:nvSpPr>
            <p:cNvPr id="127" name="Rechthoek 26">
              <a:extLst>
                <a:ext uri="{FF2B5EF4-FFF2-40B4-BE49-F238E27FC236}">
                  <a16:creationId xmlns:a16="http://schemas.microsoft.com/office/drawing/2014/main" id="{6F1F9C0A-DBD4-FA0D-183E-3249D5AE19AF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28" name="Rechthoek 27">
              <a:extLst>
                <a:ext uri="{FF2B5EF4-FFF2-40B4-BE49-F238E27FC236}">
                  <a16:creationId xmlns:a16="http://schemas.microsoft.com/office/drawing/2014/main" id="{7F2F7A5A-7382-56FB-BEC7-C3C4B73F388C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29" name="Rechthoek 28">
              <a:extLst>
                <a:ext uri="{FF2B5EF4-FFF2-40B4-BE49-F238E27FC236}">
                  <a16:creationId xmlns:a16="http://schemas.microsoft.com/office/drawing/2014/main" id="{8A11A068-D070-5405-DBBC-FC1C43A19929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30" name="Rectangle 10">
              <a:extLst>
                <a:ext uri="{FF2B5EF4-FFF2-40B4-BE49-F238E27FC236}">
                  <a16:creationId xmlns:a16="http://schemas.microsoft.com/office/drawing/2014/main" id="{B535E101-CC27-E134-AD2D-CC0515A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6498" y="4246501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6" name="Rectangle 13">
              <a:extLst>
                <a:ext uri="{FF2B5EF4-FFF2-40B4-BE49-F238E27FC236}">
                  <a16:creationId xmlns:a16="http://schemas.microsoft.com/office/drawing/2014/main" id="{BB4B5ABB-3D26-EF98-D4D2-74920B37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201" y="2662252"/>
              <a:ext cx="1338128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4" name="Rectangle 14">
              <a:extLst>
                <a:ext uri="{FF2B5EF4-FFF2-40B4-BE49-F238E27FC236}">
                  <a16:creationId xmlns:a16="http://schemas.microsoft.com/office/drawing/2014/main" id="{71EDD8D2-2536-7ED3-DAD9-A4E576C46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405" y="2657445"/>
              <a:ext cx="1333402" cy="728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95" name="Picture 28" descr="LOTUS-LOGO-rgb_2015.jpeg">
              <a:extLst>
                <a:ext uri="{FF2B5EF4-FFF2-40B4-BE49-F238E27FC236}">
                  <a16:creationId xmlns:a16="http://schemas.microsoft.com/office/drawing/2014/main" id="{5F8C0AEC-E2A0-DCDD-B4E5-C841A83C2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343" y="4373006"/>
              <a:ext cx="1058529" cy="60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Rectangle 16">
              <a:extLst>
                <a:ext uri="{FF2B5EF4-FFF2-40B4-BE49-F238E27FC236}">
                  <a16:creationId xmlns:a16="http://schemas.microsoft.com/office/drawing/2014/main" id="{37402B62-211E-7FCD-8D70-77045D7D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740" y="3451070"/>
              <a:ext cx="1339613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4" name="Rectangle 17">
              <a:extLst>
                <a:ext uri="{FF2B5EF4-FFF2-40B4-BE49-F238E27FC236}">
                  <a16:creationId xmlns:a16="http://schemas.microsoft.com/office/drawing/2014/main" id="{4F0DD85F-7755-BF1C-AFE5-ED51690D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513" y="4249211"/>
              <a:ext cx="1338128" cy="723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0" name="Rectangle 21">
              <a:extLst>
                <a:ext uri="{FF2B5EF4-FFF2-40B4-BE49-F238E27FC236}">
                  <a16:creationId xmlns:a16="http://schemas.microsoft.com/office/drawing/2014/main" id="{82018F14-06A8-32F9-F099-356B7984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358" y="5051298"/>
              <a:ext cx="1341096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91" name="Picture 74" descr="VRB logo rgb.jpg">
              <a:extLst>
                <a:ext uri="{FF2B5EF4-FFF2-40B4-BE49-F238E27FC236}">
                  <a16:creationId xmlns:a16="http://schemas.microsoft.com/office/drawing/2014/main" id="{B93708AA-184B-AEB9-1EB9-B5BAAC2A9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6764" r="15527" b="7411"/>
            <a:stretch/>
          </p:blipFill>
          <p:spPr bwMode="auto">
            <a:xfrm>
              <a:off x="4306242" y="4306472"/>
              <a:ext cx="1126869" cy="61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ctangle 22">
              <a:extLst>
                <a:ext uri="{FF2B5EF4-FFF2-40B4-BE49-F238E27FC236}">
                  <a16:creationId xmlns:a16="http://schemas.microsoft.com/office/drawing/2014/main" id="{AE948CFB-832F-E5B2-E161-2CBC4EFC9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400" y="5051298"/>
              <a:ext cx="1338128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8" name="Rectangle 15">
              <a:extLst>
                <a:ext uri="{FF2B5EF4-FFF2-40B4-BE49-F238E27FC236}">
                  <a16:creationId xmlns:a16="http://schemas.microsoft.com/office/drawing/2014/main" id="{0980CCF7-839D-9E43-22D9-D52B42CB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645" y="3452621"/>
              <a:ext cx="1339614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6" name="Rectangle 11">
              <a:extLst>
                <a:ext uri="{FF2B5EF4-FFF2-40B4-BE49-F238E27FC236}">
                  <a16:creationId xmlns:a16="http://schemas.microsoft.com/office/drawing/2014/main" id="{5A488D4D-F6A9-C1B9-F233-CA62A1F84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240" y="5036193"/>
              <a:ext cx="1338128" cy="723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87" name="Afbeelding 1">
              <a:extLst>
                <a:ext uri="{FF2B5EF4-FFF2-40B4-BE49-F238E27FC236}">
                  <a16:creationId xmlns:a16="http://schemas.microsoft.com/office/drawing/2014/main" id="{1D3FE080-5228-8171-0891-B9E93D2DC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601" y="3650834"/>
              <a:ext cx="1192692" cy="30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12">
              <a:extLst>
                <a:ext uri="{FF2B5EF4-FFF2-40B4-BE49-F238E27FC236}">
                  <a16:creationId xmlns:a16="http://schemas.microsoft.com/office/drawing/2014/main" id="{9C5BCA5F-1F1E-8B28-C282-632BB705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14" y="5055986"/>
              <a:ext cx="133961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CEBFF027-89DB-8C2D-2950-4716AC13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14" y="2659625"/>
              <a:ext cx="1341096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85" name="Afbeelding 52">
              <a:extLst>
                <a:ext uri="{FF2B5EF4-FFF2-40B4-BE49-F238E27FC236}">
                  <a16:creationId xmlns:a16="http://schemas.microsoft.com/office/drawing/2014/main" id="{86DEBE22-03F2-20A4-45DE-80BB6E1E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741" y="3492439"/>
              <a:ext cx="1179734" cy="56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Rectangle 3">
              <a:extLst>
                <a:ext uri="{FF2B5EF4-FFF2-40B4-BE49-F238E27FC236}">
                  <a16:creationId xmlns:a16="http://schemas.microsoft.com/office/drawing/2014/main" id="{C1CE9840-F1A6-72AB-FFCD-3693CA03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404" y="187078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2" name="Rectangle 3">
              <a:extLst>
                <a:ext uri="{FF2B5EF4-FFF2-40B4-BE49-F238E27FC236}">
                  <a16:creationId xmlns:a16="http://schemas.microsoft.com/office/drawing/2014/main" id="{0A878170-8B93-38E3-6C35-2C579D9F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527" y="1880766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Rectangle 3">
              <a:extLst>
                <a:ext uri="{FF2B5EF4-FFF2-40B4-BE49-F238E27FC236}">
                  <a16:creationId xmlns:a16="http://schemas.microsoft.com/office/drawing/2014/main" id="{3D80E63A-B837-5FC2-A92D-0F048827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998" y="1879565"/>
              <a:ext cx="1336643" cy="72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Rectangle 3">
              <a:extLst>
                <a:ext uri="{FF2B5EF4-FFF2-40B4-BE49-F238E27FC236}">
                  <a16:creationId xmlns:a16="http://schemas.microsoft.com/office/drawing/2014/main" id="{5FAAB430-94EF-A1F9-47A5-3BB8CEF1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240" y="264969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9" name="Picture 35" descr="Louvain_cooperation.jpg">
              <a:extLst>
                <a:ext uri="{FF2B5EF4-FFF2-40B4-BE49-F238E27FC236}">
                  <a16:creationId xmlns:a16="http://schemas.microsoft.com/office/drawing/2014/main" id="{37064925-376E-7D1C-CA02-E0745418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981" y="2101942"/>
              <a:ext cx="1253744" cy="34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Rectangle 3">
              <a:extLst>
                <a:ext uri="{FF2B5EF4-FFF2-40B4-BE49-F238E27FC236}">
                  <a16:creationId xmlns:a16="http://schemas.microsoft.com/office/drawing/2014/main" id="{42BBE030-BC5E-C24C-ADC7-7FCCC422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344" y="504609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7" name="Afbeelding 76">
              <a:extLst>
                <a:ext uri="{FF2B5EF4-FFF2-40B4-BE49-F238E27FC236}">
                  <a16:creationId xmlns:a16="http://schemas.microsoft.com/office/drawing/2014/main" id="{71AA18F6-F5D7-1342-A71A-662E16FDC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683" y="4262596"/>
              <a:ext cx="1212586" cy="698332"/>
            </a:xfrm>
            <a:prstGeom prst="rect">
              <a:avLst/>
            </a:prstGeom>
          </p:spPr>
        </p:pic>
        <p:sp>
          <p:nvSpPr>
            <p:cNvPr id="174" name="Rectangle 3">
              <a:extLst>
                <a:ext uri="{FF2B5EF4-FFF2-40B4-BE49-F238E27FC236}">
                  <a16:creationId xmlns:a16="http://schemas.microsoft.com/office/drawing/2014/main" id="{2C17525E-269E-8FE5-D193-CBBDF8CC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941" y="264969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2" name="Rectangle 3">
              <a:extLst>
                <a:ext uri="{FF2B5EF4-FFF2-40B4-BE49-F238E27FC236}">
                  <a16:creationId xmlns:a16="http://schemas.microsoft.com/office/drawing/2014/main" id="{562C902F-95BE-EE9A-0B7B-03DDA153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376" y="585587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3" name="Afbeelding 72">
              <a:extLst>
                <a:ext uri="{FF2B5EF4-FFF2-40B4-BE49-F238E27FC236}">
                  <a16:creationId xmlns:a16="http://schemas.microsoft.com/office/drawing/2014/main" id="{54083EBD-9C7C-3A06-5C55-22381C1B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797" y="2839505"/>
              <a:ext cx="1188559" cy="375494"/>
            </a:xfrm>
            <a:prstGeom prst="rect">
              <a:avLst/>
            </a:prstGeom>
          </p:spPr>
        </p:pic>
        <p:sp>
          <p:nvSpPr>
            <p:cNvPr id="170" name="Rectangle 3">
              <a:extLst>
                <a:ext uri="{FF2B5EF4-FFF2-40B4-BE49-F238E27FC236}">
                  <a16:creationId xmlns:a16="http://schemas.microsoft.com/office/drawing/2014/main" id="{25F3BFDA-364A-696C-788E-3962E4D2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633" y="2663201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1" name="Afbeelding 70">
              <a:extLst>
                <a:ext uri="{FF2B5EF4-FFF2-40B4-BE49-F238E27FC236}">
                  <a16:creationId xmlns:a16="http://schemas.microsoft.com/office/drawing/2014/main" id="{EA16573E-326F-C515-2E76-FCFB34A4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151" y="2640675"/>
              <a:ext cx="1126750" cy="692158"/>
            </a:xfrm>
            <a:prstGeom prst="rect">
              <a:avLst/>
            </a:prstGeom>
          </p:spPr>
        </p:pic>
        <p:sp>
          <p:nvSpPr>
            <p:cNvPr id="168" name="Rectangle 3">
              <a:extLst>
                <a:ext uri="{FF2B5EF4-FFF2-40B4-BE49-F238E27FC236}">
                  <a16:creationId xmlns:a16="http://schemas.microsoft.com/office/drawing/2014/main" id="{B296EAA5-102E-D27A-1F11-695734B7E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131" y="425075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9" name="Afbeelding 68">
              <a:extLst>
                <a:ext uri="{FF2B5EF4-FFF2-40B4-BE49-F238E27FC236}">
                  <a16:creationId xmlns:a16="http://schemas.microsoft.com/office/drawing/2014/main" id="{0B3B1B58-EB2C-8D7F-CB3C-39B86A97C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397" y="2788081"/>
              <a:ext cx="1145190" cy="411539"/>
            </a:xfrm>
            <a:prstGeom prst="rect">
              <a:avLst/>
            </a:prstGeom>
          </p:spPr>
        </p:pic>
        <p:sp>
          <p:nvSpPr>
            <p:cNvPr id="166" name="Rectangle 3">
              <a:extLst>
                <a:ext uri="{FF2B5EF4-FFF2-40B4-BE49-F238E27FC236}">
                  <a16:creationId xmlns:a16="http://schemas.microsoft.com/office/drawing/2014/main" id="{B4A5F89B-4AF0-BE95-F142-8E4E04D3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230" y="3451070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2" name="Rectangle 3">
              <a:extLst>
                <a:ext uri="{FF2B5EF4-FFF2-40B4-BE49-F238E27FC236}">
                  <a16:creationId xmlns:a16="http://schemas.microsoft.com/office/drawing/2014/main" id="{603B1473-8F92-CC27-0261-2F5B1D91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665" y="5855010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6" name="Rectangle 3">
              <a:extLst>
                <a:ext uri="{FF2B5EF4-FFF2-40B4-BE49-F238E27FC236}">
                  <a16:creationId xmlns:a16="http://schemas.microsoft.com/office/drawing/2014/main" id="{6FE380CE-5B57-86AB-5A9B-5FFD42C1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677" y="3453252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8" name="Rectangle 23">
              <a:extLst>
                <a:ext uri="{FF2B5EF4-FFF2-40B4-BE49-F238E27FC236}">
                  <a16:creationId xmlns:a16="http://schemas.microsoft.com/office/drawing/2014/main" id="{7E73BF1B-64D6-8130-2E9F-EBF7841D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962" y="5862021"/>
              <a:ext cx="4130349" cy="72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chemeClr val="tx1"/>
                  </a:solidFill>
                </a:rPr>
                <a:t>Uw logo hier?</a:t>
              </a:r>
            </a:p>
          </p:txBody>
        </p:sp>
        <p:sp>
          <p:nvSpPr>
            <p:cNvPr id="160" name="Rectangle 3">
              <a:extLst>
                <a:ext uri="{FF2B5EF4-FFF2-40B4-BE49-F238E27FC236}">
                  <a16:creationId xmlns:a16="http://schemas.microsoft.com/office/drawing/2014/main" id="{1122AA71-E9D8-1193-75CB-0408D89A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163" y="1876544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1" name="Afbeelding 60">
              <a:extLst>
                <a:ext uri="{FF2B5EF4-FFF2-40B4-BE49-F238E27FC236}">
                  <a16:creationId xmlns:a16="http://schemas.microsoft.com/office/drawing/2014/main" id="{18BBA55B-1332-E9E0-DDB9-7A404D45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5" y="2026432"/>
              <a:ext cx="1028205" cy="324496"/>
            </a:xfrm>
            <a:prstGeom prst="rect">
              <a:avLst/>
            </a:prstGeom>
          </p:spPr>
        </p:pic>
        <p:sp>
          <p:nvSpPr>
            <p:cNvPr id="113" name="AutoShape 4" descr="Voka |Â Het meest nabije ondernemingsnetwerk">
              <a:extLst>
                <a:ext uri="{FF2B5EF4-FFF2-40B4-BE49-F238E27FC236}">
                  <a16:creationId xmlns:a16="http://schemas.microsoft.com/office/drawing/2014/main" id="{306D11B3-8E3A-86B3-1EBD-FDCEC7EFDE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8320" y="2737369"/>
              <a:ext cx="76398" cy="7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pic>
          <p:nvPicPr>
            <p:cNvPr id="114" name="Picture 6" descr="Afbeeldingsresultaat voor voka">
              <a:extLst>
                <a:ext uri="{FF2B5EF4-FFF2-40B4-BE49-F238E27FC236}">
                  <a16:creationId xmlns:a16="http://schemas.microsoft.com/office/drawing/2014/main" id="{11438807-46A7-1112-212B-7D09EC2D6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336" y="4417684"/>
              <a:ext cx="1107771" cy="44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38575501-498B-85D4-BBB1-D38BE7A3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990" y="3493001"/>
              <a:ext cx="1153779" cy="6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Rectangle 3">
              <a:extLst>
                <a:ext uri="{FF2B5EF4-FFF2-40B4-BE49-F238E27FC236}">
                  <a16:creationId xmlns:a16="http://schemas.microsoft.com/office/drawing/2014/main" id="{B37D90D5-5F16-C66B-D162-2EA42372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374" y="345160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9" name="Rectangle 3">
              <a:extLst>
                <a:ext uri="{FF2B5EF4-FFF2-40B4-BE49-F238E27FC236}">
                  <a16:creationId xmlns:a16="http://schemas.microsoft.com/office/drawing/2014/main" id="{4C20DE65-60B8-5BD8-F806-BF4F5700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742" y="187956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5" name="Rectangle 3">
              <a:extLst>
                <a:ext uri="{FF2B5EF4-FFF2-40B4-BE49-F238E27FC236}">
                  <a16:creationId xmlns:a16="http://schemas.microsoft.com/office/drawing/2014/main" id="{505BED55-E737-C21C-A5D5-F18AC59A5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140" y="1879565"/>
              <a:ext cx="1336644" cy="723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26" name="Picture 2" descr="Join For Water |">
              <a:extLst>
                <a:ext uri="{FF2B5EF4-FFF2-40B4-BE49-F238E27FC236}">
                  <a16:creationId xmlns:a16="http://schemas.microsoft.com/office/drawing/2014/main" id="{5E90EEE4-7887-4510-6A63-D22399E9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10" y="1953971"/>
              <a:ext cx="772156" cy="55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ICHEC Brussels Management School - Wikipedia">
              <a:extLst>
                <a:ext uri="{FF2B5EF4-FFF2-40B4-BE49-F238E27FC236}">
                  <a16:creationId xmlns:a16="http://schemas.microsoft.com/office/drawing/2014/main" id="{AA070B62-57C7-AD28-2B34-AFF633B1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239" y="2793431"/>
              <a:ext cx="1174848" cy="46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06">
              <a:extLst>
                <a:ext uri="{FF2B5EF4-FFF2-40B4-BE49-F238E27FC236}">
                  <a16:creationId xmlns:a16="http://schemas.microsoft.com/office/drawing/2014/main" id="{EC9A9317-F0A3-74A4-E53B-0CDDBB525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028" t="3747" r="7346" b="2600"/>
            <a:stretch/>
          </p:blipFill>
          <p:spPr>
            <a:xfrm>
              <a:off x="8352185" y="2705425"/>
              <a:ext cx="1173817" cy="635887"/>
            </a:xfrm>
            <a:prstGeom prst="rect">
              <a:avLst/>
            </a:prstGeom>
          </p:spPr>
        </p:pic>
        <p:pic>
          <p:nvPicPr>
            <p:cNvPr id="107" name="Picture 307">
              <a:extLst>
                <a:ext uri="{FF2B5EF4-FFF2-40B4-BE49-F238E27FC236}">
                  <a16:creationId xmlns:a16="http://schemas.microsoft.com/office/drawing/2014/main" id="{11DB73DA-C05F-FEE4-149C-A8BF59C59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63138" y="4351734"/>
              <a:ext cx="1209343" cy="441285"/>
            </a:xfrm>
            <a:prstGeom prst="rect">
              <a:avLst/>
            </a:prstGeom>
          </p:spPr>
        </p:pic>
        <p:pic>
          <p:nvPicPr>
            <p:cNvPr id="109" name="Picture 309">
              <a:extLst>
                <a:ext uri="{FF2B5EF4-FFF2-40B4-BE49-F238E27FC236}">
                  <a16:creationId xmlns:a16="http://schemas.microsoft.com/office/drawing/2014/main" id="{A71B30DA-B447-008E-2417-4EA94457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71986" y="5141442"/>
              <a:ext cx="1071629" cy="522791"/>
            </a:xfrm>
            <a:prstGeom prst="rect">
              <a:avLst/>
            </a:prstGeom>
          </p:spPr>
        </p:pic>
        <p:pic>
          <p:nvPicPr>
            <p:cNvPr id="110" name="Picture 310">
              <a:extLst>
                <a:ext uri="{FF2B5EF4-FFF2-40B4-BE49-F238E27FC236}">
                  <a16:creationId xmlns:a16="http://schemas.microsoft.com/office/drawing/2014/main" id="{B132F2F6-AE60-2389-F3CE-9D2C65E53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30011" y="5062950"/>
              <a:ext cx="655207" cy="689418"/>
            </a:xfrm>
            <a:prstGeom prst="rect">
              <a:avLst/>
            </a:prstGeom>
          </p:spPr>
        </p:pic>
        <p:sp>
          <p:nvSpPr>
            <p:cNvPr id="201" name="Rectangle 3">
              <a:extLst>
                <a:ext uri="{FF2B5EF4-FFF2-40B4-BE49-F238E27FC236}">
                  <a16:creationId xmlns:a16="http://schemas.microsoft.com/office/drawing/2014/main" id="{98378D54-29DA-4010-6EF0-B4C80A1F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187654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04" name="Afbeelding 203">
              <a:extLst>
                <a:ext uri="{FF2B5EF4-FFF2-40B4-BE49-F238E27FC236}">
                  <a16:creationId xmlns:a16="http://schemas.microsoft.com/office/drawing/2014/main" id="{56A70D33-DF71-0F76-ED4D-30E73D01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40" y="3364534"/>
              <a:ext cx="1154821" cy="721763"/>
            </a:xfrm>
            <a:prstGeom prst="rect">
              <a:avLst/>
            </a:prstGeom>
          </p:spPr>
        </p:pic>
        <p:pic>
          <p:nvPicPr>
            <p:cNvPr id="215" name="Afbeelding 214">
              <a:extLst>
                <a:ext uri="{FF2B5EF4-FFF2-40B4-BE49-F238E27FC236}">
                  <a16:creationId xmlns:a16="http://schemas.microsoft.com/office/drawing/2014/main" id="{68D6C9A5-4830-FC64-DA04-51DED4A1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757" y="6041085"/>
              <a:ext cx="1187225" cy="279192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26E1D8E5-E0A6-5488-526B-9DFF0C9B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565" y="1840646"/>
              <a:ext cx="1013628" cy="716590"/>
            </a:xfrm>
            <a:prstGeom prst="rect">
              <a:avLst/>
            </a:prstGeom>
          </p:spPr>
        </p:pic>
        <p:pic>
          <p:nvPicPr>
            <p:cNvPr id="20" name="Afbeelding 19" descr="Afbeelding met Lettertype, tekst, Graphics, logo&#10;&#10;Automatisch gegenereerde beschrijving">
              <a:extLst>
                <a:ext uri="{FF2B5EF4-FFF2-40B4-BE49-F238E27FC236}">
                  <a16:creationId xmlns:a16="http://schemas.microsoft.com/office/drawing/2014/main" id="{78BCBD0C-8E27-0C68-758F-7E1FA3F7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835" y="2015561"/>
              <a:ext cx="1173673" cy="421788"/>
            </a:xfrm>
            <a:prstGeom prst="rect">
              <a:avLst/>
            </a:prstGeom>
          </p:spPr>
        </p:pic>
        <p:pic>
          <p:nvPicPr>
            <p:cNvPr id="183" name="Picture 43" descr="logoVIADonBosco.jpg">
              <a:extLst>
                <a:ext uri="{FF2B5EF4-FFF2-40B4-BE49-F238E27FC236}">
                  <a16:creationId xmlns:a16="http://schemas.microsoft.com/office/drawing/2014/main" id="{6EA103BF-8699-BCA0-D759-1E797906C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208" y="1952067"/>
              <a:ext cx="1193440" cy="54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Afbeelding 21" descr="Afbeelding met Lettertype, Graphics, logo, ontwerp&#10;&#10;Automatisch gegenereerde beschrijving">
              <a:extLst>
                <a:ext uri="{FF2B5EF4-FFF2-40B4-BE49-F238E27FC236}">
                  <a16:creationId xmlns:a16="http://schemas.microsoft.com/office/drawing/2014/main" id="{3606BC8B-2DAF-B059-5FCB-5AE45FDB4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44" b="28209"/>
            <a:stretch/>
          </p:blipFill>
          <p:spPr>
            <a:xfrm>
              <a:off x="6923344" y="1954814"/>
              <a:ext cx="1289535" cy="478821"/>
            </a:xfrm>
            <a:prstGeom prst="rect">
              <a:avLst/>
            </a:prstGeom>
          </p:spPr>
        </p:pic>
        <p:pic>
          <p:nvPicPr>
            <p:cNvPr id="24" name="Afbeelding 23" descr="Afbeelding met Lettertype, logo, symbool, Graphics&#10;&#10;Automatisch gegenereerde beschrijving">
              <a:extLst>
                <a:ext uri="{FF2B5EF4-FFF2-40B4-BE49-F238E27FC236}">
                  <a16:creationId xmlns:a16="http://schemas.microsoft.com/office/drawing/2014/main" id="{8361BA29-CBD8-E747-D2AD-3AA272E1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552" y="3677247"/>
              <a:ext cx="1164889" cy="266166"/>
            </a:xfrm>
            <a:prstGeom prst="rect">
              <a:avLst/>
            </a:prstGeom>
          </p:spPr>
        </p:pic>
        <p:pic>
          <p:nvPicPr>
            <p:cNvPr id="26" name="Afbeelding 25" descr="Afbeelding met Lettertype, Graphics, grafische vormgeving, logo&#10;&#10;Automatisch gegenereerde beschrijving">
              <a:extLst>
                <a:ext uri="{FF2B5EF4-FFF2-40B4-BE49-F238E27FC236}">
                  <a16:creationId xmlns:a16="http://schemas.microsoft.com/office/drawing/2014/main" id="{B22B5EF9-5A56-B903-3CCD-CCAAC04F0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19664" r="33226" b="16419"/>
            <a:stretch/>
          </p:blipFill>
          <p:spPr>
            <a:xfrm>
              <a:off x="7055221" y="3487351"/>
              <a:ext cx="1129917" cy="671066"/>
            </a:xfrm>
            <a:prstGeom prst="rect">
              <a:avLst/>
            </a:prstGeom>
          </p:spPr>
        </p:pic>
        <p:pic>
          <p:nvPicPr>
            <p:cNvPr id="28" name="Afbeelding 27" descr="Afbeelding met Graphics, Lettertype, schermopname, ontwerp&#10;&#10;Automatisch gegenereerde beschrijving">
              <a:extLst>
                <a:ext uri="{FF2B5EF4-FFF2-40B4-BE49-F238E27FC236}">
                  <a16:creationId xmlns:a16="http://schemas.microsoft.com/office/drawing/2014/main" id="{48080845-4423-4B72-B126-9FE8439AC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455" y="4453252"/>
              <a:ext cx="1170448" cy="324795"/>
            </a:xfrm>
            <a:prstGeom prst="rect">
              <a:avLst/>
            </a:prstGeom>
          </p:spPr>
        </p:pic>
        <p:pic>
          <p:nvPicPr>
            <p:cNvPr id="30" name="Afbeelding 29" descr="Afbeelding met Graphics, Lettertype, grafische vormgeving, logo&#10;&#10;Automatisch gegenereerde beschrijving">
              <a:extLst>
                <a:ext uri="{FF2B5EF4-FFF2-40B4-BE49-F238E27FC236}">
                  <a16:creationId xmlns:a16="http://schemas.microsoft.com/office/drawing/2014/main" id="{94AE0A8D-1ECF-5675-FA3E-C8F4456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240" y="5865149"/>
              <a:ext cx="1197659" cy="626775"/>
            </a:xfrm>
            <a:prstGeom prst="rect">
              <a:avLst/>
            </a:prstGeom>
          </p:spPr>
        </p:pic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id="{36966A58-565A-6DDF-CCAA-16E51F6700AB}"/>
              </a:ext>
            </a:extLst>
          </p:cNvPr>
          <p:cNvSpPr/>
          <p:nvPr/>
        </p:nvSpPr>
        <p:spPr>
          <a:xfrm>
            <a:off x="6003642" y="481612"/>
            <a:ext cx="18473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US" sz="3600" dirty="0">
              <a:solidFill>
                <a:srgbClr val="FFFFFF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8F43E-B5A4-0B46-1C2A-0B1B4E4B7371}"/>
              </a:ext>
            </a:extLst>
          </p:cNvPr>
          <p:cNvSpPr/>
          <p:nvPr/>
        </p:nvSpPr>
        <p:spPr>
          <a:xfrm>
            <a:off x="3381158" y="600880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Onze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partners met impact</a:t>
            </a:r>
            <a:endParaRPr lang="en-US" sz="3600">
              <a:latin typeface="Lato" panose="020F0502020204030203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0A436-2F1D-1A5F-8E5B-6F0FEBE5C1B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34175" y="4135941"/>
            <a:ext cx="1009650" cy="704850"/>
          </a:xfrm>
          <a:prstGeom prst="rect">
            <a:avLst/>
          </a:prstGeom>
        </p:spPr>
      </p:pic>
      <p:pic>
        <p:nvPicPr>
          <p:cNvPr id="19" name="Picture 18" descr="Afbeelding met logo, Graphics, Lettertype, tekst&#10;&#10;Automatisch gegenereerde beschrijving">
            <a:extLst>
              <a:ext uri="{FF2B5EF4-FFF2-40B4-BE49-F238E27FC236}">
                <a16:creationId xmlns:a16="http://schemas.microsoft.com/office/drawing/2014/main" id="{011609AA-B7D0-CD8F-C204-A3A70175675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79974" y="3366739"/>
            <a:ext cx="1200150" cy="533400"/>
          </a:xfrm>
          <a:prstGeom prst="rect">
            <a:avLst/>
          </a:prstGeom>
        </p:spPr>
      </p:pic>
      <p:pic>
        <p:nvPicPr>
          <p:cNvPr id="25" name="Picture 24" descr="Afbeeldingsresultaat voor miko coffee">
            <a:extLst>
              <a:ext uri="{FF2B5EF4-FFF2-40B4-BE49-F238E27FC236}">
                <a16:creationId xmlns:a16="http://schemas.microsoft.com/office/drawing/2014/main" id="{A8BA0D21-76DD-993A-2644-3850006F6D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89245" y="4907466"/>
            <a:ext cx="723900" cy="68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A26F65-F89A-F495-1A12-8ABB246A9C2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62561" y="5003156"/>
            <a:ext cx="1170879" cy="5501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EF4C40-F138-EDCE-8BE4-1DD22DDD6B4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198791" y="2665955"/>
            <a:ext cx="1181100" cy="466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C6145E-5F47-4883-5814-14E0487A86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99896" y="2635753"/>
            <a:ext cx="1129526" cy="536421"/>
          </a:xfrm>
          <a:prstGeom prst="rect">
            <a:avLst/>
          </a:prstGeom>
        </p:spPr>
      </p:pic>
      <p:pic>
        <p:nvPicPr>
          <p:cNvPr id="34" name="Picture 33" descr="Afbeelding met tekst&#10;&#10;Automatisch gegenereerde beschrijving">
            <a:extLst>
              <a:ext uri="{FF2B5EF4-FFF2-40B4-BE49-F238E27FC236}">
                <a16:creationId xmlns:a16="http://schemas.microsoft.com/office/drawing/2014/main" id="{BEAEC853-C615-E3F5-0136-89C10281AD2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41595" y="5792362"/>
            <a:ext cx="1219200" cy="514350"/>
          </a:xfrm>
          <a:prstGeom prst="rect">
            <a:avLst/>
          </a:prstGeom>
        </p:spPr>
      </p:pic>
      <p:pic>
        <p:nvPicPr>
          <p:cNvPr id="35" name="Picture 34" descr="Productzoeker Gevel | Vandersanden">
            <a:extLst>
              <a:ext uri="{FF2B5EF4-FFF2-40B4-BE49-F238E27FC236}">
                <a16:creationId xmlns:a16="http://schemas.microsoft.com/office/drawing/2014/main" id="{F391FCFB-7AD2-5304-B57C-725BD8AF0E3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20107" y="4940804"/>
            <a:ext cx="1219200" cy="619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A8370E-89CB-FDA1-9FF3-505D3D4A913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19549" y="5796428"/>
            <a:ext cx="962025" cy="561975"/>
          </a:xfrm>
          <a:prstGeom prst="rect">
            <a:avLst/>
          </a:prstGeom>
        </p:spPr>
      </p:pic>
      <p:pic>
        <p:nvPicPr>
          <p:cNvPr id="37" name="Picture 36" descr="Afbeeldingsresultaat voor denys">
            <a:extLst>
              <a:ext uri="{FF2B5EF4-FFF2-40B4-BE49-F238E27FC236}">
                <a16:creationId xmlns:a16="http://schemas.microsoft.com/office/drawing/2014/main" id="{EE22EC1C-70D3-1D10-3F1F-025000DC505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59836" y="4997954"/>
            <a:ext cx="1152525" cy="504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08A341-57BD-1540-27E8-899618338F6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111351" y="5047088"/>
            <a:ext cx="950177" cy="3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856D7-6FD4-A84E-BC56-75455A86FD34}"/>
              </a:ext>
            </a:extLst>
          </p:cNvPr>
          <p:cNvSpPr/>
          <p:nvPr/>
        </p:nvSpPr>
        <p:spPr>
          <a:xfrm>
            <a:off x="3088810" y="481612"/>
            <a:ext cx="6014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 panose="020F0502020204030203" pitchFamily="34" charset="77"/>
              </a:rPr>
              <a:t>Samen gaan we een stap verder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8C1E75-0532-6440-9D6F-BC8459A68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26" y="1786695"/>
            <a:ext cx="4232245" cy="2340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1AB93-7291-004B-8149-C7CCB00E0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27" y="3739320"/>
            <a:ext cx="4232244" cy="2340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F265E7-9979-3D49-8BBC-B113FD0C8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4126877"/>
            <a:ext cx="4232244" cy="23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92000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5201878" y="727008"/>
            <a:ext cx="1829347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 Doe mee!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38287"/>
            <a:ext cx="1778123" cy="13649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B25D9F-D492-311A-8DF6-8AE3ADB5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5" y="2152773"/>
            <a:ext cx="3297826" cy="22022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58951E-7508-12D6-9651-B969BF1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52" y="1678681"/>
            <a:ext cx="5481149" cy="267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EA984-F14F-0D4B-AB04-B71439371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95" y="2352921"/>
            <a:ext cx="1716983" cy="1716983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A792D47D-9917-D94A-B30F-B910743D06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06" y="4915173"/>
            <a:ext cx="2641691" cy="176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9AF9C-408A-EA42-93A0-032C01D864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017" y="5797473"/>
            <a:ext cx="430063" cy="318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880AC-B86C-F244-AAAC-6D209FFD6C7D}"/>
              </a:ext>
            </a:extLst>
          </p:cNvPr>
          <p:cNvSpPr/>
          <p:nvPr/>
        </p:nvSpPr>
        <p:spPr>
          <a:xfrm>
            <a:off x="2613581" y="5081985"/>
            <a:ext cx="2935419" cy="132343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BE" sz="2000" dirty="0">
                <a:latin typeface="Lato Light" panose="020F0502020204030203" pitchFamily="34" charset="0"/>
              </a:rPr>
              <a:t>Karen Peersman</a:t>
            </a:r>
          </a:p>
          <a:p>
            <a:r>
              <a:rPr lang="nl-BE" sz="2000" dirty="0">
                <a:latin typeface="Lato Light"/>
                <a:ea typeface="Lato Light"/>
                <a:cs typeface="Lato Light"/>
              </a:rPr>
              <a:t>Manager Noordwerking</a:t>
            </a:r>
            <a:endParaRPr lang="nl-BE" sz="2000" dirty="0">
              <a:latin typeface="Lato Light" panose="020F0502020204030203" pitchFamily="34" charset="0"/>
              <a:ea typeface="Lato Light"/>
              <a:cs typeface="Lato Light"/>
            </a:endParaRPr>
          </a:p>
          <a:p>
            <a:r>
              <a:rPr lang="en-US" sz="2000" dirty="0">
                <a:latin typeface="Lato Light" panose="020F0502020204030203" pitchFamily="34" charset="0"/>
              </a:rPr>
              <a:t>+32 479 912 914</a:t>
            </a:r>
          </a:p>
          <a:p>
            <a:r>
              <a:rPr lang="en-US" sz="2000" dirty="0">
                <a:latin typeface="Lato Light"/>
                <a:ea typeface="Lato Light"/>
                <a:cs typeface="Lato Light"/>
              </a:rPr>
              <a:t>Karen.peersman@ovo.be</a:t>
            </a:r>
            <a:endParaRPr lang="nl-BE" sz="20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F76C4D-DB25-2E48-B8EE-6DB22E74EA77}"/>
              </a:ext>
            </a:extLst>
          </p:cNvPr>
          <p:cNvSpPr/>
          <p:nvPr/>
        </p:nvSpPr>
        <p:spPr>
          <a:xfrm>
            <a:off x="8180139" y="4472702"/>
            <a:ext cx="182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-Light"/>
              </a:rPr>
              <a:t>OVO in 3 minuten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452C72-4CE8-9F4E-AC75-3FDD8D62DC02}"/>
              </a:ext>
            </a:extLst>
          </p:cNvPr>
          <p:cNvSpPr/>
          <p:nvPr/>
        </p:nvSpPr>
        <p:spPr>
          <a:xfrm>
            <a:off x="4271810" y="4198090"/>
            <a:ext cx="15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-Light"/>
              </a:rPr>
              <a:t>WWW.OVO.BE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2152111" y="523413"/>
            <a:ext cx="788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Hoog potentieel voor zakelijke kansen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DDAE06-FE75-E34F-A10E-DE1AB89F5E16}"/>
              </a:ext>
            </a:extLst>
          </p:cNvPr>
          <p:cNvSpPr/>
          <p:nvPr/>
        </p:nvSpPr>
        <p:spPr>
          <a:xfrm>
            <a:off x="384083" y="1652241"/>
            <a:ext cx="10419928" cy="56285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Economische groei - De afgelopen jaren is de economische groei in Afrika steeds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hoger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geweest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dan het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wereldwijde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gemiddelde.*</a:t>
            </a: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Opkomende middenklasse - In 2025 zullen de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Afrikaanse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consumentenbestedingen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naar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verwachting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$ 2,1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biljoen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bedragen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.**</a:t>
            </a: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Ondernemersgeest - Afrika heeft wereldwijd het hoogste percentage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ondernemerschap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*</a:t>
            </a: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Jeugdige bevolking - Afrika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heeft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jonge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groeiende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bevolking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, met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mediane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leeftijd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van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rond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de 20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jaar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.***</a:t>
            </a: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i="1" dirty="0">
                <a:ea typeface="+mn-lt"/>
                <a:cs typeface="+mn-lt"/>
              </a:rPr>
              <a:t>*</a:t>
            </a:r>
            <a:r>
              <a:rPr lang="en-US" i="1" err="1">
                <a:ea typeface="+mn-lt"/>
                <a:cs typeface="+mn-lt"/>
              </a:rPr>
              <a:t>bron</a:t>
            </a:r>
            <a:r>
              <a:rPr lang="en-US" i="1" dirty="0">
                <a:ea typeface="+mn-lt"/>
                <a:cs typeface="+mn-lt"/>
              </a:rPr>
              <a:t>: African Development bank  **</a:t>
            </a:r>
            <a:r>
              <a:rPr lang="en-US" i="1" err="1">
                <a:ea typeface="+mn-lt"/>
                <a:cs typeface="+mn-lt"/>
              </a:rPr>
              <a:t>bron</a:t>
            </a:r>
            <a:r>
              <a:rPr lang="en-US" i="1" dirty="0">
                <a:ea typeface="+mn-lt"/>
                <a:cs typeface="+mn-lt"/>
              </a:rPr>
              <a:t>: Brookings Institution  ***</a:t>
            </a:r>
            <a:r>
              <a:rPr lang="en-US" i="1" err="1">
                <a:ea typeface="+mn-lt"/>
                <a:cs typeface="+mn-lt"/>
              </a:rPr>
              <a:t>bron</a:t>
            </a:r>
            <a:r>
              <a:rPr lang="en-US" i="1" dirty="0">
                <a:ea typeface="+mn-lt"/>
                <a:cs typeface="+mn-lt"/>
              </a:rPr>
              <a:t>: Statista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A6232-3A4B-254A-B835-D711C3686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5085478" y="523413"/>
            <a:ext cx="202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Uitdaging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A1D67B-FF20-1149-916F-ED5F7114526D}"/>
              </a:ext>
            </a:extLst>
          </p:cNvPr>
          <p:cNvSpPr/>
          <p:nvPr/>
        </p:nvSpPr>
        <p:spPr>
          <a:xfrm>
            <a:off x="976746" y="2483414"/>
            <a:ext cx="10703877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Er is een gebrek aan ondersteuning </a:t>
            </a:r>
            <a:r>
              <a:rPr lang="en-US" sz="2400" b="1" dirty="0">
                <a:latin typeface="Lato Light"/>
                <a:ea typeface="Lato Light"/>
                <a:cs typeface="Lato Light"/>
              </a:rPr>
              <a:t>op maat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beschikbaar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Afrikaanse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 KMO's om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groeien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bloeien</a:t>
            </a:r>
            <a:endParaRPr lang="en-US" sz="2400" dirty="0">
              <a:latin typeface="Lato Light"/>
              <a:ea typeface="Lato Light"/>
              <a:cs typeface="Lato Light"/>
            </a:endParaRPr>
          </a:p>
          <a:p>
            <a:pPr lvl="0"/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Veel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Afrikaanse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KMO's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missen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de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nodige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bedrijfskennis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om op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schalen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succesvol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zijn</a:t>
            </a:r>
          </a:p>
          <a:p>
            <a:pPr lvl="0"/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Afrikaanse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KMO's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hebben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vaak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moeite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om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betaalbare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leningen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krijgen</a:t>
            </a:r>
            <a:b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8DE1-7837-6644-B874-0F35585CC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5786649" y="487862"/>
            <a:ext cx="1733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Oplossing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1192211" y="2603337"/>
            <a:ext cx="10183091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Lato Light"/>
                <a:ea typeface="Lato Light"/>
                <a:cs typeface="Lato Light"/>
              </a:rPr>
              <a:t>OVO ondersteunt Afrikaanse KMO's door:</a:t>
            </a:r>
          </a:p>
          <a:p>
            <a:endParaRPr lang="en-US" sz="2400" dirty="0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latin typeface="Lato Light"/>
                <a:ea typeface="Lato Light"/>
                <a:cs typeface="Lato Light"/>
              </a:rPr>
              <a:t>Training en coaching 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door Belgische OVO-experts om tot een realistisch maar ambitieus businessplan te komen</a:t>
            </a:r>
          </a:p>
          <a:p>
            <a:endParaRPr lang="en-US" sz="2400" dirty="0">
              <a:latin typeface="Lato Light"/>
              <a:ea typeface="Lato Light"/>
              <a:cs typeface="Lato Ligh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err="1">
                <a:latin typeface="Lato Light"/>
                <a:ea typeface="Lato Light"/>
                <a:cs typeface="Lato Light"/>
              </a:rPr>
              <a:t>Betaalbare</a:t>
            </a:r>
            <a:r>
              <a:rPr lang="en-US" sz="2400" b="1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b="1" err="1">
                <a:latin typeface="Lato Light"/>
                <a:ea typeface="Lato Light"/>
                <a:cs typeface="Lato Light"/>
              </a:rPr>
              <a:t>leningen</a:t>
            </a:r>
            <a:r>
              <a:rPr lang="en-US" sz="2400" b="1" dirty="0">
                <a:latin typeface="Lato Light"/>
                <a:ea typeface="Lato Light"/>
                <a:cs typeface="Lato Light"/>
              </a:rPr>
              <a:t> op </a:t>
            </a:r>
            <a:r>
              <a:rPr lang="en-US" sz="2400" b="1" err="1">
                <a:latin typeface="Lato Light"/>
                <a:ea typeface="Lato Light"/>
                <a:cs typeface="Lato Light"/>
              </a:rPr>
              <a:t>maat</a:t>
            </a:r>
            <a:r>
              <a:rPr lang="en-US" sz="2400" b="1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via het </a:t>
            </a:r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OVO Acceleration Fund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: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ondernemers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kunnen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lening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krijgen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tot €50.000</a:t>
            </a:r>
          </a:p>
          <a:p>
            <a:endParaRPr lang="en-US" sz="2400" dirty="0">
              <a:latin typeface="Lato Light"/>
              <a:ea typeface="Lato Light"/>
              <a:cs typeface="Lato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7E62DB-7B91-CA41-9322-18560C5FF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4189263" y="487862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Werkwijze: criteria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1CAC5A-06EA-6049-91ED-8720FCDE9B23}"/>
              </a:ext>
            </a:extLst>
          </p:cNvPr>
          <p:cNvSpPr/>
          <p:nvPr/>
        </p:nvSpPr>
        <p:spPr>
          <a:xfrm>
            <a:off x="11113" y="1730707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8DBBF-294A-0240-80F5-29642F9B1502}"/>
              </a:ext>
            </a:extLst>
          </p:cNvPr>
          <p:cNvSpPr/>
          <p:nvPr/>
        </p:nvSpPr>
        <p:spPr>
          <a:xfrm>
            <a:off x="1411356" y="1799815"/>
            <a:ext cx="936928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Het </a:t>
            </a:r>
            <a:r>
              <a:rPr lang="en-US" sz="2800" b="1" dirty="0">
                <a:solidFill>
                  <a:srgbClr val="237C89"/>
                </a:solidFill>
                <a:latin typeface="Lato" panose="020F0502020204030203"/>
              </a:rPr>
              <a:t>OVO Acceleration Fund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verstrekt leningen op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maat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aan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Afrikaanse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KMO's die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klaar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zijn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voor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investeringen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6285C-B0A1-C649-AEEA-9BB690890063}"/>
              </a:ext>
            </a:extLst>
          </p:cNvPr>
          <p:cNvSpPr/>
          <p:nvPr/>
        </p:nvSpPr>
        <p:spPr>
          <a:xfrm>
            <a:off x="282185" y="3032685"/>
            <a:ext cx="11033171" cy="43384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OVO Acceleration Fund 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investeert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alleen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in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bedrijven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geselecteerd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OVO</a:t>
            </a:r>
            <a:endParaRPr lang="en-US" sz="2400">
              <a:latin typeface="Lato Light"/>
              <a:ea typeface="Lato Light"/>
              <a:cs typeface="Lato Light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OVO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zorgt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due diligence, coaching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opvolging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doorheen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het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proces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 </a:t>
            </a:r>
            <a:endParaRPr lang="en-US" sz="2400">
              <a:latin typeface="Lato Light"/>
              <a:ea typeface="Lato Light"/>
              <a:cs typeface="Lato Light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err="1">
                <a:latin typeface="Lato Light"/>
                <a:ea typeface="Lato Light"/>
                <a:cs typeface="Lato Light"/>
              </a:rPr>
              <a:t>Selectiecriteria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projecten</a:t>
            </a:r>
            <a:endParaRPr lang="en-US" sz="2400">
              <a:latin typeface="Lato Light"/>
              <a:ea typeface="Lato Light"/>
              <a:cs typeface="Lato Light"/>
            </a:endParaRPr>
          </a:p>
          <a:p>
            <a:pPr lvl="2" indent="-342900">
              <a:spcAft>
                <a:spcPts val="400"/>
              </a:spcAft>
              <a:buFont typeface="Arial" panose="05000000000000000000" pitchFamily="2" charset="2"/>
              <a:buChar char="•"/>
            </a:pPr>
            <a:r>
              <a:rPr lang="en-US" sz="2000" err="1">
                <a:latin typeface="Lato Light"/>
                <a:ea typeface="Lato Light"/>
                <a:cs typeface="Lato Light"/>
              </a:rPr>
              <a:t>Goedgekeurd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business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financieel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plan</a:t>
            </a:r>
          </a:p>
          <a:p>
            <a:pPr lvl="2" indent="-342900">
              <a:spcAft>
                <a:spcPts val="400"/>
              </a:spcAft>
              <a:buFont typeface="Arial" panose="05000000000000000000" pitchFamily="2" charset="2"/>
              <a:buChar char="•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Een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positieve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 SDG assessment</a:t>
            </a:r>
          </a:p>
          <a:p>
            <a:pPr lvl="2" indent="-342900">
              <a:spcAft>
                <a:spcPts val="400"/>
              </a:spcAft>
              <a:buFont typeface="Arial" panose="05000000000000000000" pitchFamily="2" charset="2"/>
              <a:buChar char="•"/>
            </a:pPr>
            <a:r>
              <a:rPr lang="en-US" sz="2000" err="1">
                <a:latin typeface="Lato Light"/>
                <a:ea typeface="Lato Light"/>
                <a:cs typeface="Lato Light"/>
              </a:rPr>
              <a:t>Economisch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,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ecologisch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sociaal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duurzaam</a:t>
            </a:r>
            <a:endParaRPr lang="en-US" sz="2000" dirty="0">
              <a:latin typeface="Lato Light"/>
              <a:ea typeface="Lato Light"/>
              <a:cs typeface="Lato Light"/>
            </a:endParaRPr>
          </a:p>
          <a:p>
            <a:pPr lvl="2" indent="-342900">
              <a:spcAft>
                <a:spcPts val="400"/>
              </a:spcAft>
              <a:buFont typeface="Arial" panose="05000000000000000000" pitchFamily="2" charset="2"/>
              <a:buChar char="•"/>
            </a:pPr>
            <a:r>
              <a:rPr lang="en-US" sz="2000" err="1">
                <a:latin typeface="Lato Light"/>
                <a:ea typeface="Lato Light"/>
                <a:cs typeface="Lato Light"/>
              </a:rPr>
              <a:t>Positieve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beoordeling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van het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managementpotentieel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van het team,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ambitie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, het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creëren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van </a:t>
            </a:r>
            <a:r>
              <a:rPr lang="en-US" sz="2000" err="1">
                <a:latin typeface="Lato Light"/>
                <a:ea typeface="Lato Light"/>
                <a:cs typeface="Lato Light"/>
              </a:rPr>
              <a:t>banen</a:t>
            </a:r>
            <a:endParaRPr lang="en-US" sz="2000" dirty="0">
              <a:latin typeface="Lato Light"/>
              <a:ea typeface="Lato Light"/>
              <a:cs typeface="Lato Light"/>
            </a:endParaRPr>
          </a:p>
          <a:p>
            <a:pPr lvl="2" indent="-342900">
              <a:spcAft>
                <a:spcPts val="400"/>
              </a:spcAft>
              <a:buFont typeface="Arial" panose="05000000000000000000" pitchFamily="2" charset="2"/>
              <a:buChar char="•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Innovatie en gebruik van duurzame technologie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Lato Light"/>
              <a:ea typeface="Lato Light"/>
              <a:cs typeface="Lato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F8E81-1BE4-4F49-9133-8120B6F30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4990758" y="487862"/>
            <a:ext cx="3324949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Business model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526774" y="1832927"/>
            <a:ext cx="11144249" cy="42986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Lato-Light"/>
              </a:rPr>
              <a:t>Het </a:t>
            </a:r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OVO Acceleration Fund </a:t>
            </a:r>
            <a:r>
              <a:rPr lang="en-US" sz="2400" dirty="0">
                <a:latin typeface="Lato-Light"/>
              </a:rPr>
              <a:t>beheert bijdragen van particulieren en bedrijven</a:t>
            </a: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latin typeface="Lato-Light"/>
            </a:endParaRPr>
          </a:p>
          <a:p>
            <a:pPr marL="342900">
              <a:spcAft>
                <a:spcPts val="800"/>
              </a:spcAft>
              <a:buFont typeface="Wingdings"/>
              <a:buChar char="Ø"/>
            </a:pPr>
            <a:r>
              <a:rPr lang="en-US" sz="2400" dirty="0">
                <a:latin typeface="Lato-Light"/>
              </a:rPr>
              <a:t>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Wij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zetten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donaties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om in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betaalbare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leningen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. </a:t>
            </a:r>
          </a:p>
          <a:p>
            <a:pPr marL="342900">
              <a:spcAft>
                <a:spcPts val="800"/>
              </a:spcAft>
              <a:buFont typeface="Wingdings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Zodra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de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lening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is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terugbetaald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,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komt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het geld (met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intrest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)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terug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in het fonds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wordt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het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beschikbaar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gesteld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aan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andere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Afropreneurs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= </a:t>
            </a:r>
          </a:p>
          <a:p>
            <a:pPr>
              <a:spcAft>
                <a:spcPts val="800"/>
              </a:spcAft>
            </a:pPr>
            <a:endParaRPr lang="en-US" sz="2400" dirty="0">
              <a:latin typeface="Lato-Light"/>
            </a:endParaRPr>
          </a:p>
          <a:p>
            <a:pPr marL="800100" lvl="1" indent="-342900">
              <a:spcAft>
                <a:spcPts val="800"/>
              </a:spcAft>
              <a:buFont typeface="Wingdings"/>
              <a:buChar char="Ø"/>
            </a:pPr>
            <a:r>
              <a:rPr lang="en-US" sz="2400" dirty="0">
                <a:latin typeface="Lato-Light"/>
              </a:rPr>
              <a:t> 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KMO's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kunnen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lening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tot € 50.000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afsluiten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bij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het fonds (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intrest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7%, 1 tot 5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jaar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)  </a:t>
            </a:r>
          </a:p>
          <a:p>
            <a:pPr marL="1257300" lvl="3" indent="-342900"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Max 50%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gefinancierd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het fonds</a:t>
            </a:r>
          </a:p>
          <a:p>
            <a:pPr marL="1257300" lvl="3" indent="-342900"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Co-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investering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business angels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386729-DC64-4E4D-8114-02B261A74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3" y="3492370"/>
            <a:ext cx="1268012" cy="610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33FB8F-4C33-7D44-90AD-423A5A7A1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BCFC6D-E2A9-7342-B63A-6B5F40A56DBD}"/>
              </a:ext>
            </a:extLst>
          </p:cNvPr>
          <p:cNvSpPr/>
          <p:nvPr/>
        </p:nvSpPr>
        <p:spPr>
          <a:xfrm>
            <a:off x="570942" y="1900076"/>
            <a:ext cx="10822494" cy="36665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nl-BE" sz="2400" dirty="0">
                <a:latin typeface="Lato Light"/>
                <a:ea typeface="Lato Light"/>
                <a:cs typeface="Lato Light"/>
              </a:rPr>
              <a:t>Opgestart in 2019 met de steun van de Koning Boudewijn Stichting</a:t>
            </a:r>
            <a:endParaRPr lang="en-US" dirty="0">
              <a:latin typeface="Lato Light"/>
              <a:ea typeface="Lato Light"/>
              <a:cs typeface="Lato Light"/>
            </a:endParaRPr>
          </a:p>
          <a:p>
            <a:pPr>
              <a:lnSpc>
                <a:spcPct val="200000"/>
              </a:lnSpc>
            </a:pPr>
            <a:r>
              <a:rPr lang="nl-BE" sz="2400" dirty="0">
                <a:latin typeface="Lato Light"/>
                <a:ea typeface="Lato Light"/>
                <a:cs typeface="Lato Light"/>
              </a:rPr>
              <a:t>Sinds 2019: </a:t>
            </a:r>
            <a:endParaRPr lang="nl-BE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Ø"/>
            </a:pPr>
            <a:r>
              <a:rPr lang="fr-FR" sz="2400" dirty="0">
                <a:latin typeface="Lato Light"/>
                <a:ea typeface="Lato Light"/>
                <a:cs typeface="Lato Light"/>
              </a:rPr>
              <a:t>€ 330.000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geïnvesteerd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door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het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Acceleration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Fund</a:t>
            </a:r>
            <a:endParaRPr lang="fr-FR" sz="2400" dirty="0">
              <a:latin typeface="Lato Light"/>
              <a:ea typeface="Lato Light"/>
              <a:cs typeface="Lato Light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Ø"/>
            </a:pPr>
            <a:r>
              <a:rPr lang="fr-FR" sz="2400" dirty="0">
                <a:latin typeface="Lato Light"/>
                <a:ea typeface="Lato Light"/>
                <a:cs typeface="Lato Light"/>
              </a:rPr>
              <a:t>30+ 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ondernemers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 met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lening</a:t>
            </a:r>
            <a:endParaRPr lang="fr-FR" sz="2400" dirty="0">
              <a:latin typeface="Lato Light"/>
              <a:ea typeface="Lato Light"/>
              <a:cs typeface="Lato Light"/>
            </a:endParaRPr>
          </a:p>
          <a:p>
            <a:pPr>
              <a:lnSpc>
                <a:spcPct val="200000"/>
              </a:lnSpc>
            </a:pPr>
            <a:endParaRPr lang="nl-BE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35AB9-E34E-8648-8273-A21BC56A6BA7}"/>
              </a:ext>
            </a:extLst>
          </p:cNvPr>
          <p:cNvSpPr/>
          <p:nvPr/>
        </p:nvSpPr>
        <p:spPr>
          <a:xfrm>
            <a:off x="3567022" y="523413"/>
            <a:ext cx="505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Impact tot nu toe in augustus 23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004CD-C6F1-EE42-BDFF-51100E7268AB}"/>
              </a:ext>
            </a:extLst>
          </p:cNvPr>
          <p:cNvSpPr txBox="1"/>
          <p:nvPr/>
        </p:nvSpPr>
        <p:spPr>
          <a:xfrm>
            <a:off x="1426307" y="5557479"/>
            <a:ext cx="831830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dirty="0" err="1">
                <a:latin typeface="Lato Light"/>
                <a:ea typeface="Lato Light"/>
                <a:cs typeface="Lato Light"/>
              </a:rPr>
              <a:t>Ons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doel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&gt; 2025: € 500.000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Acceleration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 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Fund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 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leningen</a:t>
            </a:r>
            <a:r>
              <a:rPr lang="fr-FR" sz="2400" dirty="0">
                <a:latin typeface="Lato Light"/>
                <a:ea typeface="Lato Light"/>
                <a:cs typeface="Lato Light"/>
              </a:rPr>
              <a:t>/</a:t>
            </a:r>
            <a:r>
              <a:rPr lang="fr-FR" sz="2400" dirty="0" err="1">
                <a:latin typeface="Lato Light"/>
                <a:ea typeface="Lato Light"/>
                <a:cs typeface="Lato Light"/>
              </a:rPr>
              <a:t>jaar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35AD0B-3568-EF4B-AEC2-4B9873CFA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EAED5-9282-1CA3-DBDF-E55C085991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66" y="2016028"/>
            <a:ext cx="1509626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4EC0B0A-4AB0-CA48-9F4A-C153895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De </a:t>
            </a:r>
            <a:r>
              <a:rPr lang="en-US" sz="32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 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van OVO </a:t>
            </a:r>
            <a:endParaRPr lang="en-US" sz="3200" b="0">
              <a:latin typeface="Poppins"/>
              <a:ea typeface="+mj-ea"/>
              <a:cs typeface="Poppins"/>
            </a:endParaRPr>
          </a:p>
          <a:p>
            <a:pPr algn="ctr" defTabSz="914400"/>
            <a:endParaRPr lang="en-US" sz="3200">
              <a:solidFill>
                <a:srgbClr val="FFFFFF"/>
              </a:solidFill>
              <a:latin typeface="Lato-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121BB-E435-424C-905F-CBB954600AA9}"/>
              </a:ext>
            </a:extLst>
          </p:cNvPr>
          <p:cNvSpPr/>
          <p:nvPr/>
        </p:nvSpPr>
        <p:spPr>
          <a:xfrm>
            <a:off x="0" y="1832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48427-A8EC-8044-9FB2-B9E6178E8017}"/>
              </a:ext>
            </a:extLst>
          </p:cNvPr>
          <p:cNvSpPr/>
          <p:nvPr/>
        </p:nvSpPr>
        <p:spPr>
          <a:xfrm>
            <a:off x="3080122" y="508112"/>
            <a:ext cx="6031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Wat zit er in voor uw bedrijf?</a:t>
            </a:r>
            <a:endParaRPr lang="en-US" sz="3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90C12-3A27-9C4E-A453-92403872C5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958AF7-279F-AF4E-A318-CCBD21C93FDC}"/>
              </a:ext>
            </a:extLst>
          </p:cNvPr>
          <p:cNvSpPr/>
          <p:nvPr/>
        </p:nvSpPr>
        <p:spPr>
          <a:xfrm>
            <a:off x="11113" y="1758422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D5585-51C9-4A41-91A0-BCD758EA62ED}"/>
              </a:ext>
            </a:extLst>
          </p:cNvPr>
          <p:cNvSpPr/>
          <p:nvPr/>
        </p:nvSpPr>
        <p:spPr>
          <a:xfrm>
            <a:off x="936903" y="1827530"/>
            <a:ext cx="10562607" cy="96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Samen kunnen we de 2030-agenda voor duurzame ontwikkeling aanpakken, die door alle VN-lidstaten is aangenomen.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A67737-7A9F-8D4D-BBEB-2ACB80CB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0" y="2778438"/>
            <a:ext cx="756291" cy="7668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A8DE6D-35D0-134E-AC3C-7F2EAC2C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40" y="2782810"/>
            <a:ext cx="758867" cy="7799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DEF5F7-C159-F947-A65E-921747B58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41" y="2778438"/>
            <a:ext cx="781813" cy="7764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3AD688-0E80-E845-9FCC-FB2E85843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1" y="2778438"/>
            <a:ext cx="730841" cy="7668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DA269A-6B2B-4C47-989C-1B5DCA138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35" y="2778438"/>
            <a:ext cx="762977" cy="7843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27EB0A-F0ED-164B-97BA-18BC719F1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743" y="2764962"/>
            <a:ext cx="818696" cy="7850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5F9C2A-53DA-8C4D-89B9-586EE9E850B0}"/>
              </a:ext>
            </a:extLst>
          </p:cNvPr>
          <p:cNvSpPr/>
          <p:nvPr/>
        </p:nvSpPr>
        <p:spPr>
          <a:xfrm>
            <a:off x="307353" y="3161673"/>
            <a:ext cx="10485338" cy="34701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Voor je </a:t>
            </a:r>
            <a:r>
              <a:rPr lang="en-US" sz="2400" b="1" dirty="0" err="1">
                <a:solidFill>
                  <a:srgbClr val="237C89"/>
                </a:solidFill>
                <a:latin typeface="Lato" panose="020F0502020204030203"/>
              </a:rPr>
              <a:t>donatie</a:t>
            </a:r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 </a:t>
            </a:r>
            <a:r>
              <a:rPr lang="en-US" sz="2400" b="1" dirty="0" err="1">
                <a:solidFill>
                  <a:srgbClr val="237C89"/>
                </a:solidFill>
                <a:latin typeface="Lato" panose="020F0502020204030203"/>
              </a:rPr>
              <a:t>krijg</a:t>
            </a:r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 je: </a:t>
            </a:r>
            <a:br>
              <a:rPr lang="en-US" sz="2400" b="1" dirty="0">
                <a:solidFill>
                  <a:srgbClr val="237C89"/>
                </a:solidFill>
                <a:latin typeface="Lato" panose="020F0502020204030203"/>
              </a:rPr>
            </a:br>
            <a:endParaRPr lang="en-US" sz="2400" b="1" dirty="0">
              <a:solidFill>
                <a:srgbClr val="237C89"/>
              </a:solidFill>
              <a:latin typeface="Lato" panose="020F0502020204030203"/>
              <a:ea typeface="Lato"/>
              <a:cs typeface="Lato"/>
            </a:endParaRPr>
          </a:p>
          <a:p>
            <a:pPr marL="342900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200" dirty="0">
                <a:latin typeface="Lato Light"/>
                <a:ea typeface="Lato Light"/>
                <a:cs typeface="Lato Light"/>
              </a:rPr>
              <a:t>OVO's </a:t>
            </a:r>
            <a:r>
              <a:rPr lang="en-US" sz="2200" b="1" err="1">
                <a:latin typeface="Lato Light"/>
                <a:ea typeface="Lato Light"/>
                <a:cs typeface="Lato Light"/>
              </a:rPr>
              <a:t>bewezen</a:t>
            </a:r>
            <a:r>
              <a:rPr lang="en-US" sz="2200" b="1" dirty="0">
                <a:latin typeface="Lato Light"/>
                <a:ea typeface="Lato Light"/>
                <a:cs typeface="Lato Light"/>
              </a:rPr>
              <a:t> expertise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als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matchmaker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tussen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u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investeringsklare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Afropreneurs</a:t>
            </a:r>
            <a:endParaRPr lang="en-US" sz="2200">
              <a:latin typeface="Lato Light"/>
              <a:ea typeface="Lato Light"/>
              <a:cs typeface="Lato Light"/>
            </a:endParaRPr>
          </a:p>
          <a:p>
            <a:pPr marL="342900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200" b="1" err="1">
                <a:latin typeface="Lato Light"/>
                <a:ea typeface="Lato Light"/>
                <a:cs typeface="Lato Light"/>
              </a:rPr>
              <a:t>Belastingcertificaat</a:t>
            </a:r>
            <a:r>
              <a:rPr 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uw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donatie</a:t>
            </a:r>
            <a:endParaRPr lang="en-US" sz="22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200" b="1" dirty="0">
                <a:latin typeface="Lato Light"/>
                <a:ea typeface="Lato Light"/>
                <a:cs typeface="Lato Light"/>
              </a:rPr>
              <a:t>Blijvende impact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: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uw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donatie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vult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het fonds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aan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,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dat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vervolgens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ondernemer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ondersteunt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die de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lening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terugbetaalt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aan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het fonds,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waarmee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dan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nieuwe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ondernemer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kan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worden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gesteund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, </a:t>
            </a:r>
            <a:r>
              <a:rPr lang="en-US" sz="2200" err="1">
                <a:latin typeface="Lato Light"/>
                <a:ea typeface="Lato Light"/>
                <a:cs typeface="Lato Light"/>
              </a:rPr>
              <a:t>enzovoort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.</a:t>
            </a:r>
          </a:p>
          <a:p>
            <a:pPr marL="342900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200" b="1" dirty="0">
                <a:latin typeface="Lato Light"/>
                <a:ea typeface="Lato Light"/>
                <a:cs typeface="Lato Light"/>
              </a:rPr>
              <a:t>Transparante communicatie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 over de concrete resultaten en het financiële plaatje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565ADC-4300-AF4A-98BA-869E903F58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2085319" y="487862"/>
            <a:ext cx="9135834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Management OVO Acceleration Fund: OVO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526774" y="1832927"/>
            <a:ext cx="1114424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400" dirty="0">
              <a:latin typeface="Lato-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33FB8F-4C33-7D44-90AD-423A5A7A1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F6D9B-6429-0877-E24C-0DEFCF03F96C}"/>
              </a:ext>
            </a:extLst>
          </p:cNvPr>
          <p:cNvSpPr txBox="1"/>
          <p:nvPr/>
        </p:nvSpPr>
        <p:spPr>
          <a:xfrm>
            <a:off x="822673" y="1666983"/>
            <a:ext cx="10135389" cy="49346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Beheerd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Ondernemers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Ondernemers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(OVO)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Gesticht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Fons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Verplaetse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(Gouverneur Nationale Bank) in 2000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OVO: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Eerste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investering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in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Afrikaanse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onderneming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in 2013</a:t>
            </a:r>
          </a:p>
          <a:p>
            <a:pPr marL="742950" lvl="2" indent="-285750">
              <a:spcAft>
                <a:spcPts val="1000"/>
              </a:spcAft>
              <a:buFont typeface="Wingdings"/>
              <a:buChar char="Ø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2013-2023: 164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ondernemers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werden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gecoacht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, 80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duurzame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 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ondernemingen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kregen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lening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,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voor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een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totaal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van € 2,5 M</a:t>
            </a:r>
          </a:p>
          <a:p>
            <a:pPr marL="742950" lvl="2" indent="-285750">
              <a:spcAft>
                <a:spcPts val="1000"/>
              </a:spcAft>
              <a:buFont typeface="Wingdings"/>
              <a:buChar char="Ø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5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projecten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default </a:t>
            </a:r>
          </a:p>
          <a:p>
            <a:pPr marL="742950" lvl="2" indent="-285750">
              <a:spcAft>
                <a:spcPts val="1000"/>
              </a:spcAft>
              <a:buFont typeface="Wingdings"/>
              <a:buChar char="Ø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15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leningen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volledig</a:t>
            </a:r>
            <a:r>
              <a:rPr lang="en-US" sz="20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000" dirty="0" err="1">
                <a:latin typeface="Lato Light"/>
                <a:ea typeface="Lato Light"/>
                <a:cs typeface="Lato Light"/>
              </a:rPr>
              <a:t>terugbetaald</a:t>
            </a:r>
            <a:endParaRPr lang="en-US" sz="2000" dirty="0">
              <a:latin typeface="Lato Light"/>
              <a:ea typeface="Lato Light"/>
              <a:cs typeface="Lato Light"/>
            </a:endParaRP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Professioneel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vast team in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België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Afrika (8,1 VTE)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Ondersteund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door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meer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dan 120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vrijwilligers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+110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Belgische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bedrijven</a:t>
            </a:r>
            <a:endParaRPr lang="en-US" sz="2400" dirty="0">
              <a:latin typeface="Lato Light"/>
              <a:ea typeface="Lato Light"/>
              <a:cs typeface="Lato Light"/>
            </a:endParaRP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2400" dirty="0" err="1">
                <a:latin typeface="Lato Light"/>
                <a:ea typeface="Lato Light"/>
                <a:cs typeface="Lato Light"/>
              </a:rPr>
              <a:t>Operationeel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in Benin, Senegal, Rwanda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en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Oeganda</a:t>
            </a:r>
            <a:endParaRPr lang="en-US" sz="2400" dirty="0">
              <a:latin typeface="Lato Light"/>
              <a:ea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58283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ijfer xmlns="750c14b1-1cb9-40cc-8096-513c4c5ea0b6" xsi:nil="true"/>
    <TaxCatchAll xmlns="2cd665ab-3433-48f3-b78d-d491865014cf" xsi:nil="true"/>
    <lcf76f155ced4ddcb4097134ff3c332f xmlns="750c14b1-1cb9-40cc-8096-513c4c5ea0b6">
      <Terms xmlns="http://schemas.microsoft.com/office/infopath/2007/PartnerControls"/>
    </lcf76f155ced4ddcb4097134ff3c332f>
    <Cijfer_x0020_Projectenportefeuille xmlns="750c14b1-1cb9-40cc-8096-513c4c5ea0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DA958DCECAC42BE4137419F40A758" ma:contentTypeVersion="17" ma:contentTypeDescription="Een nieuw document maken." ma:contentTypeScope="" ma:versionID="ec1e59cda782302a982e3b0e2c148829">
  <xsd:schema xmlns:xsd="http://www.w3.org/2001/XMLSchema" xmlns:xs="http://www.w3.org/2001/XMLSchema" xmlns:p="http://schemas.microsoft.com/office/2006/metadata/properties" xmlns:ns2="750c14b1-1cb9-40cc-8096-513c4c5ea0b6" xmlns:ns3="2cd665ab-3433-48f3-b78d-d491865014cf" targetNamespace="http://schemas.microsoft.com/office/2006/metadata/properties" ma:root="true" ma:fieldsID="6613b50a32b9a3675b97022e0fcb019e" ns2:_="" ns3:_="">
    <xsd:import namespace="750c14b1-1cb9-40cc-8096-513c4c5ea0b6"/>
    <xsd:import namespace="2cd665ab-3433-48f3-b78d-d491865014cf"/>
    <xsd:element name="properties">
      <xsd:complexType>
        <xsd:sequence>
          <xsd:element name="documentManagement">
            <xsd:complexType>
              <xsd:all>
                <xsd:element ref="ns2:Cijfer" minOccurs="0"/>
                <xsd:element ref="ns2:Cijfer_x0020_Projectenportefeuill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14b1-1cb9-40cc-8096-513c4c5ea0b6" elementFormDefault="qualified">
    <xsd:import namespace="http://schemas.microsoft.com/office/2006/documentManagement/types"/>
    <xsd:import namespace="http://schemas.microsoft.com/office/infopath/2007/PartnerControls"/>
    <xsd:element name="Cijfer" ma:index="8" nillable="true" ma:displayName="Cijfer" ma:internalName="Cijfer">
      <xsd:simpleType>
        <xsd:restriction base="dms:Number"/>
      </xsd:simpleType>
    </xsd:element>
    <xsd:element name="Cijfer_x0020_Projectenportefeuille" ma:index="9" nillable="true" ma:displayName="Cijfer Projectenportefeuille" ma:internalName="Cijfer_x0020_Projectenportefeuille">
      <xsd:simpleType>
        <xsd:restriction base="dms:Number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65ab-3433-48f3-b78d-d49186501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395e4b0-f604-4281-a254-fbf3f5e79dab}" ma:internalName="TaxCatchAll" ma:showField="CatchAllData" ma:web="2cd665ab-3433-48f3-b78d-d49186501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98D3E3-BDD1-4577-B52B-10748372C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DBC06-09FB-4645-A866-6DD22A60BB49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8e67cc0c-bf25-4511-b571-d519732f3f6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750c14b1-1cb9-40cc-8096-513c4c5ea0b6"/>
    <ds:schemaRef ds:uri="2cd665ab-3433-48f3-b78d-d491865014cf"/>
  </ds:schemaRefs>
</ds:datastoreItem>
</file>

<file path=customXml/itemProps3.xml><?xml version="1.0" encoding="utf-8"?>
<ds:datastoreItem xmlns:ds="http://schemas.openxmlformats.org/officeDocument/2006/customXml" ds:itemID="{CA6977FC-A660-4736-BB64-9F2386DF4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c14b1-1cb9-40cc-8096-513c4c5ea0b6"/>
    <ds:schemaRef ds:uri="2cd665ab-3433-48f3-b78d-d49186501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6782</TotalTime>
  <Words>727</Words>
  <Application>Microsoft Office PowerPoint</Application>
  <PresentationFormat>Widescreen</PresentationFormat>
  <Paragraphs>98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missie van OVO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Anne-lise Passelecq</dc:creator>
  <cp:keywords>, docId:5CB7A656982ECA4580B0AAD350C6E0F7</cp:keywords>
  <cp:lastModifiedBy>Nathalie Schots</cp:lastModifiedBy>
  <cp:revision>608</cp:revision>
  <cp:lastPrinted>2023-08-30T08:15:42Z</cp:lastPrinted>
  <dcterms:created xsi:type="dcterms:W3CDTF">2018-11-05T08:50:23Z</dcterms:created>
  <dcterms:modified xsi:type="dcterms:W3CDTF">2023-10-17T14:45:42Z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0x010100C7EDA958DCECAC42BE4137419F40A758</vt:lpwstr>
  </property>
  <property fmtid="{D5CDD505-2E9C-101B-9397-08002B2CF9AE}" pid="3" name="MediaServiceImageTags">
    <vt:lpwstr/>
  </property>
  <property fmtid="{D5CDD505-2E9C-101B-9397-08002B2CF9AE}" pid="4" name="Order">
    <vt:r8>4111000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