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328" r:id="rId5"/>
    <p:sldId id="347" r:id="rId6"/>
    <p:sldId id="352" r:id="rId7"/>
    <p:sldId id="348" r:id="rId8"/>
    <p:sldId id="350" r:id="rId9"/>
    <p:sldId id="351" r:id="rId10"/>
    <p:sldId id="355" r:id="rId11"/>
    <p:sldId id="358" r:id="rId12"/>
    <p:sldId id="356" r:id="rId13"/>
    <p:sldId id="275" r:id="rId14"/>
    <p:sldId id="361" r:id="rId15"/>
    <p:sldId id="360" r:id="rId16"/>
    <p:sldId id="329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orient="horz" pos="1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73C"/>
    <a:srgbClr val="9E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83F69-1F79-0862-E45F-01AA0C0C87E6}" v="10" dt="2023-11-14T11:14:25.427"/>
    <p1510:client id="{97D4196C-85B6-4BFF-A3DE-FC236520B9D5}" v="192" dt="2023-10-17T14:55:17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/>
    <p:restoredTop sz="94957"/>
  </p:normalViewPr>
  <p:slideViewPr>
    <p:cSldViewPr snapToGrid="0">
      <p:cViewPr varScale="1">
        <p:scale>
          <a:sx n="93" d="100"/>
          <a:sy n="93" d="100"/>
        </p:scale>
        <p:origin x="992" y="208"/>
      </p:cViewPr>
      <p:guideLst>
        <p:guide pos="7"/>
        <p:guide orient="horz" pos="1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e Schots" userId="S::nathalie.schots@ondernemersvoorondernemers.be::3972461e-46fd-46e0-a071-9016f0c987ac" providerId="AD" clId="Web-{67C83F69-1F79-0862-E45F-01AA0C0C87E6}"/>
    <pc:docChg chg="modSld">
      <pc:chgData name="Nathalie Schots" userId="S::nathalie.schots@ondernemersvoorondernemers.be::3972461e-46fd-46e0-a071-9016f0c987ac" providerId="AD" clId="Web-{67C83F69-1F79-0862-E45F-01AA0C0C87E6}" dt="2023-11-14T11:14:22.505" v="8" actId="20577"/>
      <pc:docMkLst>
        <pc:docMk/>
      </pc:docMkLst>
      <pc:sldChg chg="modSp">
        <pc:chgData name="Nathalie Schots" userId="S::nathalie.schots@ondernemersvoorondernemers.be::3972461e-46fd-46e0-a071-9016f0c987ac" providerId="AD" clId="Web-{67C83F69-1F79-0862-E45F-01AA0C0C87E6}" dt="2023-11-14T11:14:22.505" v="8" actId="20577"/>
        <pc:sldMkLst>
          <pc:docMk/>
          <pc:sldMk cId="1653440933" sldId="361"/>
        </pc:sldMkLst>
        <pc:spChg chg="mod">
          <ac:chgData name="Nathalie Schots" userId="S::nathalie.schots@ondernemersvoorondernemers.be::3972461e-46fd-46e0-a071-9016f0c987ac" providerId="AD" clId="Web-{67C83F69-1F79-0862-E45F-01AA0C0C87E6}" dt="2023-11-14T11:14:22.505" v="8" actId="20577"/>
          <ac:spMkLst>
            <pc:docMk/>
            <pc:sldMk cId="1653440933" sldId="361"/>
            <ac:spMk id="158" creationId="{7E73BF1B-64D6-8130-2E9F-EBF7841D48B9}"/>
          </ac:spMkLst>
        </pc:spChg>
      </pc:sldChg>
    </pc:docChg>
  </pc:docChgLst>
  <pc:docChgLst>
    <pc:chgData name="Karen Peersman" userId="S::karen.peersman@ondernemersvoorondernemers.be::5f99465f-8b5d-41bb-9a0e-8c4a4b19059b" providerId="AD" clId="Web-{97D4196C-85B6-4BFF-A3DE-FC236520B9D5}"/>
    <pc:docChg chg="addSld delSld modSld">
      <pc:chgData name="Karen Peersman" userId="S::karen.peersman@ondernemersvoorondernemers.be::5f99465f-8b5d-41bb-9a0e-8c4a4b19059b" providerId="AD" clId="Web-{97D4196C-85B6-4BFF-A3DE-FC236520B9D5}" dt="2023-10-17T14:55:17.121" v="105" actId="20577"/>
      <pc:docMkLst>
        <pc:docMk/>
      </pc:docMkLst>
      <pc:sldChg chg="del">
        <pc:chgData name="Karen Peersman" userId="S::karen.peersman@ondernemersvoorondernemers.be::5f99465f-8b5d-41bb-9a0e-8c4a4b19059b" providerId="AD" clId="Web-{97D4196C-85B6-4BFF-A3DE-FC236520B9D5}" dt="2023-10-17T11:39:28.102" v="13"/>
        <pc:sldMkLst>
          <pc:docMk/>
          <pc:sldMk cId="3982077805" sldId="278"/>
        </pc:sldMkLst>
      </pc:sldChg>
      <pc:sldChg chg="modSp">
        <pc:chgData name="Karen Peersman" userId="S::karen.peersman@ondernemersvoorondernemers.be::5f99465f-8b5d-41bb-9a0e-8c4a4b19059b" providerId="AD" clId="Web-{97D4196C-85B6-4BFF-A3DE-FC236520B9D5}" dt="2023-10-17T11:24:23.649" v="9" actId="20577"/>
        <pc:sldMkLst>
          <pc:docMk/>
          <pc:sldMk cId="2212065679" sldId="347"/>
        </pc:sldMkLst>
        <pc:spChg chg="mod">
          <ac:chgData name="Karen Peersman" userId="S::karen.peersman@ondernemersvoorondernemers.be::5f99465f-8b5d-41bb-9a0e-8c4a4b19059b" providerId="AD" clId="Web-{97D4196C-85B6-4BFF-A3DE-FC236520B9D5}" dt="2023-10-17T11:24:23.649" v="9" actId="20577"/>
          <ac:spMkLst>
            <pc:docMk/>
            <pc:sldMk cId="2212065679" sldId="347"/>
            <ac:spMk id="34" creationId="{86DDAE06-FE75-E34F-A10E-DE1AB89F5E16}"/>
          </ac:spMkLst>
        </pc:spChg>
      </pc:sldChg>
      <pc:sldChg chg="modSp">
        <pc:chgData name="Karen Peersman" userId="S::karen.peersman@ondernemersvoorondernemers.be::5f99465f-8b5d-41bb-9a0e-8c4a4b19059b" providerId="AD" clId="Web-{97D4196C-85B6-4BFF-A3DE-FC236520B9D5}" dt="2023-10-17T14:45:36.396" v="70" actId="20577"/>
        <pc:sldMkLst>
          <pc:docMk/>
          <pc:sldMk cId="839372859" sldId="348"/>
        </pc:sldMkLst>
        <pc:spChg chg="mod">
          <ac:chgData name="Karen Peersman" userId="S::karen.peersman@ondernemersvoorondernemers.be::5f99465f-8b5d-41bb-9a0e-8c4a4b19059b" providerId="AD" clId="Web-{97D4196C-85B6-4BFF-A3DE-FC236520B9D5}" dt="2023-10-17T14:45:36.396" v="70" actId="20577"/>
          <ac:spMkLst>
            <pc:docMk/>
            <pc:sldMk cId="839372859" sldId="348"/>
            <ac:spMk id="3" creationId="{2C8E7E80-6CB5-3043-8D51-457E6BC53BA8}"/>
          </ac:spMkLst>
        </pc:spChg>
      </pc:sldChg>
      <pc:sldChg chg="modSp">
        <pc:chgData name="Karen Peersman" userId="S::karen.peersman@ondernemersvoorondernemers.be::5f99465f-8b5d-41bb-9a0e-8c4a4b19059b" providerId="AD" clId="Web-{97D4196C-85B6-4BFF-A3DE-FC236520B9D5}" dt="2023-10-17T14:46:18.415" v="75" actId="20577"/>
        <pc:sldMkLst>
          <pc:docMk/>
          <pc:sldMk cId="4108510246" sldId="350"/>
        </pc:sldMkLst>
        <pc:spChg chg="mod">
          <ac:chgData name="Karen Peersman" userId="S::karen.peersman@ondernemersvoorondernemers.be::5f99465f-8b5d-41bb-9a0e-8c4a4b19059b" providerId="AD" clId="Web-{97D4196C-85B6-4BFF-A3DE-FC236520B9D5}" dt="2023-10-17T14:46:18.415" v="75" actId="20577"/>
          <ac:spMkLst>
            <pc:docMk/>
            <pc:sldMk cId="4108510246" sldId="350"/>
            <ac:spMk id="14" creationId="{CF06285C-B0A1-C649-AEEA-9BB690890063}"/>
          </ac:spMkLst>
        </pc:spChg>
      </pc:sldChg>
      <pc:sldChg chg="delSp modSp">
        <pc:chgData name="Karen Peersman" userId="S::karen.peersman@ondernemersvoorondernemers.be::5f99465f-8b5d-41bb-9a0e-8c4a4b19059b" providerId="AD" clId="Web-{97D4196C-85B6-4BFF-A3DE-FC236520B9D5}" dt="2023-10-17T14:52:06.640" v="89" actId="20577"/>
        <pc:sldMkLst>
          <pc:docMk/>
          <pc:sldMk cId="4181453925" sldId="351"/>
        </pc:sldMkLst>
        <pc:spChg chg="mod">
          <ac:chgData name="Karen Peersman" userId="S::karen.peersman@ondernemersvoorondernemers.be::5f99465f-8b5d-41bb-9a0e-8c4a4b19059b" providerId="AD" clId="Web-{97D4196C-85B6-4BFF-A3DE-FC236520B9D5}" dt="2023-10-17T14:52:06.640" v="89" actId="20577"/>
          <ac:spMkLst>
            <pc:docMk/>
            <pc:sldMk cId="4181453925" sldId="351"/>
            <ac:spMk id="9" creationId="{2C8E7E80-6CB5-3043-8D51-457E6BC53BA8}"/>
          </ac:spMkLst>
        </pc:spChg>
        <pc:spChg chg="del">
          <ac:chgData name="Karen Peersman" userId="S::karen.peersman@ondernemersvoorondernemers.be::5f99465f-8b5d-41bb-9a0e-8c4a4b19059b" providerId="AD" clId="Web-{97D4196C-85B6-4BFF-A3DE-FC236520B9D5}" dt="2023-10-17T14:51:45.420" v="85"/>
          <ac:spMkLst>
            <pc:docMk/>
            <pc:sldMk cId="4181453925" sldId="351"/>
            <ac:spMk id="10" creationId="{C81C0B9C-E3EE-DC4F-AF5C-4E7B2D32D47D}"/>
          </ac:spMkLst>
        </pc:spChg>
        <pc:picChg chg="mod">
          <ac:chgData name="Karen Peersman" userId="S::karen.peersman@ondernemersvoorondernemers.be::5f99465f-8b5d-41bb-9a0e-8c4a4b19059b" providerId="AD" clId="Web-{97D4196C-85B6-4BFF-A3DE-FC236520B9D5}" dt="2023-10-17T14:51:51.826" v="87" actId="1076"/>
          <ac:picMkLst>
            <pc:docMk/>
            <pc:sldMk cId="4181453925" sldId="351"/>
            <ac:picMk id="12" creationId="{22386729-DC64-4E4D-8114-02B261A74E40}"/>
          </ac:picMkLst>
        </pc:picChg>
      </pc:sldChg>
      <pc:sldChg chg="modSp">
        <pc:chgData name="Karen Peersman" userId="S::karen.peersman@ondernemersvoorondernemers.be::5f99465f-8b5d-41bb-9a0e-8c4a4b19059b" providerId="AD" clId="Web-{97D4196C-85B6-4BFF-A3DE-FC236520B9D5}" dt="2023-10-17T14:44:48.831" v="68" actId="20577"/>
        <pc:sldMkLst>
          <pc:docMk/>
          <pc:sldMk cId="2108806036" sldId="352"/>
        </pc:sldMkLst>
        <pc:spChg chg="mod">
          <ac:chgData name="Karen Peersman" userId="S::karen.peersman@ondernemersvoorondernemers.be::5f99465f-8b5d-41bb-9a0e-8c4a4b19059b" providerId="AD" clId="Web-{97D4196C-85B6-4BFF-A3DE-FC236520B9D5}" dt="2023-10-17T14:44:48.831" v="68" actId="20577"/>
          <ac:spMkLst>
            <pc:docMk/>
            <pc:sldMk cId="2108806036" sldId="352"/>
            <ac:spMk id="7" creationId="{2BA1D67B-FF20-1149-916F-ED5F7114526D}"/>
          </ac:spMkLst>
        </pc:spChg>
      </pc:sldChg>
      <pc:sldChg chg="modSp">
        <pc:chgData name="Karen Peersman" userId="S::karen.peersman@ondernemersvoorondernemers.be::5f99465f-8b5d-41bb-9a0e-8c4a4b19059b" providerId="AD" clId="Web-{97D4196C-85B6-4BFF-A3DE-FC236520B9D5}" dt="2023-10-17T14:52:15.515" v="90" actId="1076"/>
        <pc:sldMkLst>
          <pc:docMk/>
          <pc:sldMk cId="3271864068" sldId="355"/>
        </pc:sldMkLst>
        <pc:picChg chg="mod">
          <ac:chgData name="Karen Peersman" userId="S::karen.peersman@ondernemersvoorondernemers.be::5f99465f-8b5d-41bb-9a0e-8c4a4b19059b" providerId="AD" clId="Web-{97D4196C-85B6-4BFF-A3DE-FC236520B9D5}" dt="2023-10-17T14:52:15.515" v="90" actId="1076"/>
          <ac:picMkLst>
            <pc:docMk/>
            <pc:sldMk cId="3271864068" sldId="355"/>
            <ac:picMk id="8" creationId="{F8DF5971-6EA3-3948-B8F8-74ECEEB8F3EC}"/>
          </ac:picMkLst>
        </pc:picChg>
      </pc:sldChg>
      <pc:sldChg chg="modSp">
        <pc:chgData name="Karen Peersman" userId="S::karen.peersman@ondernemersvoorondernemers.be::5f99465f-8b5d-41bb-9a0e-8c4a4b19059b" providerId="AD" clId="Web-{97D4196C-85B6-4BFF-A3DE-FC236520B9D5}" dt="2023-10-17T14:55:17.121" v="105" actId="20577"/>
        <pc:sldMkLst>
          <pc:docMk/>
          <pc:sldMk cId="1733544024" sldId="358"/>
        </pc:sldMkLst>
        <pc:spChg chg="mod">
          <ac:chgData name="Karen Peersman" userId="S::karen.peersman@ondernemersvoorondernemers.be::5f99465f-8b5d-41bb-9a0e-8c4a4b19059b" providerId="AD" clId="Web-{97D4196C-85B6-4BFF-A3DE-FC236520B9D5}" dt="2023-10-17T14:55:17.121" v="105" actId="20577"/>
          <ac:spMkLst>
            <pc:docMk/>
            <pc:sldMk cId="1733544024" sldId="358"/>
            <ac:spMk id="2" creationId="{1E5F9C2A-53DA-8C4D-89B9-586EE9E850B0}"/>
          </ac:spMkLst>
        </pc:spChg>
      </pc:sldChg>
      <pc:sldChg chg="addSp delSp add">
        <pc:chgData name="Karen Peersman" userId="S::karen.peersman@ondernemersvoorondernemers.be::5f99465f-8b5d-41bb-9a0e-8c4a4b19059b" providerId="AD" clId="Web-{97D4196C-85B6-4BFF-A3DE-FC236520B9D5}" dt="2023-10-17T11:39:25.414" v="12"/>
        <pc:sldMkLst>
          <pc:docMk/>
          <pc:sldMk cId="1653440933" sldId="361"/>
        </pc:sldMkLst>
        <pc:spChg chg="del">
          <ac:chgData name="Karen Peersman" userId="S::karen.peersman@ondernemersvoorondernemers.be::5f99465f-8b5d-41bb-9a0e-8c4a4b19059b" providerId="AD" clId="Web-{97D4196C-85B6-4BFF-A3DE-FC236520B9D5}" dt="2023-10-17T11:39:24.977" v="11"/>
          <ac:spMkLst>
            <pc:docMk/>
            <pc:sldMk cId="1653440933" sldId="361"/>
            <ac:spMk id="12" creationId="{35E8F43E-B5A4-0B46-1C2A-0B1B4E4B7371}"/>
          </ac:spMkLst>
        </pc:spChg>
        <pc:spChg chg="add">
          <ac:chgData name="Karen Peersman" userId="S::karen.peersman@ondernemersvoorondernemers.be::5f99465f-8b5d-41bb-9a0e-8c4a4b19059b" providerId="AD" clId="Web-{97D4196C-85B6-4BFF-A3DE-FC236520B9D5}" dt="2023-10-17T11:39:25.414" v="12"/>
          <ac:spMkLst>
            <pc:docMk/>
            <pc:sldMk cId="1653440933" sldId="361"/>
            <ac:spMk id="21" creationId="{DC4D9E2E-F638-4043-1CC8-8DBCECFB2F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97C93-C83A-7E4D-A198-5D48BBAE18AC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089CB-62E9-6945-A721-0E35945ECD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89CB-62E9-6945-A721-0E35945ECD0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53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Difficult</a:t>
            </a:r>
            <a:r>
              <a:rPr lang="nl-NL" dirty="0"/>
              <a:t> access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loans</a:t>
            </a:r>
            <a:r>
              <a:rPr lang="nl-NL" dirty="0"/>
              <a:t> +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get a </a:t>
            </a:r>
            <a:r>
              <a:rPr lang="nl-NL" dirty="0" err="1"/>
              <a:t>loan</a:t>
            </a:r>
            <a:r>
              <a:rPr lang="nl-NL" dirty="0"/>
              <a:t>,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baseline="0" dirty="0"/>
              <a:t> </a:t>
            </a:r>
            <a:r>
              <a:rPr lang="nl-NL" baseline="0" dirty="0" err="1"/>
              <a:t>affordable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89CB-62E9-6945-A721-0E35945ECD0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11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Tailer</a:t>
            </a:r>
            <a:r>
              <a:rPr lang="nl-NL" dirty="0"/>
              <a:t>-made: we are </a:t>
            </a:r>
            <a:r>
              <a:rPr lang="nl-NL" dirty="0" err="1"/>
              <a:t>flexible</a:t>
            </a:r>
            <a:r>
              <a:rPr lang="nl-NL" dirty="0"/>
              <a:t> in </a:t>
            </a:r>
            <a:r>
              <a:rPr lang="nl-NL" dirty="0" err="1"/>
              <a:t>terms</a:t>
            </a:r>
            <a:r>
              <a:rPr lang="nl-NL" dirty="0"/>
              <a:t> of </a:t>
            </a:r>
            <a:r>
              <a:rPr lang="nl-NL" dirty="0" err="1"/>
              <a:t>collateral</a:t>
            </a:r>
            <a:r>
              <a:rPr lang="nl-NL" dirty="0"/>
              <a:t>, </a:t>
            </a:r>
            <a:r>
              <a:rPr lang="nl-NL" dirty="0" err="1"/>
              <a:t>grace</a:t>
            </a:r>
            <a:r>
              <a:rPr lang="nl-NL" dirty="0"/>
              <a:t> </a:t>
            </a:r>
            <a:r>
              <a:rPr lang="nl-NL" dirty="0" err="1"/>
              <a:t>period</a:t>
            </a:r>
            <a:r>
              <a:rPr lang="nl-NL" dirty="0"/>
              <a:t>, </a:t>
            </a:r>
            <a:r>
              <a:rPr lang="nl-NL" dirty="0" err="1"/>
              <a:t>payback</a:t>
            </a:r>
            <a:r>
              <a:rPr lang="nl-NL" dirty="0"/>
              <a:t> term…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89CB-62E9-6945-A721-0E35945ECD0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70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die 2,5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invested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330K door het AF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gefinancierd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wanneer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opgericht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ervoor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projecten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enkel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door business angels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gefinancierd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rest door business angels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89CB-62E9-6945-A721-0E35945ECD0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07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89CB-62E9-6945-A721-0E35945ECD0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72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89CB-62E9-6945-A721-0E35945ECD0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07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16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69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50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17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38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66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33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37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63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38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5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03D6B-FC94-462C-82F9-8D925D89AD01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68C6-DBDE-4D68-B4E4-BF52999B5BD4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24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26" Type="http://schemas.openxmlformats.org/officeDocument/2006/relationships/image" Target="../media/image39.jpeg"/><Relationship Id="rId39" Type="http://schemas.openxmlformats.org/officeDocument/2006/relationships/image" Target="../media/image52.jpeg"/><Relationship Id="rId21" Type="http://schemas.openxmlformats.org/officeDocument/2006/relationships/image" Target="../media/image34.png"/><Relationship Id="rId34" Type="http://schemas.openxmlformats.org/officeDocument/2006/relationships/image" Target="../media/image47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jpeg"/><Relationship Id="rId29" Type="http://schemas.openxmlformats.org/officeDocument/2006/relationships/image" Target="../media/image42.png"/><Relationship Id="rId41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jpeg"/><Relationship Id="rId37" Type="http://schemas.openxmlformats.org/officeDocument/2006/relationships/image" Target="../media/image50.png"/><Relationship Id="rId40" Type="http://schemas.openxmlformats.org/officeDocument/2006/relationships/image" Target="../media/image53.jpe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23" Type="http://schemas.openxmlformats.org/officeDocument/2006/relationships/image" Target="../media/image36.jpeg"/><Relationship Id="rId28" Type="http://schemas.openxmlformats.org/officeDocument/2006/relationships/image" Target="../media/image41.png"/><Relationship Id="rId36" Type="http://schemas.openxmlformats.org/officeDocument/2006/relationships/image" Target="../media/image49.jpeg"/><Relationship Id="rId10" Type="http://schemas.openxmlformats.org/officeDocument/2006/relationships/image" Target="../media/image23.jpeg"/><Relationship Id="rId19" Type="http://schemas.openxmlformats.org/officeDocument/2006/relationships/image" Target="../media/image32.tiff"/><Relationship Id="rId31" Type="http://schemas.openxmlformats.org/officeDocument/2006/relationships/image" Target="../media/image44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5.png"/><Relationship Id="rId27" Type="http://schemas.openxmlformats.org/officeDocument/2006/relationships/image" Target="../media/image40.jpeg"/><Relationship Id="rId30" Type="http://schemas.openxmlformats.org/officeDocument/2006/relationships/image" Target="../media/image43.png"/><Relationship Id="rId35" Type="http://schemas.openxmlformats.org/officeDocument/2006/relationships/image" Target="../media/image48.jpeg"/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jpeg"/><Relationship Id="rId33" Type="http://schemas.openxmlformats.org/officeDocument/2006/relationships/image" Target="../media/image46.jpeg"/><Relationship Id="rId38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_OZb49wqqRo&amp;t=22s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A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1AD7BA4-4068-8743-9DFC-0449369BE721}"/>
              </a:ext>
            </a:extLst>
          </p:cNvPr>
          <p:cNvSpPr txBox="1"/>
          <p:nvPr/>
        </p:nvSpPr>
        <p:spPr>
          <a:xfrm>
            <a:off x="0" y="2690156"/>
            <a:ext cx="12192000" cy="415142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chemeClr val="bg1"/>
              </a:solidFill>
              <a:latin typeface="Lato Light" panose="020F0302020204030203" pitchFamily="34" charset="77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22C463-08D2-644C-8A32-834A17EB86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3645031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E1A1BD-F08C-5D43-902A-0325AE3D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62" y="3645030"/>
            <a:ext cx="8958118" cy="3196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937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EA89A65-6AEE-FE48-80CE-37A83EA03D41}"/>
              </a:ext>
            </a:extLst>
          </p:cNvPr>
          <p:cNvSpPr/>
          <p:nvPr/>
        </p:nvSpPr>
        <p:spPr>
          <a:xfrm>
            <a:off x="904127" y="1999824"/>
            <a:ext cx="10459092" cy="4279597"/>
          </a:xfrm>
          <a:prstGeom prst="ellipse">
            <a:avLst/>
          </a:prstGeom>
          <a:noFill/>
          <a:ln>
            <a:solidFill>
              <a:srgbClr val="9E9A9A">
                <a:alpha val="8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8C8CE4-9123-2840-AC63-B1B8A3ED66FB}"/>
              </a:ext>
            </a:extLst>
          </p:cNvPr>
          <p:cNvSpPr/>
          <p:nvPr/>
        </p:nvSpPr>
        <p:spPr>
          <a:xfrm>
            <a:off x="1015822" y="2131795"/>
            <a:ext cx="2374648" cy="1176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4A7C1F-6B83-C34E-8BF3-76FD4B29467E}"/>
              </a:ext>
            </a:extLst>
          </p:cNvPr>
          <p:cNvSpPr/>
          <p:nvPr/>
        </p:nvSpPr>
        <p:spPr>
          <a:xfrm>
            <a:off x="3625063" y="1811953"/>
            <a:ext cx="2342508" cy="1157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A507A2-1CB1-B040-8F69-44A77EB6DE42}"/>
              </a:ext>
            </a:extLst>
          </p:cNvPr>
          <p:cNvSpPr/>
          <p:nvPr/>
        </p:nvSpPr>
        <p:spPr>
          <a:xfrm>
            <a:off x="6227786" y="1805717"/>
            <a:ext cx="2342508" cy="11372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288464-641A-2842-A2F5-A7206341E9EA}"/>
              </a:ext>
            </a:extLst>
          </p:cNvPr>
          <p:cNvSpPr/>
          <p:nvPr/>
        </p:nvSpPr>
        <p:spPr>
          <a:xfrm>
            <a:off x="8801528" y="2133810"/>
            <a:ext cx="2342508" cy="11589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1E6C5C-F362-5341-B23B-A023CE75B531}"/>
              </a:ext>
            </a:extLst>
          </p:cNvPr>
          <p:cNvSpPr/>
          <p:nvPr/>
        </p:nvSpPr>
        <p:spPr>
          <a:xfrm>
            <a:off x="728144" y="3459294"/>
            <a:ext cx="2342508" cy="1176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90725A-7538-1941-AB68-95E0B846A076}"/>
              </a:ext>
            </a:extLst>
          </p:cNvPr>
          <p:cNvSpPr/>
          <p:nvPr/>
        </p:nvSpPr>
        <p:spPr>
          <a:xfrm>
            <a:off x="1036370" y="4866070"/>
            <a:ext cx="2342508" cy="11439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1F38C-A325-954A-9734-F4B6C6345DE5}"/>
              </a:ext>
            </a:extLst>
          </p:cNvPr>
          <p:cNvSpPr/>
          <p:nvPr/>
        </p:nvSpPr>
        <p:spPr>
          <a:xfrm>
            <a:off x="9171397" y="3478148"/>
            <a:ext cx="2342508" cy="11442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133D2A-F3F2-5746-84A5-3198E3F60E7E}"/>
              </a:ext>
            </a:extLst>
          </p:cNvPr>
          <p:cNvSpPr/>
          <p:nvPr/>
        </p:nvSpPr>
        <p:spPr>
          <a:xfrm>
            <a:off x="8801528" y="4873721"/>
            <a:ext cx="2342508" cy="1158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BF9D6-D8A3-3A4C-A5D7-0F1FE0208279}"/>
              </a:ext>
            </a:extLst>
          </p:cNvPr>
          <p:cNvSpPr/>
          <p:nvPr/>
        </p:nvSpPr>
        <p:spPr>
          <a:xfrm>
            <a:off x="2244604" y="240786"/>
            <a:ext cx="81003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>
                <a:solidFill>
                  <a:srgbClr val="FFFFFF"/>
                </a:solidFill>
                <a:latin typeface="Lato" panose="020F0502020204030203" pitchFamily="34" charset="77"/>
              </a:rPr>
              <a:t>An independent network organisation </a:t>
            </a:r>
          </a:p>
          <a:p>
            <a:pPr algn="ctr"/>
            <a:r>
              <a:rPr lang="en-GB" sz="3600">
                <a:solidFill>
                  <a:srgbClr val="FFFFFF"/>
                </a:solidFill>
                <a:latin typeface="Lato" panose="020F0502020204030203" pitchFamily="34" charset="77"/>
              </a:rPr>
              <a:t>with an entrepreneurial mindset</a:t>
            </a:r>
            <a:endParaRPr lang="en-GB" sz="3600">
              <a:latin typeface="Lato" panose="020F0502020204030203" pitchFamily="34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F2B47-DF11-274D-8ED6-56861212E1CF}"/>
              </a:ext>
            </a:extLst>
          </p:cNvPr>
          <p:cNvSpPr/>
          <p:nvPr/>
        </p:nvSpPr>
        <p:spPr>
          <a:xfrm>
            <a:off x="3625063" y="5416460"/>
            <a:ext cx="2472093" cy="11774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rgbClr val="3B3838"/>
                </a:solidFill>
                <a:latin typeface="Lato"/>
              </a:rPr>
              <a:t>Partner organisations: </a:t>
            </a:r>
            <a:r>
              <a:rPr lang="en-GB" err="1">
                <a:solidFill>
                  <a:srgbClr val="3B3838"/>
                </a:solidFill>
                <a:latin typeface="Lato"/>
              </a:rPr>
              <a:t>Enabel</a:t>
            </a:r>
            <a:r>
              <a:rPr lang="en-GB">
                <a:solidFill>
                  <a:srgbClr val="3B3838"/>
                </a:solidFill>
                <a:latin typeface="Lato"/>
              </a:rPr>
              <a:t>, IOM, Einstein Rising, ... (in Belgium and in Africa)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9E183B-BB73-2E4E-BD07-B15680E38A0B}"/>
              </a:ext>
            </a:extLst>
          </p:cNvPr>
          <p:cNvSpPr/>
          <p:nvPr/>
        </p:nvSpPr>
        <p:spPr>
          <a:xfrm>
            <a:off x="6224427" y="5402682"/>
            <a:ext cx="2342508" cy="11918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35F1C-68E1-F048-BCE9-B3B0856F6F72}"/>
              </a:ext>
            </a:extLst>
          </p:cNvPr>
          <p:cNvSpPr/>
          <p:nvPr/>
        </p:nvSpPr>
        <p:spPr>
          <a:xfrm>
            <a:off x="952407" y="2312250"/>
            <a:ext cx="2532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Volunteers (in Belgium </a:t>
            </a:r>
          </a:p>
          <a:p>
            <a:pPr lvl="0" algn="ctr"/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and in Africa)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D35DE-9473-4B42-9F8B-BEE4DD124D06}"/>
              </a:ext>
            </a:extLst>
          </p:cNvPr>
          <p:cNvSpPr/>
          <p:nvPr/>
        </p:nvSpPr>
        <p:spPr>
          <a:xfrm>
            <a:off x="3740237" y="1955299"/>
            <a:ext cx="2146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</a:rPr>
              <a:t>Employees (in Belgium and in Africa)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321178-6B96-A54F-A80B-7992A4B41069}"/>
              </a:ext>
            </a:extLst>
          </p:cNvPr>
          <p:cNvSpPr/>
          <p:nvPr/>
        </p:nvSpPr>
        <p:spPr>
          <a:xfrm>
            <a:off x="6995487" y="2118872"/>
            <a:ext cx="862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</a:rPr>
              <a:t>NGO's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E884C9-B617-EF45-A6E8-2E45D609900D}"/>
              </a:ext>
            </a:extLst>
          </p:cNvPr>
          <p:cNvSpPr/>
          <p:nvPr/>
        </p:nvSpPr>
        <p:spPr>
          <a:xfrm>
            <a:off x="8823791" y="2346718"/>
            <a:ext cx="2320245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Lato"/>
                <a:ea typeface="Lato"/>
                <a:cs typeface="Lato"/>
              </a:rPr>
              <a:t>King Baudouin Foundation</a:t>
            </a:r>
            <a:endParaRPr lang="en-GB">
              <a:solidFill>
                <a:schemeClr val="bg1"/>
              </a:solidFill>
              <a:latin typeface="Lato" panose="020F0502020204030203" pitchFamily="34" charset="77"/>
              <a:ea typeface="Lato"/>
              <a:cs typeface="Lato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7AEF3E-01A2-704A-A459-643D75D5AF18}"/>
              </a:ext>
            </a:extLst>
          </p:cNvPr>
          <p:cNvSpPr/>
          <p:nvPr/>
        </p:nvSpPr>
        <p:spPr>
          <a:xfrm>
            <a:off x="728144" y="3593026"/>
            <a:ext cx="2374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Public authorities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(in Belgium and in Africa)</a:t>
            </a:r>
          </a:p>
          <a:p>
            <a:pPr lvl="0" algn="ctr"/>
            <a:endParaRPr lang="en-GB" dirty="0">
              <a:solidFill>
                <a:schemeClr val="bg2">
                  <a:lumMod val="25000"/>
                </a:schemeClr>
              </a:solidFill>
              <a:latin typeface="Lato" panose="020F0502020204030203" pitchFamily="34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844914-7095-EF4A-9451-8B7753FBF328}"/>
              </a:ext>
            </a:extLst>
          </p:cNvPr>
          <p:cNvSpPr/>
          <p:nvPr/>
        </p:nvSpPr>
        <p:spPr>
          <a:xfrm>
            <a:off x="1036367" y="5210896"/>
            <a:ext cx="236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Diaspora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AC89FB-A334-F241-BFA0-594F62D7E143}"/>
              </a:ext>
            </a:extLst>
          </p:cNvPr>
          <p:cNvSpPr/>
          <p:nvPr/>
        </p:nvSpPr>
        <p:spPr>
          <a:xfrm>
            <a:off x="9138862" y="3569736"/>
            <a:ext cx="2375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>
                <a:solidFill>
                  <a:schemeClr val="bg1"/>
                </a:solidFill>
                <a:latin typeface="Lato" panose="020F0502020204030203" pitchFamily="34" charset="77"/>
              </a:rPr>
              <a:t>Investors and donors (in Belgium and in Africa)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B949ED-D9FC-9E43-9BBA-82C3357BDB07}"/>
              </a:ext>
            </a:extLst>
          </p:cNvPr>
          <p:cNvSpPr/>
          <p:nvPr/>
        </p:nvSpPr>
        <p:spPr>
          <a:xfrm>
            <a:off x="8810221" y="4975373"/>
            <a:ext cx="2376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Sponsors </a:t>
            </a:r>
          </a:p>
          <a:p>
            <a:pPr lvl="0"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(in Belgium and in Africa)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71FB1F-57C8-4D47-B60E-CA1CE71A18E2}"/>
              </a:ext>
            </a:extLst>
          </p:cNvPr>
          <p:cNvSpPr/>
          <p:nvPr/>
        </p:nvSpPr>
        <p:spPr>
          <a:xfrm>
            <a:off x="6191492" y="5492535"/>
            <a:ext cx="2468043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Educational institutions (in Belgium and Africa)</a:t>
            </a:r>
            <a:endParaRPr lang="en-GB" dirty="0">
              <a:solidFill>
                <a:schemeClr val="bg2">
                  <a:lumMod val="25000"/>
                </a:schemeClr>
              </a:solidFill>
              <a:latin typeface="Lato" panose="020F0502020204030203" pitchFamily="34" charset="77"/>
              <a:ea typeface="Lato"/>
              <a:cs typeface="Lato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FA873A-E238-E74C-B875-166A11DE5F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385" y="2993140"/>
            <a:ext cx="2734230" cy="209885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38D8A8D-71BB-AA4D-AFE0-C4BC0A8CE30B}"/>
              </a:ext>
            </a:extLst>
          </p:cNvPr>
          <p:cNvSpPr/>
          <p:nvPr/>
        </p:nvSpPr>
        <p:spPr>
          <a:xfrm>
            <a:off x="-41096" y="-26160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AA72897-FB29-FD4D-80DD-3B5C32D4CA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12128"/>
            <a:ext cx="1778123" cy="136492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A56DF39-D709-1B4A-8BE1-548823241489}"/>
              </a:ext>
            </a:extLst>
          </p:cNvPr>
          <p:cNvSpPr/>
          <p:nvPr/>
        </p:nvSpPr>
        <p:spPr>
          <a:xfrm>
            <a:off x="2439296" y="232273"/>
            <a:ext cx="73887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rgbClr val="FFFFFF"/>
                </a:solidFill>
                <a:latin typeface="Lato" panose="020F0502020204030203" pitchFamily="34" charset="77"/>
              </a:rPr>
              <a:t>An independent network organisation </a:t>
            </a:r>
          </a:p>
          <a:p>
            <a:pPr algn="ctr"/>
            <a:r>
              <a:rPr lang="en-GB" sz="3600" dirty="0">
                <a:solidFill>
                  <a:srgbClr val="FFFFFF"/>
                </a:solidFill>
                <a:latin typeface="Lato" panose="020F0502020204030203" pitchFamily="34" charset="77"/>
              </a:rPr>
              <a:t>with an entrepreneurial mindset</a:t>
            </a:r>
            <a:endParaRPr lang="en-GB" sz="360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095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142FB5-C497-B141-BCAA-CA274C7550BD}"/>
              </a:ext>
            </a:extLst>
          </p:cNvPr>
          <p:cNvSpPr/>
          <p:nvPr/>
        </p:nvSpPr>
        <p:spPr>
          <a:xfrm>
            <a:off x="-41096" y="-19149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A1C5AD-3E75-404E-9900-BEE5AE380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19139"/>
            <a:ext cx="1778123" cy="1364928"/>
          </a:xfrm>
          <a:prstGeom prst="rect">
            <a:avLst/>
          </a:prstGeom>
        </p:spPr>
      </p:pic>
      <p:sp>
        <p:nvSpPr>
          <p:cNvPr id="4" name="AutoShape 2" descr="https://euc-powerpoint.officeapps.live.com/pods/GetClipboardImage.ashx?Id=ad1a50ad-4f40-46d9-a1b9-569af7561dbe&amp;DC=GEU8&amp;pkey=bd5b563a-7702-4890-8bab-2a24150ab9b9&amp;wdwaccluster=GEU8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5" descr="data:image/jpg;base64,%20/9j/4AAQSkZJRgABAQEAYABgAAD/2wBDAAUDBAQEAwUEBAQFBQUGBwwIBwcHBw8LCwkMEQ8SEhEPERETFhwXExQaFRERGCEYGh0dHx8fExciJCIeJBweHx7/2wBDAQUFBQcGBw4ICA4eFBEUHh4eHh4eHh4eHh4eHh4eHh4eHh4eHh4eHh4eHh4eHh4eHh4eHh4eHh4eHh4eHh4eHh7/wAARCAAuAH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qrq+oWulaXdalfSeXa2sTTTPjO1VGSaW/v7GxjV728gtlY4UyyBQT6DNfPHjH4j+I9X8R+JvCMElrc6Y8F5DCIYtzuoRtuGB5NJtI48TjqWHlCM3rJ2R7H8OviN4R+IEV3L4V1P7clmUWc+Wy7SwJXqPY11tfm38OPiL8QPg/bXcOl2CWI1PY8g1CyJLFAQNucf3q/QPwR4m03XtE0149VsLnUJrGKeeKCZSwYopY7QcgZNM7DoaKzfFNxeWnhrVLrT0L3sNnNJbqFzukVCVGO/OK+U7XW7cfCLRtUg+IesT3+t6lZxeLJTqrFtPjd338Z/c5ICk+goA+vqK+ML3xZ44ht/DC+Edev9XWy8T6rDpTy3Bf8AtCzhSJ1Rm/5ajG8An6VFpeseKPF3h7wDHYtrGo3Gq6prTtYR60bKSRVbcqGYg42DPBHbHGaAPtSivkTxQZtP+Mdr4b1e/v7Wyt9G08yQ3HjD7IbZ3ZvMO8r/AKQwyRgAZwPWktvEN5afFG8uNO8X6m+vH4gSacmki+Z45bAt82Yf7o559qAPryivjH4faxPcaJ4r1C61q6/tGCx1VreZvFG9yV3gD7FjcuF5DZ7Zq38H/Hmt+FdD8Xatq+pX8MVh4bt7mLTtR1E3T3VzNxFcREgbUYkAqCeWGelAH2HRXxdZ+Ib/AFr9nnxJFqPifW/+Eh8Iyx3FvcLPLbSTR3LR/wCsU4ZgpLqM9xkV1vxD+2+E9XuNG0vXtXNvF4CurtTPevI/mmQHeSTyRnAPYUAfUlFeH/soTw3WjX9w128t20Vv5it4lGqEgqTuKgDyCTn5Tn9K9woA+S/i/wDE+Hx9pdjYpor2JtLgy72uBJuyuMY2jFdd8J/htLosGjfEI6ukqeQLgWYtyD864A3bu2euK6n41/DKTXtH0+HwfomkWlxFcM85REt9ybSAMgc89q8h8HeIdS8GeP4dN8UatqDadpsj29zaR3DywjAI2hM4Iz7VjtL3j4OrTlhMwVTHLmva0tkn/wAA7/4z/Cy6+OEul3Ca5FojaSsiMrWpmEvmFTkfMuMbffrXy38G/G8PwZ+Kup6pNpZ1n7PFc6YUjlEBY+avz5Ib/nn0969S/aw+ITzW3he+8A63rOj2UoukmFrcSWpkdTHywVhuxngmtb9mX4F+JNP8bDxR480bRdU0W/0t5EFzIl0WllaN1co6n5sbsnryfWtj7mnUjUipwd0z6H+HXjiPxl8LrPxyunPZR3NvNP8AZTMHK+WzrjdgZzs9O9eUeEvjN4D1Gy1WbVPh9b6NaTaXNqkrILe4F3FE2GEioMq27oHAz1r3STSNPtPDk2jaXa2mm2hgkijigiWOKIMDkhVwAMknivnbwb8CNN0+01Cx1rx1oRtrrSJ9MxpqrC8olbdvmJc+YVIGOO1BTkluzo4fjFoGn6TI2pfDmTRtS0drSSz06Qw5W3u5FRZonUEL94blwDyB641Lz4m+GdF8anR28HW9vFp+vrpJ1BDGogmuI9/mAbcgNyDz271zzfCWPVtK1qTxR8RdKu9cvLW0tLK6tlSOK3jtXV49yFvmJZV3fjjrU+pfCu21rwF4q03XvHWjXPiLxFfw38l9Dtjht5ItoXYm4kfKGGc5+agn2kO5oeFPiZ4E+JHiLQorfwXaahfarJdq81zFE720NuQBIxKkkNuXA4xmvSba38MwXGsa3b6BZRXmnyyCe4S1jEzsIxIxDYzyG9a88+Fnwx8I+AviHqHiex8QaW8E+mwWcFuJkBidVUSP1x8+0H65rspGxJrdrFrvh/7Dqkkj7muv3se6FY+mcHlc0B7SPcjtW8ApdaxIPDmm201jZrcXMhsY1MkUse4gNj5uDhh7jPWo7u+8MPbJfSeDoJrWDT4ppJGt4d0EJ+ZU2nk7ducDoRxzSTaJ4fubgzXPiKwzmPIjuExIiwohjfJ5QtGrY/2RVTVNE026XyhqnheUtaRW4u53Uz27Jn54j2IJBHI5FAe0j3Olu5fD15HqN3daNb3B+2R6bdGS3RmmO9AoOfvKC4PPTmqVxq+hTSSXWq+HYkttlxai7ljik3RxFt6EZ3BTsJAwRxzio3itPtk8EfiLR/7NuL9L+UtcL529SrbRztwWRefrVRtC8OfvGj1nR4pbmO9hupUkj3PHcOzZBz95dw579KA9pDub3g6DSbWeaPTvCiaE0saybo7eJFlTtlo8jcM/dPrxnnHS1ynhS1jbW5NQk1HSri4W1EG2wkzvUFfnk56/KoHpzzzXV0FJp7CHpXjvxm+GWhS6BrGv6XpN1PrsziUeXK7bmZvmITOPXtXsdGKTSZzYvB0sXTdOov8AgeZ89fDf4N+HPGPga2j8e6De/aLO7n+zo80kBVX25OFIznaOte/abZwafp1tYWqlILaJYYlJJwqgADJ68Cp6KErKxWEw6w1GNFO6irFfUXkjsppIl3SJGzKuM5IHAxXDS694i8+aJdFtklVcpA9vnLbyNu8Pj7u05AI+b2r0GkxTHVpOptKx55/wkPiVrmNR4dhSGWRArvbt8o8tSwYZ4IZjg98HjjnTXVtTk8INfw6dC+pIHHltalVJCsRhQxJBIHOfyrsMUuKDOOHkr3m2ednxD4oE8qv4chjjE3lbvs7N5eFYljyNwyBgjGfxp517xCqgf2HDMC+4SJaOA0W7AbbkkHarNjPdRXoBFLigSws/52cNDq+spf2sV1ZWogl2lpVsyMZL5HL8HCr69elWPEuoaxY3TGwtLSe22qUzZsxyVcgEhh1KqvTjdXY4pMUFfV3ytczPPF8Q+IvKkddEt5SnmbwtqR5ZBYIpG8lt2F5GMZ6VHJ4i8UCXy4dAtZYSygXZtnVNuZASVySM7UI57nPUV6PiloJ+qz/5+M53wnealeXDyXcMMUJtYnXFqY2Lszhhnewx8oP/AAIc10VGKKDppw5I2vc//9k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data:image/jpg;base64,%20/9j/4AAQSkZJRgABAQEAYABgAAD/2wBDAAUDBAQEAwUEBAQFBQUGBwwIBwcHBw8LCwkMEQ8SEhEPERETFhwXExQaFRERGCEYGh0dHx8fExciJCIeJBweHx7/2wBDAQUFBQcGBw4ICA4eFBEUHh4eHh4eHh4eHh4eHh4eHh4eHh4eHh4eHh4eHh4eHh4eHh4eHh4eHh4eHh4eHh4eHh7/wAARCAA7AG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f4m/HLwr4D8TnwzqGm67f6r9nW4WKwtBICrZxzuz29Kj+GXxz8E+NfEJ0CKDUdE1uUbktNStvKabA/hPc4HQ4OOma5Sb/k+qH/sWT/I1B+02lld/GP4VWWkiI+JV1hZXMQ/eJbB0JL4528Meewb3oA6H41fFbWNHv7zw54HtbW61SyjSS/uZmUrbB/uqqkjc3c54GR3NeQ6l8Vvip4buRc3viKz1aOORYb2zltAEjkYE+U3yjsOqmsvx5rFt4a+IHi23uLTU21y91CeOe4WZUWOFnDIYwVOSRg5OKj8b6qPDszfZ4LW5ttSDF412rEwC4LFMZZsscMxOPyNYOV+p+i4HLaNKFOn7JS5le7SvLRX11st7Wsep/En40a4nw98DeIPAcVtbzaxqosbizljVgGUYMIJGFGeNw7Gs34v6p8avhdb6f8QdQ8aWWr2814lvd6JHabLWIOGIVT94j5du7g5wa4bxBpcumfDf4Y3U1kdPTUvGCXUNsXYhEIRQRu5+bbu/GvY/234Zp/goI4YZJX/ta2+WNCxx83YVtF6HwuPpU6WJqQp/Cm7HH/Gnwr8R/CfgqT4qP8T9Xl1yzkhnnsYT5dgqu6r5ccYPIG4D5gcjNfR/hLUm1rwrpGsOgja+sYbllH8JdA2P1rz/APaZ03UdX/Z91vTdKsLq/vZorYRW9vEZJHImjJwo5PANdr8OLe4s/h54btLqGSC4h0q1jlikUqyMIlBUg8gg8YpnIb9FFFABQKKBQAtFFFAHyx8TfCp8ZftiJoq65qeiOfD6yreafJsmQrngH0OeRXr3wu+DnhnwLq0+vLc6jrmvzpsfU9Tm82YL3C9lz+f4Vtt8P9BPxRX4il73+2lsvsQXzR5Pl/7uM59811tAHA/En4VeG/G9/b6rcm407WLbb5N/aECQbTldwIIbB6Z5FYOjfAfw3HqttqPiTWNX8US2vEEeoSjy0Gc4KjqM9s4r1yilyo7qeZ4unT9nGo0vy9Huind6fplybZbqxs5jbndbrJEreWQMZQHpx6VYjkhlZ1jdHMbbXAIO1sZwfQ4I/OuO8eyxad4u8L61NaXMsVsbtJJLe2aZlDxcDCgnBIH41z9tZa3ruugTL4is9Mn1KaaVGdoM272iMiEqeglBHByMYzTIhhlKKk5WVr/i9P67npGranZaXBHPfziCKSZIFcqSC7nCjgcZOBk8c1Z86IdZE6FvvDp6149P4K8USaBDa/Zbu+mu9OtG1D7XqPD3MVyjsDljtJjDDKjHGDVyy8C+IbW/TVtLsNLsHd7yNLGWclbSGZI1GGVTuwyM5QYGXODSuavCUUv4muv9bnoV14l0C18z7RrWnxmNN7g3CZVcA5IznoR+Y9am0PW9J1yGWbSb6K8jhk8qR484V8ZIz681wC+A7zT/AA9c3EvlSamsGn+WbO3EjNJa9AQ5XcpODjI/PFdN8NLLVrPRLubW4vKvL2/mu2TaqlVcjAIUsAcDpk/WjUzq0aMYOUJXdzqqBSFgASeAPWmwyxyxrJFIrowyrKcgj2NM4ySiiigBDRQaKACiiigDK8Q+INJ0GKOTVLowiTcVVY3kYhRlm2oCdoHJPQd6zbjxvoEM8y+ZcyQW6FpryK3d7ePEfmbTIBjO3Bx7gdTUfjnwbbeJr2wvmniiuLRJYh51olxG0cm3cNj8A5UEH+dRw+BbGP7ZbjUb0aZelmutOXYsMjsgRm4XcMgA4BAzyKNTrhHDcicm79f6t2K938Q7e3KQN4e1lbySSFYrWVESSRZiVjcfMRjcMEEgjuKij8fXl7utdM0ENqMCXEl5Bc3axrCsMnlthwCGJbp29SK1rDwZpNvKlxcS3uoXSyQulxeXBeRfKJMagjHygknGOScnNSXHgnwrcM7XGiwSl7iS4YuzHLyEF+p6MQCV+6fSlqXz4VfZf9fM5EfEDxFqMgk0rSNNjtHvLS1ja6mfzD9pjV0YqBxt3DIyc9iOtUpPGWuSLLKb7SLa/SyuogzF0hE0N2sbN8zEDKkEBgdpxk4JrtdZ1jwtod89vd2yRzFYblvLtC2RvWFHyBj5SVGewxWjcan4dspLlLi+0u3eAbrgPLGpjDkDLZPGSQOevFFjT2kFZqkefaH4o1PVLywTUtY1WxheOJrQJpit/aDGVlkD7Qy4AUD5Sowd/Q8Wvhrput6NcaAksmrPZXVndrcW8iYgtXWVTCNuPk+XeM9/yrvdD1nSdZilk0jULa9jhfypDBIGCMB0OPatEAUWM6mKsnBQtfp9/l53FooopnCIaKWigBKKWigDjPiR4k1Xwy1nNa2sdzb3oktIl8slheMB5GSP4WOQfw5rj59e8dS6hrNl/aSW91aQ3aJbxWxMj+XETFMimIjLMAeXIIbaBmvYnAOMgGm9KLHXSxMKcbezTfc8s1m08VR61plquoa9qIlsx9o8vdbokjByz7kGwjJUbGwwAXac5qjc+E/GX9lW8FnJqcr3elWj6kbi93NLcJKDLH87YVmQkcYU4wTXsYoHelYuOPmrcsUeSjwN4gNlHHaWyxhrKSMR3t2pML/a0mVP3akBSFIwuducc1IPhfeTLqsF5LZyfaluhFdvNK7/AL9wxDR5CcdCec4HSvV6KLB/aFbpoYeiaI2m6/q2oiZDFfrbhYVjx5ZiTZ17gjH0xW2KWimccpuTuwooooJP/9k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7" descr="data:image/jpg;base64,%20/9j/4AAQSkZJRgABAQEAYABgAAD/2wBDAAUDBAQEAwUEBAQFBQUGBwwIBwcHBw8LCwkMEQ8SEhEPERETFhwXExQaFRERGCEYGh0dHx8fExciJCIeJBweHx7/2wBDAQUFBQcGBw4ICA4eFBEUHh4eHh4eHh4eHh4eHh4eHh4eHh4eHh4eHh4eHh4eHh4eHh4eHh4eHh4eHh4eHh4eHh7/wAARCAA3AG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yiiruiaXeaxqCWFhGJJ3BKqWCjgZPJrlPx+MXJ2W5Sorrv8AhXHiz/nxi/7/AK/41l+IvC+s6BBFNqdukSSsVQrIGyQM9qLmssNWguaUWl6GLRRXW+CPh34p8ZWE99oNnDPDBL5UhedUIbAPQ+xFMmlRqVpctNXfkclRXfa78HviBo2mTajdaKJLeBS8pgnSRlUdTtByQPaue8FeE9c8YanJp2g2q3E8cRmfc4RVUEDJJ9yKLM0lhK8JqnKDTeytuYVFbXi7wvrXhXW/7G1m08m8KK6ojBwyt0II68gj6iuz0v4F/EK/sEuzY2dpvXcsVzcBZMe4AOPoaLMdPBYipNwhBtrfTY8yorsrL4Y+M7rxTceGV0oRalbw+e0csqqrR5xuVs4YZPato/Av4jAZ/su1/wDAtP8AGizKhl+KnrGm38meZ0U+eN4ZnhkGHRirD3BwaZSOQK674Q/8j1af9c5P/QTXI1teCtZi0DxDDqc0LzJGrAohAJyMd6GbYaShWjKWyaO78f8Ai/xFpPiyTT9PlVbZVjIBhDdRzzU/x1JOh6WT1M7H/wAcoPxY0snJ0W6J93SuY+InjO18T2Npb29lNbmCUuTIwOcjHakexiMRSdKolU5ubZa6am7N4P8ADq/DxtYWF/tosPO3eecb8elej/skY/4QLXt0hiH245cdV/dLz+FfM+5sY3Nj0zXq3wW+Kmm+A/D+oaXf6Pc35u7nzcxuoAXYFwQfpVw0YssxtCGLhOSUEk1+Hke2/D+aFvDmu2vh3xxJ401HYWRb+44iYqQq5wSFJz7cdq5D4DaLqHhH4Y+IvFH9mzTavcGVbe3jiLu3lEqqhRycybunpWJb/HHwtodjdL4S8Bx6bd3A5cFEQkdC20ZbGTxVfW/j7NH4YtNN8K6bLp95Eyh7i42SKy4O7C+pYg/nV3R6/wBfwScJyqawTta+77X6+rOu+P1hNJb+EviBa6VLNc2NzD59oYz5hViHVCMZyGBH1atfUta8I+Ob7SbhfFGreF9btzutYJmNuxYkcFHGyTkY4znpXnunfH+WXwk9hr2mz3Wr5Zo7yDYiBgd0bbfYgZ9cVdm+NfgPXorK78W+Cp7nU7PDRMixyIrcHKlmBAyM4INF0P6/hJzlKNRWnZtNPdea2f3nf+F9K8Wad8XfM8SatDq9u+kSrZXSWywsAJYyyMo7jIPXvUHjbw74+N9quq6d8S/sNkoeaKyFqpMahc7Mk+1edw/H5ZPHba1eaLP/AGbDZPbWttHKN4ZnVmdieMnaBgdK8m8d68PEXi/VNbt0mt4r24aVYnfJUHsccUOSsY4nNsJCi4025e8/tST23v1+ZiSSPLI0kjbnclmPqT1ptFFZHyAVo+G7GHUtWSwl37p0kWHYeTLsPlj6Fto/Gs6pLaea1uYrm3keKaJw8bqcFWByCD60xwaUk3sdy3ge0midrO5lASFY2d2BAuE3GfA4yoCHAyPvLk1zz+HWh1i9sp76JYLOAXEtwi7/AN2QuMKDy3zqMZ4OeeKoxaxqkWzy7+4UJK8wG/je4wzY75HB9aSPVtSj1B9QS8lF04IaTP3gRjBHQjHbpQdM6lCVrRsb9p4La4hEy6tBsMbTHETbhGJTGGw2OrdvTPtmbT/AzPOovdRWNFulhm8uMsNhlMe5CT83I9MYPXtXOrrerLc/af7QnM21l3M27Ks24g54I3HP15qRfEOuLD5I1S52ZB+/zkNvHPX73Psc0aDjUw/WP9feXtZ8Ky6do51P7bFImFcRkYYxuxCkc9eASMcZ6nmprLwzZ+c8N9qmySO0M86JC37rMJkT5ujcDBHHPTIyRiXWraldWv2W4vJZId27YTxnJP5ZJOOgyac+tas9qlq2oTmFEKKm7jbt24PqMcDPQcCgnnoKV1E3m8D3X2V7hdQtzGcm3LDb5qhEc5yflOHGBzzn607/AIQyMXAhj1eKeQSyIYxCybjHIqSDcen3gQcc88Dvz661qywPAt/P5bgBl3dgAOPTgAcdQBTV1bUll8xb6cPudt27nLEFj+JAP4UaFe0w/wDKdJa+DIGlikuNT2wOZQ/kxF/KKpIyqT6/JyCB14z2pJ4TklaKODUreSYw29xMmxh5MUqht5PfaCpbHrWcNf1pVjVdSuAIm3Jhuc89T3+8eD6mm2ms3luLtg2+a5thamZmO5IsBSowcfdAXnOB0o0Bzw7t7pnHGTg5HY0UUUjjCiiigAooooAKKKKACiiigAooooAKKKKACiiigD//2Q=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AutoShape 8" descr="data:image/jpg;base64,%20/9j/4AAQSkZJRgABAQEAYABgAAD/2wBDAAUDBAQEAwUEBAQFBQUGBwwIBwcHBw8LCwkMEQ8SEhEPERETFhwXExQaFRERGCEYGh0dHx8fExciJCIeJBweHx7/2wBDAQUFBQcGBw4ICA4eFBEUHh4eHh4eHh4eHh4eHh4eHh4eHh4eHh4eHh4eHh4eHh4eHh4eHh4eHh4eHh4eHh4eHh7/wAARCABIAE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rivir8TPDPw1s7G78SfbfLvpWih+zQeYdyjJzyMcGu1rxf9qbwj4Z8WaPocHiXxtbeFY7e5leGSeIOJ2KAFRlhjA5rSlGMppS2BlP8A4ao+Fv8A1Hf/AAAH/wAVR/w1P8Lf+o7/AOAA/wDiq8Q/4U38LP8Aou+lf+Aa/wDxyj/hTfwr/wCi76V/4Br/APHK9D6thu7+5/5E3Z7f/wANT/C3/qO/+AA/+Ko/4an+Fv8A1Hf/AAAH/wAVXiH/AApv4V/9F30r/wAA1/8AjlH/AApv4V/9F30r/wAA1/8AjlH1bDd39z/yDU+h/Bn7Qvw98WeJ7Hw7pP8Aa/269k8uHzrTYmcE8ndx0r1yvkr4NfC/4e6J8TdE1TSfi9p2tX1vOWhsY7UK0x2kYB3nHXPTtX1oOlcWIhCEkofiNC0UUVgMK8W/ao+GfiL4l6Podp4deyWSxuZZZftMpQYZABjAOelez7uOlfPv7aWh+Ktd0Hw5H4V03Vb6WK8madbBWZlUoAC23tmtsPdVY2dgPHv+GVfiZ/z20P8A8Cm/+Jo/4ZV+Jn/PbQ//AAKb/wCJrhf+Ff8Axe/6Fbxf/wB+paP+Ff8Axe/6Fbxf/wB+pa9nmqf8/I/cRod1/wAMq/Ez/ntof/gU3/xNH/DKvxM/57aH/wCBTf8AxNcL/wAK/wDi9/0K3i//AL9S0f8ACv8A4vf9Ct4v/wC/UtHNU/5+R+4ND2n4M/s8+PPCPxO0PxHqsmkmysZzJKIrgs+NpHA2+9fWor4c/Z/8GfErTvjF4cvdZ8P+JbawiuSZ5bmOQRqNjfezx1r7jBrzMa5Oa5mn6FIWiiiuMZy/xTm1q18AaveeHro2+pWsBuIWCg52EMVwfUAj8a8Tj+LPi/WtSkg02R7W38STwQeHpPKBMWx1W4PTnqTzmvpCaJJYmikUOjgqykZDAjkGvFv2gfGWl/CHS/DN3pngzSr/AP0iaO0VsRfZPlBJjwpxnPNCpzqSUYnq4HHYfD03GrSUnfR/15pfK66kfjHxt4k0tfFnk6u0a6d4i06zgdkXEcMip5gOR3yea6w+LX/4W82kDWrb+yZdCW4t03ptkmMpXKt3OB0Br5wv/wBpq3v4ruG9+FuhXEd5IstyslySJnUYVm+TkgAYNQf8NHaZ51nN/wAKk8O+ZZKFtW885hAOQF+TjBJNdP1DEdhvG4OcEnTs7W2XaOv3p/eer+BfiB4nk+F3i3xJqmsXVxdWsDC0aQQBEkLsi7Avzddv3x9Ki8FfE7xtfeM/D+l6wrW9vAsul6ozIoE995bOrDjj5VXp3J9q8stv2jdLtra6trf4R+HYobsqbiNJyFl2nI3DZzg81el/aj82VZpPhlorSLcfaVY3RyJdu3fnZ97bxn0o/s/EdjplmuBbqfuPivby0tp+f3Hf6B478ZTfBTxH4jk1y6bU4ZIltpZVgKR5m2naqjOMdd4z6V13wy8deI9e+KDeHNaRrKbT9GP9oWmwbDciUDzUbqVZSCO3NeWfCL4z6R4q8Z2XgtfhjoGm2WtThLloX3BtoLAldgDYI719Sx6Xp66t/aq2Nut+YhCbgRgSGPOdu7rj2rCpQqUpJTIr5lg6kakY0bc17PTS6VvyZfoooqTwwrkPiT8OfCnxDtbO18VWc11FZSNJAI7l4trMMHJUjPArr6KabTugPBfEf7P3wg0e2il/4Ry9maWTYoOrToo+UnJO4+npVFfgh8HG1ixsE8MX7LdxJIJRq0+F3KxxjPP3fWvoSeCG4j8ueGOVM52uoYfkaQ21uXVzbxFlxg7BkY6flWnt6v8AMxWPnVPgv8Hm0+7u/wDhFL/9wsbqo1mY7ldyozg/KeOnNWx8B/hK2o2FlH4R1GQ3UQldk1aciJS2MnnoPwr337HZ7JE+ywbZDmRfLGHPqfWnxW8EWPKhjj2rtG1AMD0+lHt6v8zCx5n4S+Avw18LeIrPxBouk3cOoWb74He/mcKcEfdLYPBNeoAYFFFRKcpO8ncYUUUVIBRRRQAUUUUAFFFFABRRRQAUUUUAf//Z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4" descr="data:image/png;base64,%20iVBORw0KGgoAAAANSUhEUgAAAKMAAABRCAYAAAC+NhaSAAAAAXNSR0IArs4c6QAAAARnQU1BAACxjwv8YQUAAAAJcEhZcwAADsMAAA7DAcdvqGQAABKnSURBVHhe7Z0JlBRFmscjIjOrqi978EIQBAaa5loFcUcuZUXl8eZx080xMMtzd0TfXDusu8xbZ2cZdveh7swyODrryPgURhbpAxtmUPBahVFwOFZ0aVyFGU6hAR9t311VmRH7/yKziiq6OXxb3UB3/DAqMyMjIqMy/vl9X2RmtcxgMBgMBoPBYDAYDAaDwWAwGAwGg8FgMBgMhjaGB0vDVc5fTZ6c1xgKjZCM3cWE6KmUinCl4lKp0xbnexzG3l1dXn4wKH5FYsR4lVNUVHSzYGwuBPgAxNdbWFaE85RhVYq5niexrFFCbFVSropdc82bv33++bqgRKs0bQv3c8J8JLd4IRcqh3GrllnWx9jewQtr/hQUyyhGjFc53yguHu4p9Zyw7aEkQs/zdD4so17SACvkQ7CMC8E8SbpUbyH9rLy8fLMulILa1SVfqsZHmODzRJj3YRYyBVrRSTDpqj+i0Qqep34qujWc8mtlBiPGDgCsY5YQYjZU9j3LsoaREBNiJBJricFGWRItufCnHcdZ+tJLL31O+c1bQ/3tEFthhflYEp8kXVuoRWK2IGdaz+JMReUe7sgHeJ/GPVQvU5DuDVc5+/btcysrK/f82a23rnddtxFZt9lw11qU2CARwoX76xAWXDUtLce2R0rXzarct2+TfJ/14FyUWhExSsVRUJEIsSSLSP9BwCzMmGxmW4XypvOCpv3Ym1GMGDsQe/fubYAw3xk8ZMgW6XkDED/eQvnaMkKEWoip61I2RuNi6cerK4/LZvvXVha/V8Zon1/mrBiRF0L5mDrInXixKGw+TM1kGgolDB2M0tLS9y3HmQZX/B/krwWJKdiHbb1uwdJBjKXr15dsUo1irgjxySrql0p165QEBKmk8mBel4qC6AG9sw1I9tHQMSkuLv47iPEnsIQ5qXEkaKiPs9Eb/6n0sFdr7bDCokB6kAN8JdeTFQiQTBXiRAiVyTjfKfIa7saUptmvnnmMZezglJWV/Ttm0I9gshIl10zAfZNVfOuVipKPVB2bA/H1U67eBc7aJ1rTW/hQXL7QlkIkjBg7Pqq8vPxZLuWjsIzxIFaUrrReUYrbrmtPFzbnkkqe1WEA3Dsso4yqE3EmXw8y2wwjxk5C/sGDT8FJr6DbOrCS1Z/Xhn7PdrO+XLARyvXdt+/FU1051m1a8q2RIdFDOqsNMWLsJKzYvTsejUb/0fU8ujf4+dY3f/OJqmWj7RDLldosQnI8VYi0DTnGGIWS/4V1/256G2LE2InYsGHDF9zzfswkex9Sk57k92Bd43to/zMpSahDeuqM43ht7qIJI8ZOxoAhQ171Yt6TahdzMF0eRspLhopahSm3gRAv4t97fGDbu2gieVxD50K+wwZ6nrXFdvgNHglSP/bDDkswxJFaiCrEpRtVc8J3NJfqSm2MsYydFC/GBsIS5iu46bMWyV8jA8kdfMTk/0RF89s6sx0wYuykKC4KbYeFKGRMxojBGolCYbriKfXCNbez0zqzHTBi7ISoxTTuvICetvi3cxK2kZbICMGNx9keh8VW+vntgxFjZ2QMy1NKFdJMmuSXdNNYERQrxlmD4vJH/A5WE+xpF5L9MDA2duxYOysrK/tay7JqOY9u3LixCdlnvVg7QH3ogT4o9CGWldVcXl5Oj+Ay2oemTay3ZYmdmLxcLyEBmrAoiJCEyB3OPFcttu6M/SvniRs/7UPGxVhcXDwci7uRLniTlCslmBBNjY2NL2LQ6R28yw76vhAn5O9pHaNPfSoqKyvL6AukFwN9+Ing/GEm6TUZVmXb9ry1a9dWBrsvyK5u3bLvOHHiouey6TU2LmyLt0iI/hvcmDxDhIpejlDsl8KJLYRVpLca25WMu2nO+fiQ4yyzLetJW4gn9RIJF3pyXSfH+Tm++fJIJNI9qHrZQd+7YfC7CSG6WUL0RVauv6f9wLF7Oo7TVVjWTehDv3g8fkl92NG1xxCPR363q0efX+3p2WfSR716Ddjds2f3vb163VT51ZsLDvftPeVowS3fp7KWFCP07ZsACzNnz2NxWMTHIMRFl0OIRFvEjB79zkJSwmVGyzTSX2NiECndRLhSQJf9V/ap7xBnu7roAL8PtKaUd6l9cLn9tznCGhcS/CHJ2QY43F1ZlrXXEXxfmNn/bQu1Hg0N0IWFuoeMooUJDJ19N64+EEzOcsbEH4UQL5uXagsxpvt+pY55nrdbet4HWKYmcn9/wFL//uJKI+07XOG8e0PBUFw605qUZHEIWb+SyFiOxXkXhIFdbMFz4fKl2yRK1MesN4oNoy/ouuxQPMZ+ZEe8r4u7vIqguctG5sVIlhAnhKA3RPCdl2Hrztq6upE61dfrZU1t7Qjkj0eA3m73sToiOIdcMnd+WIiv+GcdeTjp9D43+SSKCx16bUypDWeOjd8WP8qmIDSsijezH1ssNCY0zl3K72RVfs3LS8YNwMyZMxdBhE+Qe6bX3eFzvl9aWvpUsPuiIIAP4cRZgwcPji5ZsiTp45FPsVMuYjr307y8mt0rVlw0rqE6aCsL1teOIPiqdt26zZs3R4PdLUDfH0ec9kPqO7lKLsTokpKSbQsWLHAaT5/u4obDvL6+vu7LTLgWL14s9u/fn9/U1BShPuR1716z4gJ9nzVr1q8RU38Lfab3Dms8peiC3RHsbsGb1xbcHHLctyNCFCghmQ3zAmvIbCT6QV82kqvkAZvLqb3+eLQyuokNdiKsRtzDjgVNXDFkXoxFRYsQfD9BMRf9zkK67iMl5eXLgt0XZPr06QMcy3pMcR6Bhf0ESvyH5uZmnhUOP4Q2p2Bwvoqrvwki2SOkLFuLUQqqJpk9e3ZX13VnYwwGIegrhKh6IO4KYVcDvuz/os2tiFNLMEM97tc4C/r+OPb9kPqO46AbfIyCfrjjfAvqHIrjw8jw/Vh/PeZ5qyoqKs77u+Hhw4c7/fr0mSo5n4i+3Ib2rkO9BtT/CH14ta6u7qXWLowvK8YtN/SZgVixXFkKnggiFHTeGaNA3EK4iVa2hSz13T4HDn/g17hyQbczDJ0RQD+N/LLAonbHLHsqZuETILi/QdbQ7OzsZ5G3DNtjIcieEHh/DNZMJcRqiOcHZHn82j6wav0g6OWoswDCGgtL2hfLnqhLv5ajtpdhkDfCatItqHSo7/QSH6GUqzzvm4jyy3DMIoioH+r3Qh/v47b9b45tl8+bN6+PXzidedOm3di3b99VaG81+vqXqHcb+tHDsu1CpGK091x+Xt6LuHD+33cSlGfvizL3uZiUe+LSO4KY8TNXqv0x5b3RqNRD8bg76WoQIpF5y0humvMntJsjN+15G7BNf7lA/ywW+TQ95Dbn29aUle2mvASwCn+BOm9DLLSpsNwJUX2NNvTsNlhS22R1YT1OYftuWI5PqAyBNhCgy/dxzK6wKtVCqUa0Ru8r071sR9fFNBIe871YPD6R3vHza6a4abJKOD6yFMQjYGkxQYVWLdgccuFYRz7z4vH18L9zV6S47cmTJ+dFwuGV6Pd0aofwpDyJ/pzAsW/ERdWd2tJ9iMVKYX6/WVZWFtMFQaplxIVVg+93QcuYYO+gQaHYmVg+mg03NbHaEWcO1Aa7rhoybxkDaNC1gISYAgvxDCzZ01g+je2nMFC/cJWaHRRNI+Xq4Bjwr0EIJ7xY7DFsF6O95Wi4XoscooC1uRH5WqwJqqqqjuEqeBjhwQT0YSTc5ChHyju5lPehzjtUlwYaYhjlOM7ooFo6KINyhAvBPYN6d+HYY1BvOZb6R0kepqL4LpNqcnLG6DoBoVBoJqwn/UxUX07KdZdTPyDk+1F+NPJ+hWLY7VH9aSg70a/ZEhw/WLs4Q/bti91edeD0bZ8dOHY1CpFoEzHSSdSJ1mHBcML1ZEYvgwRy6ON8UH2IoBb1F5SsW/coYrxyTCYWwsq8SG0lQEuFwapmy5YtLiZM60tffvk1spiwOkfWvPzyYWxvhXlcCGHEqG30gVuc/3lQrQW6j0qtHTh48HfXrVu3DW1tR1sLkfefQf+pjxZc+VS9AehRHvr2IPI59REWeVv+ddctQt2D9CdE0P9DObm5i/C9Kmk/WWqsT1mMekET6eBi7kxkXozkYlNOIlzVCfrdBZYfwpp8CItAy4/gni74iIsGHFZoJwbwlSBLg/zXIcjAj+vj5NFHa8Dl9SwqKho5a8aM8Vjej36QC9cuMah7E320Bll19LEidUavEeI3weF9hKDYU18dXbt2HQCF0qQpcUFupjhkwoQJ4UTCxKURR95NR6dyCCNu/bBLl3yq34KUi64zkHkxktXASaSTTQOCwX8mKytrpBMOj04ky3FGnTp16lm/QjqBSPQS6WNa1RlnqcIOHYyduyPBjBkzhs2aOXMF6r8B8W7BhOM1xGGvwxRVoH+5JDQCYmthkZJt+mVa3APF7P4A2tUxou6rlNfOnz8/TNvc8/pDPtm0ToLF/qK+1dVlmKzolIeE/euQxlBdnTi/MScnJ4vqdHYyL8aAxDUNVxRdtWpV8+rVqxtSE7nToEirkBTQOXprJg2IS9ej9hPHSAWTkK/jmBsRoz0IARaiDE1aqjCZOYQZ/hkSGdVLiu4cWmszFcSEdI+wUVst/6LjjY2NvqiVugbH0uskNBx/KMpPQWw6iVKIErYR6xbQhardvVJOfX39xQ7bKWgzMRLaMmL2HGxeElRHL+kjiM1aIymmlDJz5sy5HovHIYLuJDqEBp9i+QDKTkDeeFwZc7Cf7vVdVHTnA0Jy0Mksap/aQHK7dOmi7xd6QvjT5wBMvvZHY7H3YrHYdkqYPW+PRaPb3Xh8O0IVSn9A/9+GUBuCKp2aNhPj+SxPWyJjsRFYFAYu0sXHv5SUla3EhOZDTCD2RyKRHRBP8jZKC1JjwfOAdoegDe2KCbjZo4knKth3EkKP0nenWzcQ7bOIEe9Fq62m/KamcSdPnpyPCc4Zqn8uCHFgzL/cxXw10zZihNXwFzqQv6A7PheqQ0lzCeJILSOFIMtIT1uojWbJ+RFaTwC3SA8maID9jIsAUad1oLi42ELdv0Y7WiDawnL+ht4JYOH2Yn8t7dRxqZT3IU50Ibam1hLdn0S4kv73a1wXEYV/DrgQOThgUvgdnbYRY4obxJAMnV1UNBmx3Aydpk/XCbNbYhrSDUFRH3+A/fULuOnWwABSTKgtE9qg59LTJi5YkBxMTD701ZFs/1xwvIRMaQkh0Ov5nJ6Xo5+D0JtfoP0iEhrFe/F4/DjaWufXYIweMaLlN2kfrBqJaQIE+TPUTXtSQ+1hkjV47ty5g4KsJLC0J0mIhODcwgU2c+rUqdd9DzPxc582dTQy/+UwCImTGSznKSHWY4NmkmXcsnRCDFcGR7YWAz5KFw44j0zOjxAJ/VA8twvHOW5BbHRstPWd7Orq384sKlqB9AxitedR7OyfhmvF8iaPjzLo97JZxcWvYn0z8jdDXN+G+KARfQ80ju1/LikpSftj6xDTk57nndKTE2DZ9g+obnFRUQX68CLSWpjmTejrZsSQP0eRtK9sCbEN9bU3IcOM7Qcx8XnjZG7u7yorKwfrQh2UjItRDxYGggaMEg0KjR5iKGRjFy39dYZM+qnk2fgLVihRL0gt+ocBosGD3pIWVD9mJPTLD0IsheVqovYxkA4G/V7bcR5Eehjrk1DHpnrB8dNu7eD4ts6ntqm+ZQ1GvQlwv/dAVD3paOg7Wb3PIedFiEXp9lTyYiCQt9OT8jvoQxXFjdQW6vdHmmo5zjy0NwtpHPrSA8Vvh9Xs7df06T9w4Fs4TgXVpb6gAQvlhwnbvh+7027wdzQyLkbIqRqzxGOYyR6CcA7hKj+EwfGX6ekIBn8/BJF8lw4D0IwZaDXya1D3C6QWv07DANHMtSpRBsvks2UC2y9ACN/Avi04xmm0R21KWEXp0h9Vl7IO6Rjy3mWetymopkHbO91YbA8JCfvqUT+u6wIIsB7f4zDyVnLPmwjRLQ+qtQDxYDlEOAnHXInydKwGLx5Ha+iD62LFq4NVPIrO/j6M3KCaZsmSJS6E923U/Sn6+Sccl85nDc7ncXiRNv37iJebNBeRCSZOnJgNK5ALYaVZjNZAOdW/f/8vaABom55Q5EcivVQolCXgqppc97PUFxkI/W7hmTO9YgjuIR4X6fiaNWuqg91JqFxNTc0tGHi6p3c9XKNAoht6n3lCHB40aNCpFk9XAPUBk46uEAK9etYdV2s2VBqDAI+IUOjTxP8Z4FJBfHiTvhkuRA+cEBsHbIRVPIpdh9DWKRzjvOcJVvNaW6luEhYcIq7DOT2W+lKFwWAwGAwGg8FgMBgMBoPBYDAYDAaDwWAwGAwGg8FgMBgMBoPBYDAYDAaDwWAwGAwGg8FgMBgMBoPBYDAYLgHG/g9g7u9ccN/IawAAAABJRU5ErkJggg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AutoShape 10" descr="https://euc-powerpoint.officeapps.live.com/pods/GetClipboardImage.ashx?Id=207acdad-dafd-48a9-8977-544ebfe3e620&amp;DC=GEU8&amp;pkey=4b1a89c8-056b-4b38-b3b0-d07efdc6eb5a&amp;wdwaccluster=GEU8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AutoShape 12" descr="https://euc-powerpoint.officeapps.live.com/pods/GetClipboardImage.ashx?Id=96ae733a-c7c4-4de5-87b6-9e289a13d286&amp;DC=GEU8&amp;pkey=664ee958-d300-418c-b7f4-5ea33218bc86&amp;wdwaccluster=GEU8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31" name="Groep 30">
            <a:extLst>
              <a:ext uri="{FF2B5EF4-FFF2-40B4-BE49-F238E27FC236}">
                <a16:creationId xmlns:a16="http://schemas.microsoft.com/office/drawing/2014/main" id="{A18B1595-12A5-1933-9FD7-A90DE832ED66}"/>
              </a:ext>
            </a:extLst>
          </p:cNvPr>
          <p:cNvGrpSpPr/>
          <p:nvPr/>
        </p:nvGrpSpPr>
        <p:grpSpPr>
          <a:xfrm>
            <a:off x="943254" y="1710548"/>
            <a:ext cx="9756936" cy="4745689"/>
            <a:chOff x="1296376" y="1840646"/>
            <a:chExt cx="9756936" cy="4745689"/>
          </a:xfrm>
        </p:grpSpPr>
        <p:sp>
          <p:nvSpPr>
            <p:cNvPr id="138" name="Rectangle 23">
              <a:extLst>
                <a:ext uri="{FF2B5EF4-FFF2-40B4-BE49-F238E27FC236}">
                  <a16:creationId xmlns:a16="http://schemas.microsoft.com/office/drawing/2014/main" id="{6C6B84F8-5708-897E-DB11-6DFB999BA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196" y="5860364"/>
              <a:ext cx="1336645" cy="72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9" name="Rectangle 3">
              <a:extLst>
                <a:ext uri="{FF2B5EF4-FFF2-40B4-BE49-F238E27FC236}">
                  <a16:creationId xmlns:a16="http://schemas.microsoft.com/office/drawing/2014/main" id="{175A085F-4F46-F1A1-3B26-2CA1B4C9E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184" y="5046094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4" name="Rectangle 3">
              <a:extLst>
                <a:ext uri="{FF2B5EF4-FFF2-40B4-BE49-F238E27FC236}">
                  <a16:creationId xmlns:a16="http://schemas.microsoft.com/office/drawing/2014/main" id="{4F03B9BE-8F97-DD96-24CB-83C486BFA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01" y="3451288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7" name="Rectangle 3">
              <a:extLst>
                <a:ext uri="{FF2B5EF4-FFF2-40B4-BE49-F238E27FC236}">
                  <a16:creationId xmlns:a16="http://schemas.microsoft.com/office/drawing/2014/main" id="{9D8910D1-C6AA-9307-9704-7A4E6F464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696" y="4249212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6" name="Rectangle 3">
              <a:extLst>
                <a:ext uri="{FF2B5EF4-FFF2-40B4-BE49-F238E27FC236}">
                  <a16:creationId xmlns:a16="http://schemas.microsoft.com/office/drawing/2014/main" id="{C79899C1-6567-D3B0-0D10-BC88AA346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161" y="4252275"/>
              <a:ext cx="1336644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2" name="Rectangle 3">
              <a:extLst>
                <a:ext uri="{FF2B5EF4-FFF2-40B4-BE49-F238E27FC236}">
                  <a16:creationId xmlns:a16="http://schemas.microsoft.com/office/drawing/2014/main" id="{846DC2EE-1DCC-1093-18EE-A88ECEC6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0016" y="2649695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6" name="Rectangle 3">
              <a:extLst>
                <a:ext uri="{FF2B5EF4-FFF2-40B4-BE49-F238E27FC236}">
                  <a16:creationId xmlns:a16="http://schemas.microsoft.com/office/drawing/2014/main" id="{55FBD801-30C5-324D-68F7-95B3AB6F3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8497" y="4251434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5" name="Rectangle 18">
              <a:extLst>
                <a:ext uri="{FF2B5EF4-FFF2-40B4-BE49-F238E27FC236}">
                  <a16:creationId xmlns:a16="http://schemas.microsoft.com/office/drawing/2014/main" id="{04866351-FACA-4B42-9D77-53E4EF7BC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255" y="4255623"/>
              <a:ext cx="1336645" cy="72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4" name="Rectangle 20">
              <a:extLst>
                <a:ext uri="{FF2B5EF4-FFF2-40B4-BE49-F238E27FC236}">
                  <a16:creationId xmlns:a16="http://schemas.microsoft.com/office/drawing/2014/main" id="{1D3D8C1B-8747-AA71-6327-98D020F65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286" y="5053636"/>
              <a:ext cx="1339614" cy="721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5" name="Rectangle 3">
              <a:extLst>
                <a:ext uri="{FF2B5EF4-FFF2-40B4-BE49-F238E27FC236}">
                  <a16:creationId xmlns:a16="http://schemas.microsoft.com/office/drawing/2014/main" id="{34010CB7-524B-AEB2-9860-A5ED4451C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8497" y="3431118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8" name="Rectangle 3">
              <a:extLst>
                <a:ext uri="{FF2B5EF4-FFF2-40B4-BE49-F238E27FC236}">
                  <a16:creationId xmlns:a16="http://schemas.microsoft.com/office/drawing/2014/main" id="{BA9247E6-24FB-01DE-D3FC-1F07ED582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400" y="5863205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" name="Rechthoek 1"/>
            <p:cNvSpPr>
              <a:spLocks/>
            </p:cNvSpPr>
            <p:nvPr/>
          </p:nvSpPr>
          <p:spPr>
            <a:xfrm>
              <a:off x="5592258" y="3244334"/>
              <a:ext cx="242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nl-BE"/>
            </a:p>
          </p:txBody>
        </p:sp>
        <p:sp>
          <p:nvSpPr>
            <p:cNvPr id="3" name="Rechthoek 2"/>
            <p:cNvSpPr>
              <a:spLocks/>
            </p:cNvSpPr>
            <p:nvPr/>
          </p:nvSpPr>
          <p:spPr>
            <a:xfrm>
              <a:off x="5592258" y="324433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r>
                <a:rPr lang="nl-BE"/>
                <a:t> </a:t>
              </a:r>
            </a:p>
          </p:txBody>
        </p:sp>
        <p:sp>
          <p:nvSpPr>
            <p:cNvPr id="127" name="Rechthoek 26">
              <a:extLst>
                <a:ext uri="{FF2B5EF4-FFF2-40B4-BE49-F238E27FC236}">
                  <a16:creationId xmlns:a16="http://schemas.microsoft.com/office/drawing/2014/main" id="{6F1F9C0A-DBD4-FA0D-183E-3249D5AE19AF}"/>
                </a:ext>
              </a:extLst>
            </p:cNvPr>
            <p:cNvSpPr>
              <a:spLocks/>
            </p:cNvSpPr>
            <p:nvPr/>
          </p:nvSpPr>
          <p:spPr>
            <a:xfrm>
              <a:off x="5353404" y="3361334"/>
              <a:ext cx="226498" cy="318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nl-BE"/>
            </a:p>
          </p:txBody>
        </p:sp>
        <p:sp>
          <p:nvSpPr>
            <p:cNvPr id="128" name="Rechthoek 27">
              <a:extLst>
                <a:ext uri="{FF2B5EF4-FFF2-40B4-BE49-F238E27FC236}">
                  <a16:creationId xmlns:a16="http://schemas.microsoft.com/office/drawing/2014/main" id="{7F2F7A5A-7382-56FB-BEC7-C3C4B73F388C}"/>
                </a:ext>
              </a:extLst>
            </p:cNvPr>
            <p:cNvSpPr>
              <a:spLocks/>
            </p:cNvSpPr>
            <p:nvPr/>
          </p:nvSpPr>
          <p:spPr>
            <a:xfrm>
              <a:off x="5353404" y="3361334"/>
              <a:ext cx="226498" cy="318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nl-BE"/>
            </a:p>
          </p:txBody>
        </p:sp>
        <p:sp>
          <p:nvSpPr>
            <p:cNvPr id="129" name="Rechthoek 28">
              <a:extLst>
                <a:ext uri="{FF2B5EF4-FFF2-40B4-BE49-F238E27FC236}">
                  <a16:creationId xmlns:a16="http://schemas.microsoft.com/office/drawing/2014/main" id="{8A11A068-D070-5405-DBBC-FC1C43A19929}"/>
                </a:ext>
              </a:extLst>
            </p:cNvPr>
            <p:cNvSpPr>
              <a:spLocks/>
            </p:cNvSpPr>
            <p:nvPr/>
          </p:nvSpPr>
          <p:spPr>
            <a:xfrm>
              <a:off x="5353404" y="3361334"/>
              <a:ext cx="226498" cy="318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nl-BE"/>
            </a:p>
          </p:txBody>
        </p:sp>
        <p:sp>
          <p:nvSpPr>
            <p:cNvPr id="130" name="Rectangle 10">
              <a:extLst>
                <a:ext uri="{FF2B5EF4-FFF2-40B4-BE49-F238E27FC236}">
                  <a16:creationId xmlns:a16="http://schemas.microsoft.com/office/drawing/2014/main" id="{B535E101-CC27-E134-AD2D-CC0515A5F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6498" y="4246501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6" name="Rectangle 13">
              <a:extLst>
                <a:ext uri="{FF2B5EF4-FFF2-40B4-BE49-F238E27FC236}">
                  <a16:creationId xmlns:a16="http://schemas.microsoft.com/office/drawing/2014/main" id="{BB4B5ABB-3D26-EF98-D4D2-74920B377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201" y="2662252"/>
              <a:ext cx="1338128" cy="72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4" name="Rectangle 14">
              <a:extLst>
                <a:ext uri="{FF2B5EF4-FFF2-40B4-BE49-F238E27FC236}">
                  <a16:creationId xmlns:a16="http://schemas.microsoft.com/office/drawing/2014/main" id="{71EDD8D2-2536-7ED3-DAD9-A4E576C46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405" y="2657445"/>
              <a:ext cx="1333402" cy="728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95" name="Picture 28" descr="LOTUS-LOGO-rgb_2015.jpeg">
              <a:extLst>
                <a:ext uri="{FF2B5EF4-FFF2-40B4-BE49-F238E27FC236}">
                  <a16:creationId xmlns:a16="http://schemas.microsoft.com/office/drawing/2014/main" id="{5F8C0AEC-E2A0-DCDD-B4E5-C841A83C2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343" y="4373006"/>
              <a:ext cx="1058529" cy="602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2" name="Rectangle 16">
              <a:extLst>
                <a:ext uri="{FF2B5EF4-FFF2-40B4-BE49-F238E27FC236}">
                  <a16:creationId xmlns:a16="http://schemas.microsoft.com/office/drawing/2014/main" id="{37402B62-211E-7FCD-8D70-77045D7D4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2740" y="3451070"/>
              <a:ext cx="1339613" cy="72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4" name="Rectangle 17">
              <a:extLst>
                <a:ext uri="{FF2B5EF4-FFF2-40B4-BE49-F238E27FC236}">
                  <a16:creationId xmlns:a16="http://schemas.microsoft.com/office/drawing/2014/main" id="{4F0DD85F-7755-BF1C-AFE5-ED51690D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513" y="4249211"/>
              <a:ext cx="1338128" cy="723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0" name="Rectangle 21">
              <a:extLst>
                <a:ext uri="{FF2B5EF4-FFF2-40B4-BE49-F238E27FC236}">
                  <a16:creationId xmlns:a16="http://schemas.microsoft.com/office/drawing/2014/main" id="{82018F14-06A8-32F9-F099-356B79845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358" y="5051298"/>
              <a:ext cx="1341096" cy="72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91" name="Picture 74" descr="VRB logo rgb.jpg">
              <a:extLst>
                <a:ext uri="{FF2B5EF4-FFF2-40B4-BE49-F238E27FC236}">
                  <a16:creationId xmlns:a16="http://schemas.microsoft.com/office/drawing/2014/main" id="{B93708AA-184B-AEB9-1EB9-B5BAAC2A9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9" t="6764" r="15527" b="7411"/>
            <a:stretch/>
          </p:blipFill>
          <p:spPr bwMode="auto">
            <a:xfrm>
              <a:off x="4306242" y="4306472"/>
              <a:ext cx="1126869" cy="61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Rectangle 22">
              <a:extLst>
                <a:ext uri="{FF2B5EF4-FFF2-40B4-BE49-F238E27FC236}">
                  <a16:creationId xmlns:a16="http://schemas.microsoft.com/office/drawing/2014/main" id="{AE948CFB-832F-E5B2-E161-2CBC4EFC9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400" y="5051298"/>
              <a:ext cx="1338128" cy="72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8" name="Rectangle 15">
              <a:extLst>
                <a:ext uri="{FF2B5EF4-FFF2-40B4-BE49-F238E27FC236}">
                  <a16:creationId xmlns:a16="http://schemas.microsoft.com/office/drawing/2014/main" id="{0980CCF7-839D-9E43-22D9-D52B42CB2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645" y="3452621"/>
              <a:ext cx="1339614" cy="72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6" name="Rectangle 11">
              <a:extLst>
                <a:ext uri="{FF2B5EF4-FFF2-40B4-BE49-F238E27FC236}">
                  <a16:creationId xmlns:a16="http://schemas.microsoft.com/office/drawing/2014/main" id="{5A488D4D-F6A9-C1B9-F233-CA62A1F84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240" y="5036193"/>
              <a:ext cx="1338128" cy="723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87" name="Afbeelding 1">
              <a:extLst>
                <a:ext uri="{FF2B5EF4-FFF2-40B4-BE49-F238E27FC236}">
                  <a16:creationId xmlns:a16="http://schemas.microsoft.com/office/drawing/2014/main" id="{1D3FE080-5228-8171-0891-B9E93D2DC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601" y="3650834"/>
              <a:ext cx="1192692" cy="302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Rectangle 12">
              <a:extLst>
                <a:ext uri="{FF2B5EF4-FFF2-40B4-BE49-F238E27FC236}">
                  <a16:creationId xmlns:a16="http://schemas.microsoft.com/office/drawing/2014/main" id="{9C5BCA5F-1F1E-8B28-C282-632BB705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214" y="5055986"/>
              <a:ext cx="1339614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2" name="Rectangle 21">
              <a:extLst>
                <a:ext uri="{FF2B5EF4-FFF2-40B4-BE49-F238E27FC236}">
                  <a16:creationId xmlns:a16="http://schemas.microsoft.com/office/drawing/2014/main" id="{CEBFF027-89DB-8C2D-2950-4716AC13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14" y="2659625"/>
              <a:ext cx="1341096" cy="72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85" name="Afbeelding 52">
              <a:extLst>
                <a:ext uri="{FF2B5EF4-FFF2-40B4-BE49-F238E27FC236}">
                  <a16:creationId xmlns:a16="http://schemas.microsoft.com/office/drawing/2014/main" id="{86DEBE22-03F2-20A4-45DE-80BB6E1EF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7741" y="3492439"/>
              <a:ext cx="1179734" cy="569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Rectangle 3">
              <a:extLst>
                <a:ext uri="{FF2B5EF4-FFF2-40B4-BE49-F238E27FC236}">
                  <a16:creationId xmlns:a16="http://schemas.microsoft.com/office/drawing/2014/main" id="{C1CE9840-F1A6-72AB-FFCD-3693CA03A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404" y="1870785"/>
              <a:ext cx="1336644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2" name="Rectangle 3">
              <a:extLst>
                <a:ext uri="{FF2B5EF4-FFF2-40B4-BE49-F238E27FC236}">
                  <a16:creationId xmlns:a16="http://schemas.microsoft.com/office/drawing/2014/main" id="{0A878170-8B93-38E3-6C35-2C579D9FD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527" y="1880766"/>
              <a:ext cx="1336644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0" name="Rectangle 3">
              <a:extLst>
                <a:ext uri="{FF2B5EF4-FFF2-40B4-BE49-F238E27FC236}">
                  <a16:creationId xmlns:a16="http://schemas.microsoft.com/office/drawing/2014/main" id="{3D80E63A-B837-5FC2-A92D-0F0488274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998" y="1879565"/>
              <a:ext cx="1336643" cy="72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8" name="Rectangle 3">
              <a:extLst>
                <a:ext uri="{FF2B5EF4-FFF2-40B4-BE49-F238E27FC236}">
                  <a16:creationId xmlns:a16="http://schemas.microsoft.com/office/drawing/2014/main" id="{5FAAB430-94EF-A1F9-47A5-3BB8CEF1C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240" y="2649695"/>
              <a:ext cx="1336644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79" name="Picture 35" descr="Louvain_cooperation.jpg">
              <a:extLst>
                <a:ext uri="{FF2B5EF4-FFF2-40B4-BE49-F238E27FC236}">
                  <a16:creationId xmlns:a16="http://schemas.microsoft.com/office/drawing/2014/main" id="{37064925-376E-7D1C-CA02-E0745418A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0981" y="2101942"/>
              <a:ext cx="1253744" cy="343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6" name="Rectangle 3">
              <a:extLst>
                <a:ext uri="{FF2B5EF4-FFF2-40B4-BE49-F238E27FC236}">
                  <a16:creationId xmlns:a16="http://schemas.microsoft.com/office/drawing/2014/main" id="{42BBE030-BC5E-C24C-ADC7-7FCCC4220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344" y="5046094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77" name="Afbeelding 76">
              <a:extLst>
                <a:ext uri="{FF2B5EF4-FFF2-40B4-BE49-F238E27FC236}">
                  <a16:creationId xmlns:a16="http://schemas.microsoft.com/office/drawing/2014/main" id="{71AA18F6-F5D7-1342-A71A-662E16FDC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683" y="4262596"/>
              <a:ext cx="1212586" cy="698332"/>
            </a:xfrm>
            <a:prstGeom prst="rect">
              <a:avLst/>
            </a:prstGeom>
          </p:spPr>
        </p:pic>
        <p:sp>
          <p:nvSpPr>
            <p:cNvPr id="174" name="Rectangle 3">
              <a:extLst>
                <a:ext uri="{FF2B5EF4-FFF2-40B4-BE49-F238E27FC236}">
                  <a16:creationId xmlns:a16="http://schemas.microsoft.com/office/drawing/2014/main" id="{2C17525E-269E-8FE5-D193-CBBDF8CC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941" y="2649695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2" name="Rectangle 3">
              <a:extLst>
                <a:ext uri="{FF2B5EF4-FFF2-40B4-BE49-F238E27FC236}">
                  <a16:creationId xmlns:a16="http://schemas.microsoft.com/office/drawing/2014/main" id="{562C902F-95BE-EE9A-0B7B-03DDA1535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376" y="5855875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73" name="Afbeelding 72">
              <a:extLst>
                <a:ext uri="{FF2B5EF4-FFF2-40B4-BE49-F238E27FC236}">
                  <a16:creationId xmlns:a16="http://schemas.microsoft.com/office/drawing/2014/main" id="{54083EBD-9C7C-3A06-5C55-22381C1B7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8797" y="2839505"/>
              <a:ext cx="1188559" cy="375494"/>
            </a:xfrm>
            <a:prstGeom prst="rect">
              <a:avLst/>
            </a:prstGeom>
          </p:spPr>
        </p:pic>
        <p:sp>
          <p:nvSpPr>
            <p:cNvPr id="170" name="Rectangle 3">
              <a:extLst>
                <a:ext uri="{FF2B5EF4-FFF2-40B4-BE49-F238E27FC236}">
                  <a16:creationId xmlns:a16="http://schemas.microsoft.com/office/drawing/2014/main" id="{25F3BFDA-364A-696C-788E-3962E4D27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633" y="2663201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71" name="Afbeelding 70">
              <a:extLst>
                <a:ext uri="{FF2B5EF4-FFF2-40B4-BE49-F238E27FC236}">
                  <a16:creationId xmlns:a16="http://schemas.microsoft.com/office/drawing/2014/main" id="{EA16573E-326F-C515-2E76-FCFB34A4C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151" y="2640675"/>
              <a:ext cx="1126750" cy="692158"/>
            </a:xfrm>
            <a:prstGeom prst="rect">
              <a:avLst/>
            </a:prstGeom>
          </p:spPr>
        </p:pic>
        <p:sp>
          <p:nvSpPr>
            <p:cNvPr id="168" name="Rectangle 3">
              <a:extLst>
                <a:ext uri="{FF2B5EF4-FFF2-40B4-BE49-F238E27FC236}">
                  <a16:creationId xmlns:a16="http://schemas.microsoft.com/office/drawing/2014/main" id="{B296EAA5-102E-D27A-1F11-695734B7E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131" y="4250758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69" name="Afbeelding 68">
              <a:extLst>
                <a:ext uri="{FF2B5EF4-FFF2-40B4-BE49-F238E27FC236}">
                  <a16:creationId xmlns:a16="http://schemas.microsoft.com/office/drawing/2014/main" id="{0B3B1B58-EB2C-8D7F-CB3C-39B86A97C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397" y="2788081"/>
              <a:ext cx="1145190" cy="411539"/>
            </a:xfrm>
            <a:prstGeom prst="rect">
              <a:avLst/>
            </a:prstGeom>
          </p:spPr>
        </p:pic>
        <p:sp>
          <p:nvSpPr>
            <p:cNvPr id="166" name="Rectangle 3">
              <a:extLst>
                <a:ext uri="{FF2B5EF4-FFF2-40B4-BE49-F238E27FC236}">
                  <a16:creationId xmlns:a16="http://schemas.microsoft.com/office/drawing/2014/main" id="{B4A5F89B-4AF0-BE95-F142-8E4E04D36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230" y="3451070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2" name="Rectangle 3">
              <a:extLst>
                <a:ext uri="{FF2B5EF4-FFF2-40B4-BE49-F238E27FC236}">
                  <a16:creationId xmlns:a16="http://schemas.microsoft.com/office/drawing/2014/main" id="{603B1473-8F92-CC27-0261-2F5B1D91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665" y="5855010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6" name="Rectangle 3">
              <a:extLst>
                <a:ext uri="{FF2B5EF4-FFF2-40B4-BE49-F238E27FC236}">
                  <a16:creationId xmlns:a16="http://schemas.microsoft.com/office/drawing/2014/main" id="{6FE380CE-5B57-86AB-5A9B-5FFD42C1C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677" y="3453252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8" name="Rectangle 23">
              <a:extLst>
                <a:ext uri="{FF2B5EF4-FFF2-40B4-BE49-F238E27FC236}">
                  <a16:creationId xmlns:a16="http://schemas.microsoft.com/office/drawing/2014/main" id="{7E73BF1B-64D6-8130-2E9F-EBF7841D4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962" y="5862021"/>
              <a:ext cx="4130349" cy="721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r>
                <a:rPr lang="fr-FR" sz="1600" b="1" dirty="0" err="1">
                  <a:solidFill>
                    <a:schemeClr val="tx1"/>
                  </a:solidFill>
                </a:rPr>
                <a:t>Your</a:t>
              </a:r>
              <a:r>
                <a:rPr lang="fr-FR" sz="1600" b="1" dirty="0">
                  <a:solidFill>
                    <a:schemeClr val="tx1"/>
                  </a:solidFill>
                </a:rPr>
                <a:t> logo </a:t>
              </a:r>
              <a:r>
                <a:rPr lang="fr-FR" sz="1600" b="1" dirty="0" err="1">
                  <a:solidFill>
                    <a:schemeClr val="tx1"/>
                  </a:solidFill>
                </a:rPr>
                <a:t>here</a:t>
              </a:r>
              <a:r>
                <a:rPr lang="fr-FR" sz="16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0" name="Rectangle 3">
              <a:extLst>
                <a:ext uri="{FF2B5EF4-FFF2-40B4-BE49-F238E27FC236}">
                  <a16:creationId xmlns:a16="http://schemas.microsoft.com/office/drawing/2014/main" id="{1122AA71-E9D8-1193-75CB-0408D89A5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163" y="1876544"/>
              <a:ext cx="1336644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61" name="Afbeelding 60">
              <a:extLst>
                <a:ext uri="{FF2B5EF4-FFF2-40B4-BE49-F238E27FC236}">
                  <a16:creationId xmlns:a16="http://schemas.microsoft.com/office/drawing/2014/main" id="{18BBA55B-1332-E9E0-DDB9-7A404D450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445" y="2026432"/>
              <a:ext cx="1028205" cy="324496"/>
            </a:xfrm>
            <a:prstGeom prst="rect">
              <a:avLst/>
            </a:prstGeom>
          </p:spPr>
        </p:pic>
        <p:sp>
          <p:nvSpPr>
            <p:cNvPr id="113" name="AutoShape 4" descr="Voka |Â Het meest nabije ondernemingsnetwerk">
              <a:extLst>
                <a:ext uri="{FF2B5EF4-FFF2-40B4-BE49-F238E27FC236}">
                  <a16:creationId xmlns:a16="http://schemas.microsoft.com/office/drawing/2014/main" id="{306D11B3-8E3A-86B3-1EBD-FDCEC7EFDE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38320" y="2737369"/>
              <a:ext cx="76398" cy="7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pic>
          <p:nvPicPr>
            <p:cNvPr id="114" name="Picture 6" descr="Afbeeldingsresultaat voor voka">
              <a:extLst>
                <a:ext uri="{FF2B5EF4-FFF2-40B4-BE49-F238E27FC236}">
                  <a16:creationId xmlns:a16="http://schemas.microsoft.com/office/drawing/2014/main" id="{11438807-46A7-1112-212B-7D09EC2D6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336" y="4417684"/>
              <a:ext cx="1107771" cy="449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>
              <a:extLst>
                <a:ext uri="{FF2B5EF4-FFF2-40B4-BE49-F238E27FC236}">
                  <a16:creationId xmlns:a16="http://schemas.microsoft.com/office/drawing/2014/main" id="{38575501-498B-85D4-BBB1-D38BE7A30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990" y="3493001"/>
              <a:ext cx="1153779" cy="66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Rectangle 3">
              <a:extLst>
                <a:ext uri="{FF2B5EF4-FFF2-40B4-BE49-F238E27FC236}">
                  <a16:creationId xmlns:a16="http://schemas.microsoft.com/office/drawing/2014/main" id="{B37D90D5-5F16-C66B-D162-2EA423728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374" y="3451604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9" name="Rectangle 3">
              <a:extLst>
                <a:ext uri="{FF2B5EF4-FFF2-40B4-BE49-F238E27FC236}">
                  <a16:creationId xmlns:a16="http://schemas.microsoft.com/office/drawing/2014/main" id="{4C20DE65-60B8-5BD8-F806-BF4F5700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742" y="1879564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5" name="Rectangle 3">
              <a:extLst>
                <a:ext uri="{FF2B5EF4-FFF2-40B4-BE49-F238E27FC236}">
                  <a16:creationId xmlns:a16="http://schemas.microsoft.com/office/drawing/2014/main" id="{505BED55-E737-C21C-A5D5-F18AC59A5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140" y="1879565"/>
              <a:ext cx="1336644" cy="723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26" name="Picture 2" descr="Join For Water |">
              <a:extLst>
                <a:ext uri="{FF2B5EF4-FFF2-40B4-BE49-F238E27FC236}">
                  <a16:creationId xmlns:a16="http://schemas.microsoft.com/office/drawing/2014/main" id="{5E90EEE4-7887-4510-6A63-D22399E99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410" y="1953971"/>
              <a:ext cx="772156" cy="554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ICHEC Brussels Management School - Wikipedia">
              <a:extLst>
                <a:ext uri="{FF2B5EF4-FFF2-40B4-BE49-F238E27FC236}">
                  <a16:creationId xmlns:a16="http://schemas.microsoft.com/office/drawing/2014/main" id="{AA070B62-57C7-AD28-2B34-AFF633B14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239" y="2793431"/>
              <a:ext cx="1174848" cy="469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306">
              <a:extLst>
                <a:ext uri="{FF2B5EF4-FFF2-40B4-BE49-F238E27FC236}">
                  <a16:creationId xmlns:a16="http://schemas.microsoft.com/office/drawing/2014/main" id="{EC9A9317-F0A3-74A4-E53B-0CDDBB525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8028" t="3747" r="7346" b="2600"/>
            <a:stretch/>
          </p:blipFill>
          <p:spPr>
            <a:xfrm>
              <a:off x="8352185" y="2705425"/>
              <a:ext cx="1173817" cy="635887"/>
            </a:xfrm>
            <a:prstGeom prst="rect">
              <a:avLst/>
            </a:prstGeom>
          </p:spPr>
        </p:pic>
        <p:pic>
          <p:nvPicPr>
            <p:cNvPr id="107" name="Picture 307">
              <a:extLst>
                <a:ext uri="{FF2B5EF4-FFF2-40B4-BE49-F238E27FC236}">
                  <a16:creationId xmlns:a16="http://schemas.microsoft.com/office/drawing/2014/main" id="{11DB73DA-C05F-FEE4-149C-A8BF59C59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363138" y="4351734"/>
              <a:ext cx="1209343" cy="441285"/>
            </a:xfrm>
            <a:prstGeom prst="rect">
              <a:avLst/>
            </a:prstGeom>
          </p:spPr>
        </p:pic>
        <p:pic>
          <p:nvPicPr>
            <p:cNvPr id="109" name="Picture 309">
              <a:extLst>
                <a:ext uri="{FF2B5EF4-FFF2-40B4-BE49-F238E27FC236}">
                  <a16:creationId xmlns:a16="http://schemas.microsoft.com/office/drawing/2014/main" id="{A71B30DA-B447-008E-2417-4EA944574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671986" y="5141442"/>
              <a:ext cx="1071629" cy="522791"/>
            </a:xfrm>
            <a:prstGeom prst="rect">
              <a:avLst/>
            </a:prstGeom>
          </p:spPr>
        </p:pic>
        <p:pic>
          <p:nvPicPr>
            <p:cNvPr id="110" name="Picture 310">
              <a:extLst>
                <a:ext uri="{FF2B5EF4-FFF2-40B4-BE49-F238E27FC236}">
                  <a16:creationId xmlns:a16="http://schemas.microsoft.com/office/drawing/2014/main" id="{B132F2F6-AE60-2389-F3CE-9D2C65E53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630011" y="5062950"/>
              <a:ext cx="655207" cy="689418"/>
            </a:xfrm>
            <a:prstGeom prst="rect">
              <a:avLst/>
            </a:prstGeom>
          </p:spPr>
        </p:pic>
        <p:sp>
          <p:nvSpPr>
            <p:cNvPr id="201" name="Rectangle 3">
              <a:extLst>
                <a:ext uri="{FF2B5EF4-FFF2-40B4-BE49-F238E27FC236}">
                  <a16:creationId xmlns:a16="http://schemas.microsoft.com/office/drawing/2014/main" id="{98378D54-29DA-4010-6EF0-B4C80A1FF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8497" y="1876544"/>
              <a:ext cx="1338128" cy="723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04" name="Afbeelding 203">
              <a:extLst>
                <a:ext uri="{FF2B5EF4-FFF2-40B4-BE49-F238E27FC236}">
                  <a16:creationId xmlns:a16="http://schemas.microsoft.com/office/drawing/2014/main" id="{56A70D33-DF71-0F76-ED4D-30E73D010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440" y="3364534"/>
              <a:ext cx="1154821" cy="721763"/>
            </a:xfrm>
            <a:prstGeom prst="rect">
              <a:avLst/>
            </a:prstGeom>
          </p:spPr>
        </p:pic>
        <p:pic>
          <p:nvPicPr>
            <p:cNvPr id="215" name="Afbeelding 214">
              <a:extLst>
                <a:ext uri="{FF2B5EF4-FFF2-40B4-BE49-F238E27FC236}">
                  <a16:creationId xmlns:a16="http://schemas.microsoft.com/office/drawing/2014/main" id="{68D6C9A5-4830-FC64-DA04-51DED4A19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757" y="6041085"/>
              <a:ext cx="1187225" cy="279192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26E1D8E5-E0A6-5488-526B-9DFF0C9B9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565" y="1840646"/>
              <a:ext cx="1013628" cy="716590"/>
            </a:xfrm>
            <a:prstGeom prst="rect">
              <a:avLst/>
            </a:prstGeom>
          </p:spPr>
        </p:pic>
        <p:pic>
          <p:nvPicPr>
            <p:cNvPr id="20" name="Afbeelding 19" descr="Afbeelding met Lettertype, tekst, Graphics, logo&#10;&#10;Automatisch gegenereerde beschrijving">
              <a:extLst>
                <a:ext uri="{FF2B5EF4-FFF2-40B4-BE49-F238E27FC236}">
                  <a16:creationId xmlns:a16="http://schemas.microsoft.com/office/drawing/2014/main" id="{78BCBD0C-8E27-0C68-758F-7E1FA3F7E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835" y="2015561"/>
              <a:ext cx="1173673" cy="421788"/>
            </a:xfrm>
            <a:prstGeom prst="rect">
              <a:avLst/>
            </a:prstGeom>
          </p:spPr>
        </p:pic>
        <p:pic>
          <p:nvPicPr>
            <p:cNvPr id="183" name="Picture 43" descr="logoVIADonBosco.jpg">
              <a:extLst>
                <a:ext uri="{FF2B5EF4-FFF2-40B4-BE49-F238E27FC236}">
                  <a16:creationId xmlns:a16="http://schemas.microsoft.com/office/drawing/2014/main" id="{6EA103BF-8699-BCA0-D759-1E797906C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208" y="1952067"/>
              <a:ext cx="1193440" cy="54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Afbeelding 21" descr="Afbeelding met Lettertype, Graphics, logo, ontwerp&#10;&#10;Automatisch gegenereerde beschrijving">
              <a:extLst>
                <a:ext uri="{FF2B5EF4-FFF2-40B4-BE49-F238E27FC236}">
                  <a16:creationId xmlns:a16="http://schemas.microsoft.com/office/drawing/2014/main" id="{3606BC8B-2DAF-B059-5FCB-5AE45FDB4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44" b="28209"/>
            <a:stretch/>
          </p:blipFill>
          <p:spPr>
            <a:xfrm>
              <a:off x="6923344" y="1954814"/>
              <a:ext cx="1289535" cy="478821"/>
            </a:xfrm>
            <a:prstGeom prst="rect">
              <a:avLst/>
            </a:prstGeom>
          </p:spPr>
        </p:pic>
        <p:pic>
          <p:nvPicPr>
            <p:cNvPr id="24" name="Afbeelding 23" descr="Afbeelding met Lettertype, logo, symbool, Graphics&#10;&#10;Automatisch gegenereerde beschrijving">
              <a:extLst>
                <a:ext uri="{FF2B5EF4-FFF2-40B4-BE49-F238E27FC236}">
                  <a16:creationId xmlns:a16="http://schemas.microsoft.com/office/drawing/2014/main" id="{8361BA29-CBD8-E747-D2AD-3AA272E1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552" y="3677247"/>
              <a:ext cx="1164889" cy="266166"/>
            </a:xfrm>
            <a:prstGeom prst="rect">
              <a:avLst/>
            </a:prstGeom>
          </p:spPr>
        </p:pic>
        <p:pic>
          <p:nvPicPr>
            <p:cNvPr id="26" name="Afbeelding 25" descr="Afbeelding met Lettertype, Graphics, grafische vormgeving, logo&#10;&#10;Automatisch gegenereerde beschrijving">
              <a:extLst>
                <a:ext uri="{FF2B5EF4-FFF2-40B4-BE49-F238E27FC236}">
                  <a16:creationId xmlns:a16="http://schemas.microsoft.com/office/drawing/2014/main" id="{B22B5EF9-5A56-B903-3CCD-CCAAC04F06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8" t="19664" r="33226" b="16419"/>
            <a:stretch/>
          </p:blipFill>
          <p:spPr>
            <a:xfrm>
              <a:off x="7055221" y="3487351"/>
              <a:ext cx="1129917" cy="671066"/>
            </a:xfrm>
            <a:prstGeom prst="rect">
              <a:avLst/>
            </a:prstGeom>
          </p:spPr>
        </p:pic>
        <p:pic>
          <p:nvPicPr>
            <p:cNvPr id="28" name="Afbeelding 27" descr="Afbeelding met Graphics, Lettertype, schermopname, ontwerp&#10;&#10;Automatisch gegenereerde beschrijving">
              <a:extLst>
                <a:ext uri="{FF2B5EF4-FFF2-40B4-BE49-F238E27FC236}">
                  <a16:creationId xmlns:a16="http://schemas.microsoft.com/office/drawing/2014/main" id="{48080845-4423-4B72-B126-9FE8439AC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455" y="4453252"/>
              <a:ext cx="1170448" cy="324795"/>
            </a:xfrm>
            <a:prstGeom prst="rect">
              <a:avLst/>
            </a:prstGeom>
          </p:spPr>
        </p:pic>
        <p:pic>
          <p:nvPicPr>
            <p:cNvPr id="30" name="Afbeelding 29" descr="Afbeelding met Graphics, Lettertype, grafische vormgeving, logo&#10;&#10;Automatisch gegenereerde beschrijving">
              <a:extLst>
                <a:ext uri="{FF2B5EF4-FFF2-40B4-BE49-F238E27FC236}">
                  <a16:creationId xmlns:a16="http://schemas.microsoft.com/office/drawing/2014/main" id="{94AE0A8D-1ECF-5675-FA3E-C8F44569B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240" y="5865149"/>
              <a:ext cx="1197659" cy="626775"/>
            </a:xfrm>
            <a:prstGeom prst="rect">
              <a:avLst/>
            </a:prstGeom>
          </p:spPr>
        </p:pic>
      </p:grpSp>
      <p:sp>
        <p:nvSpPr>
          <p:cNvPr id="17" name="Rectangle 13">
            <a:extLst>
              <a:ext uri="{FF2B5EF4-FFF2-40B4-BE49-F238E27FC236}">
                <a16:creationId xmlns:a16="http://schemas.microsoft.com/office/drawing/2014/main" id="{36966A58-565A-6DDF-CCAA-16E51F6700AB}"/>
              </a:ext>
            </a:extLst>
          </p:cNvPr>
          <p:cNvSpPr/>
          <p:nvPr/>
        </p:nvSpPr>
        <p:spPr>
          <a:xfrm>
            <a:off x="6003642" y="481612"/>
            <a:ext cx="184731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endParaRPr lang="en-US" sz="3600" dirty="0">
              <a:solidFill>
                <a:srgbClr val="FFFFFF"/>
              </a:solidFill>
              <a:latin typeface="Lato" panose="020F0502020204030203" pitchFamily="34" charset="77"/>
              <a:ea typeface="Lato"/>
              <a:cs typeface="Lato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40A436-2F1D-1A5F-8E5B-6F0FEBE5C1B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734175" y="4135941"/>
            <a:ext cx="1009650" cy="704850"/>
          </a:xfrm>
          <a:prstGeom prst="rect">
            <a:avLst/>
          </a:prstGeom>
        </p:spPr>
      </p:pic>
      <p:pic>
        <p:nvPicPr>
          <p:cNvPr id="19" name="Picture 18" descr="Afbeelding met logo, Graphics, Lettertype, tekst&#10;&#10;Automatisch gegenereerde beschrijving">
            <a:extLst>
              <a:ext uri="{FF2B5EF4-FFF2-40B4-BE49-F238E27FC236}">
                <a16:creationId xmlns:a16="http://schemas.microsoft.com/office/drawing/2014/main" id="{011609AA-B7D0-CD8F-C204-A3A70175675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79974" y="3366739"/>
            <a:ext cx="1200150" cy="533400"/>
          </a:xfrm>
          <a:prstGeom prst="rect">
            <a:avLst/>
          </a:prstGeom>
        </p:spPr>
      </p:pic>
      <p:pic>
        <p:nvPicPr>
          <p:cNvPr id="25" name="Picture 24" descr="Afbeeldingsresultaat voor miko coffee">
            <a:extLst>
              <a:ext uri="{FF2B5EF4-FFF2-40B4-BE49-F238E27FC236}">
                <a16:creationId xmlns:a16="http://schemas.microsoft.com/office/drawing/2014/main" id="{A8BA0D21-76DD-993A-2644-3850006F6D5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089245" y="4907466"/>
            <a:ext cx="723900" cy="685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2A26F65-F89A-F495-1A12-8ABB246A9C2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462561" y="5003156"/>
            <a:ext cx="1170879" cy="5501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1EF4C40-F138-EDCE-8BE4-1DD22DDD6B4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198791" y="2665955"/>
            <a:ext cx="1181100" cy="4667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BC6145E-5F47-4883-5814-14E0487A869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599896" y="2635753"/>
            <a:ext cx="1129526" cy="536421"/>
          </a:xfrm>
          <a:prstGeom prst="rect">
            <a:avLst/>
          </a:prstGeom>
        </p:spPr>
      </p:pic>
      <p:pic>
        <p:nvPicPr>
          <p:cNvPr id="34" name="Picture 33" descr="Afbeelding met tekst&#10;&#10;Automatisch gegenereerde beschrijving">
            <a:extLst>
              <a:ext uri="{FF2B5EF4-FFF2-40B4-BE49-F238E27FC236}">
                <a16:creationId xmlns:a16="http://schemas.microsoft.com/office/drawing/2014/main" id="{BEAEC853-C615-E3F5-0136-89C10281AD2B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841595" y="5792362"/>
            <a:ext cx="1219200" cy="514350"/>
          </a:xfrm>
          <a:prstGeom prst="rect">
            <a:avLst/>
          </a:prstGeom>
        </p:spPr>
      </p:pic>
      <p:pic>
        <p:nvPicPr>
          <p:cNvPr id="35" name="Picture 34" descr="Productzoeker Gevel | Vandersanden">
            <a:extLst>
              <a:ext uri="{FF2B5EF4-FFF2-40B4-BE49-F238E27FC236}">
                <a16:creationId xmlns:a16="http://schemas.microsoft.com/office/drawing/2014/main" id="{F391FCFB-7AD2-5304-B57C-725BD8AF0E3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620107" y="4940804"/>
            <a:ext cx="1219200" cy="619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1A8370E-89CB-FDA1-9FF3-505D3D4A913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219549" y="5796428"/>
            <a:ext cx="962025" cy="561975"/>
          </a:xfrm>
          <a:prstGeom prst="rect">
            <a:avLst/>
          </a:prstGeom>
        </p:spPr>
      </p:pic>
      <p:pic>
        <p:nvPicPr>
          <p:cNvPr id="37" name="Picture 36" descr="Afbeeldingsresultaat voor denys">
            <a:extLst>
              <a:ext uri="{FF2B5EF4-FFF2-40B4-BE49-F238E27FC236}">
                <a16:creationId xmlns:a16="http://schemas.microsoft.com/office/drawing/2014/main" id="{EE22EC1C-70D3-1D10-3F1F-025000DC5057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459836" y="4997954"/>
            <a:ext cx="1152525" cy="5048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808A341-57BD-1540-27E8-899618338F6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111351" y="5047088"/>
            <a:ext cx="950177" cy="3972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C4D9E2E-F638-4043-1CC8-8DBCECFB2FCB}"/>
              </a:ext>
            </a:extLst>
          </p:cNvPr>
          <p:cNvSpPr/>
          <p:nvPr/>
        </p:nvSpPr>
        <p:spPr>
          <a:xfrm>
            <a:off x="3381158" y="481612"/>
            <a:ext cx="5429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 panose="020F0502020204030203" pitchFamily="34" charset="77"/>
              </a:rPr>
              <a:t>Our partners with impact</a:t>
            </a:r>
            <a:endParaRPr lang="en-US" sz="360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344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142FB5-C497-B141-BCAA-CA274C7550BD}"/>
              </a:ext>
            </a:extLst>
          </p:cNvPr>
          <p:cNvSpPr/>
          <p:nvPr/>
        </p:nvSpPr>
        <p:spPr>
          <a:xfrm>
            <a:off x="-41096" y="-19149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8856D7-6FD4-A84E-BC56-75455A86FD34}"/>
              </a:ext>
            </a:extLst>
          </p:cNvPr>
          <p:cNvSpPr/>
          <p:nvPr/>
        </p:nvSpPr>
        <p:spPr>
          <a:xfrm>
            <a:off x="3088810" y="481612"/>
            <a:ext cx="6014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 panose="020F0502020204030203" pitchFamily="34" charset="77"/>
              </a:rPr>
              <a:t>Together, we go the extra mile</a:t>
            </a:r>
            <a:endParaRPr lang="en-US" sz="3600" dirty="0">
              <a:latin typeface="Lato" panose="020F0502020204030203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A1C5AD-3E75-404E-9900-BEE5AE3809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19139"/>
            <a:ext cx="1778123" cy="1364928"/>
          </a:xfrm>
          <a:prstGeom prst="rect">
            <a:avLst/>
          </a:prstGeom>
        </p:spPr>
      </p:pic>
      <p:sp>
        <p:nvSpPr>
          <p:cNvPr id="4" name="AutoShape 2" descr="https://euc-powerpoint.officeapps.live.com/pods/GetClipboardImage.ashx?Id=ad1a50ad-4f40-46d9-a1b9-569af7561dbe&amp;DC=GEU8&amp;pkey=bd5b563a-7702-4890-8bab-2a24150ab9b9&amp;wdwaccluster=GEU8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5" descr="data:image/jpg;base64,%20/9j/4AAQSkZJRgABAQEAYABgAAD/2wBDAAUDBAQEAwUEBAQFBQUGBwwIBwcHBw8LCwkMEQ8SEhEPERETFhwXExQaFRERGCEYGh0dHx8fExciJCIeJBweHx7/2wBDAQUFBQcGBw4ICA4eFBEUHh4eHh4eHh4eHh4eHh4eHh4eHh4eHh4eHh4eHh4eHh4eHh4eHh4eHh4eHh4eHh4eHh7/wAARCAAuAH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qrq+oWulaXdalfSeXa2sTTTPjO1VGSaW/v7GxjV728gtlY4UyyBQT6DNfPHjH4j+I9X8R+JvCMElrc6Y8F5DCIYtzuoRtuGB5NJtI48TjqWHlCM3rJ2R7H8OviN4R+IEV3L4V1P7clmUWc+Wy7SwJXqPY11tfm38OPiL8QPg/bXcOl2CWI1PY8g1CyJLFAQNucf3q/QPwR4m03XtE0149VsLnUJrGKeeKCZSwYopY7QcgZNM7DoaKzfFNxeWnhrVLrT0L3sNnNJbqFzukVCVGO/OK+U7XW7cfCLRtUg+IesT3+t6lZxeLJTqrFtPjd338Z/c5ICk+goA+vqK+ML3xZ44ht/DC+Edev9XWy8T6rDpTy3Bf8AtCzhSJ1Rm/5ajG8An6VFpeseKPF3h7wDHYtrGo3Gq6prTtYR60bKSRVbcqGYg42DPBHbHGaAPtSivkTxQZtP+Mdr4b1e/v7Wyt9G08yQ3HjD7IbZ3ZvMO8r/AKQwyRgAZwPWktvEN5afFG8uNO8X6m+vH4gSacmki+Z45bAt82Yf7o559qAPryivjH4faxPcaJ4r1C61q6/tGCx1VreZvFG9yV3gD7FjcuF5DZ7Zq38H/Hmt+FdD8Xatq+pX8MVh4bt7mLTtR1E3T3VzNxFcREgbUYkAqCeWGelAH2HRXxdZ+Ib/AFr9nnxJFqPifW/+Eh8Iyx3FvcLPLbSTR3LR/wCsU4ZgpLqM9xkV1vxD+2+E9XuNG0vXtXNvF4CurtTPevI/mmQHeSTyRnAPYUAfUlFeH/soTw3WjX9w128t20Vv5it4lGqEgqTuKgDyCTn5Tn9K9woA+S/i/wDE+Hx9pdjYpor2JtLgy72uBJuyuMY2jFdd8J/htLosGjfEI6ukqeQLgWYtyD864A3bu2euK6n41/DKTXtH0+HwfomkWlxFcM85REt9ybSAMgc89q8h8HeIdS8GeP4dN8UatqDadpsj29zaR3DywjAI2hM4Iz7VjtL3j4OrTlhMwVTHLmva0tkn/wAA7/4z/Cy6+OEul3Ca5FojaSsiMrWpmEvmFTkfMuMbffrXy38G/G8PwZ+Kup6pNpZ1n7PFc6YUjlEBY+avz5Ib/nn0969S/aw+ITzW3he+8A63rOj2UoukmFrcSWpkdTHywVhuxngmtb9mX4F+JNP8bDxR480bRdU0W/0t5EFzIl0WllaN1co6n5sbsnryfWtj7mnUjUipwd0z6H+HXjiPxl8LrPxyunPZR3NvNP8AZTMHK+WzrjdgZzs9O9eUeEvjN4D1Gy1WbVPh9b6NaTaXNqkrILe4F3FE2GEioMq27oHAz1r3STSNPtPDk2jaXa2mm2hgkijigiWOKIMDkhVwAMknivnbwb8CNN0+01Cx1rx1oRtrrSJ9MxpqrC8olbdvmJc+YVIGOO1BTkluzo4fjFoGn6TI2pfDmTRtS0drSSz06Qw5W3u5FRZonUEL94blwDyB641Lz4m+GdF8anR28HW9vFp+vrpJ1BDGogmuI9/mAbcgNyDz271zzfCWPVtK1qTxR8RdKu9cvLW0tLK6tlSOK3jtXV49yFvmJZV3fjjrU+pfCu21rwF4q03XvHWjXPiLxFfw38l9Dtjht5ItoXYm4kfKGGc5+agn2kO5oeFPiZ4E+JHiLQorfwXaahfarJdq81zFE720NuQBIxKkkNuXA4xmvSba38MwXGsa3b6BZRXmnyyCe4S1jEzsIxIxDYzyG9a88+Fnwx8I+AviHqHiex8QaW8E+mwWcFuJkBidVUSP1x8+0H65rspGxJrdrFrvh/7Dqkkj7muv3se6FY+mcHlc0B7SPcjtW8ApdaxIPDmm201jZrcXMhsY1MkUse4gNj5uDhh7jPWo7u+8MPbJfSeDoJrWDT4ppJGt4d0EJ+ZU2nk7ducDoRxzSTaJ4fubgzXPiKwzmPIjuExIiwohjfJ5QtGrY/2RVTVNE026XyhqnheUtaRW4u53Uz27Jn54j2IJBHI5FAe0j3Olu5fD15HqN3daNb3B+2R6bdGS3RmmO9AoOfvKC4PPTmqVxq+hTSSXWq+HYkttlxai7ljik3RxFt6EZ3BTsJAwRxzio3itPtk8EfiLR/7NuL9L+UtcL529SrbRztwWRefrVRtC8OfvGj1nR4pbmO9hupUkj3PHcOzZBz95dw579KA9pDub3g6DSbWeaPTvCiaE0saybo7eJFlTtlo8jcM/dPrxnnHS1ynhS1jbW5NQk1HSri4W1EG2wkzvUFfnk56/KoHpzzzXV0FJp7CHpXjvxm+GWhS6BrGv6XpN1PrsziUeXK7bmZvmITOPXtXsdGKTSZzYvB0sXTdOov8AgeZ89fDf4N+HPGPga2j8e6De/aLO7n+zo80kBVX25OFIznaOte/abZwafp1tYWqlILaJYYlJJwqgADJ68Cp6KErKxWEw6w1GNFO6irFfUXkjsppIl3SJGzKuM5IHAxXDS694i8+aJdFtklVcpA9vnLbyNu8Pj7u05AI+b2r0GkxTHVpOptKx55/wkPiVrmNR4dhSGWRArvbt8o8tSwYZ4IZjg98HjjnTXVtTk8INfw6dC+pIHHltalVJCsRhQxJBIHOfyrsMUuKDOOHkr3m2ednxD4oE8qv4chjjE3lbvs7N5eFYljyNwyBgjGfxp517xCqgf2HDMC+4SJaOA0W7AbbkkHarNjPdRXoBFLigSws/52cNDq+spf2sV1ZWogl2lpVsyMZL5HL8HCr69elWPEuoaxY3TGwtLSe22qUzZsxyVcgEhh1KqvTjdXY4pMUFfV3ytczPPF8Q+IvKkddEt5SnmbwtqR5ZBYIpG8lt2F5GMZ6VHJ4i8UCXy4dAtZYSygXZtnVNuZASVySM7UI57nPUV6PiloJ+qz/5+M53wnealeXDyXcMMUJtYnXFqY2Lszhhnewx8oP/AAIc10VGKKDppw5I2vc//9k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data:image/jpg;base64,%20/9j/4AAQSkZJRgABAQEAYABgAAD/2wBDAAUDBAQEAwUEBAQFBQUGBwwIBwcHBw8LCwkMEQ8SEhEPERETFhwXExQaFRERGCEYGh0dHx8fExciJCIeJBweHx7/2wBDAQUFBQcGBw4ICA4eFBEUHh4eHh4eHh4eHh4eHh4eHh4eHh4eHh4eHh4eHh4eHh4eHh4eHh4eHh4eHh4eHh4eHh7/wAARCAA7AG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f4m/HLwr4D8TnwzqGm67f6r9nW4WKwtBICrZxzuz29Kj+GXxz8E+NfEJ0CKDUdE1uUbktNStvKabA/hPc4HQ4OOma5Sb/k+qH/sWT/I1B+02lld/GP4VWWkiI+JV1hZXMQ/eJbB0JL4528Meewb3oA6H41fFbWNHv7zw54HtbW61SyjSS/uZmUrbB/uqqkjc3c54GR3NeQ6l8Vvip4buRc3viKz1aOORYb2zltAEjkYE+U3yjsOqmsvx5rFt4a+IHi23uLTU21y91CeOe4WZUWOFnDIYwVOSRg5OKj8b6qPDszfZ4LW5ttSDF412rEwC4LFMZZsscMxOPyNYOV+p+i4HLaNKFOn7JS5le7SvLRX11st7Wsep/En40a4nw98DeIPAcVtbzaxqosbizljVgGUYMIJGFGeNw7Gs34v6p8avhdb6f8QdQ8aWWr2814lvd6JHabLWIOGIVT94j5du7g5wa4bxBpcumfDf4Y3U1kdPTUvGCXUNsXYhEIRQRu5+bbu/GvY/234Zp/goI4YZJX/ta2+WNCxx83YVtF6HwuPpU6WJqQp/Cm7HH/Gnwr8R/CfgqT4qP8T9Xl1yzkhnnsYT5dgqu6r5ccYPIG4D5gcjNfR/hLUm1rwrpGsOgja+sYbllH8JdA2P1rz/APaZ03UdX/Z91vTdKsLq/vZorYRW9vEZJHImjJwo5PANdr8OLe4s/h54btLqGSC4h0q1jlikUqyMIlBUg8gg8YpnIb9FFFABQKKBQAtFFFAHyx8TfCp8ZftiJoq65qeiOfD6yreafJsmQrngH0OeRXr3wu+DnhnwLq0+vLc6jrmvzpsfU9Tm82YL3C9lz+f4Vtt8P9BPxRX4il73+2lsvsQXzR5Pl/7uM59811tAHA/En4VeG/G9/b6rcm407WLbb5N/aECQbTldwIIbB6Z5FYOjfAfw3HqttqPiTWNX8US2vEEeoSjy0Gc4KjqM9s4r1yilyo7qeZ4unT9nGo0vy9Huind6fplybZbqxs5jbndbrJEreWQMZQHpx6VYjkhlZ1jdHMbbXAIO1sZwfQ4I/OuO8eyxad4u8L61NaXMsVsbtJJLe2aZlDxcDCgnBIH41z9tZa3ruugTL4is9Mn1KaaVGdoM272iMiEqeglBHByMYzTIhhlKKk5WVr/i9P67npGranZaXBHPfziCKSZIFcqSC7nCjgcZOBk8c1Z86IdZE6FvvDp6149P4K8USaBDa/Zbu+mu9OtG1D7XqPD3MVyjsDljtJjDDKjHGDVyy8C+IbW/TVtLsNLsHd7yNLGWclbSGZI1GGVTuwyM5QYGXODSuavCUUv4muv9bnoV14l0C18z7RrWnxmNN7g3CZVcA5IznoR+Y9am0PW9J1yGWbSb6K8jhk8qR484V8ZIz681wC+A7zT/AA9c3EvlSamsGn+WbO3EjNJa9AQ5XcpODjI/PFdN8NLLVrPRLubW4vKvL2/mu2TaqlVcjAIUsAcDpk/WjUzq0aMYOUJXdzqqBSFgASeAPWmwyxyxrJFIrowyrKcgj2NM4ySiiigBDRQaKACiiigDK8Q+INJ0GKOTVLowiTcVVY3kYhRlm2oCdoHJPQd6zbjxvoEM8y+ZcyQW6FpryK3d7ePEfmbTIBjO3Bx7gdTUfjnwbbeJr2wvmniiuLRJYh51olxG0cm3cNj8A5UEH+dRw+BbGP7ZbjUb0aZelmutOXYsMjsgRm4XcMgA4BAzyKNTrhHDcicm79f6t2K938Q7e3KQN4e1lbySSFYrWVESSRZiVjcfMRjcMEEgjuKij8fXl7utdM0ENqMCXEl5Bc3axrCsMnlthwCGJbp29SK1rDwZpNvKlxcS3uoXSyQulxeXBeRfKJMagjHygknGOScnNSXHgnwrcM7XGiwSl7iS4YuzHLyEF+p6MQCV+6fSlqXz4VfZf9fM5EfEDxFqMgk0rSNNjtHvLS1ja6mfzD9pjV0YqBxt3DIyc9iOtUpPGWuSLLKb7SLa/SyuogzF0hE0N2sbN8zEDKkEBgdpxk4JrtdZ1jwtod89vd2yRzFYblvLtC2RvWFHyBj5SVGewxWjcan4dspLlLi+0u3eAbrgPLGpjDkDLZPGSQOevFFjT2kFZqkefaH4o1PVLywTUtY1WxheOJrQJpit/aDGVlkD7Qy4AUD5Sowd/Q8Wvhrput6NcaAksmrPZXVndrcW8iYgtXWVTCNuPk+XeM9/yrvdD1nSdZilk0jULa9jhfypDBIGCMB0OPatEAUWM6mKsnBQtfp9/l53FooopnCIaKWigBKKWigDjPiR4k1Xwy1nNa2sdzb3oktIl8slheMB5GSP4WOQfw5rj59e8dS6hrNl/aSW91aQ3aJbxWxMj+XETFMimIjLMAeXIIbaBmvYnAOMgGm9KLHXSxMKcbezTfc8s1m08VR61plquoa9qIlsx9o8vdbokjByz7kGwjJUbGwwAXac5qjc+E/GX9lW8FnJqcr3elWj6kbi93NLcJKDLH87YVmQkcYU4wTXsYoHelYuOPmrcsUeSjwN4gNlHHaWyxhrKSMR3t2pML/a0mVP3akBSFIwuducc1IPhfeTLqsF5LZyfaluhFdvNK7/AL9wxDR5CcdCec4HSvV6KLB/aFbpoYeiaI2m6/q2oiZDFfrbhYVjx5ZiTZ17gjH0xW2KWimccpuTuwooooJP/9k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7" descr="data:image/jpg;base64,%20/9j/4AAQSkZJRgABAQEAYABgAAD/2wBDAAUDBAQEAwUEBAQFBQUGBwwIBwcHBw8LCwkMEQ8SEhEPERETFhwXExQaFRERGCEYGh0dHx8fExciJCIeJBweHx7/2wBDAQUFBQcGBw4ICA4eFBEUHh4eHh4eHh4eHh4eHh4eHh4eHh4eHh4eHh4eHh4eHh4eHh4eHh4eHh4eHh4eHh4eHh7/wAARCAA3AG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yiiruiaXeaxqCWFhGJJ3BKqWCjgZPJrlPx+MXJ2W5Sorrv8AhXHiz/nxi/7/AK/41l+IvC+s6BBFNqdukSSsVQrIGyQM9qLmssNWguaUWl6GLRRXW+CPh34p8ZWE99oNnDPDBL5UhedUIbAPQ+xFMmlRqVpctNXfkclRXfa78HviBo2mTajdaKJLeBS8pgnSRlUdTtByQPaue8FeE9c8YanJp2g2q3E8cRmfc4RVUEDJJ9yKLM0lhK8JqnKDTeytuYVFbXi7wvrXhXW/7G1m08m8KK6ojBwyt0II68gj6iuz0v4F/EK/sEuzY2dpvXcsVzcBZMe4AOPoaLMdPBYipNwhBtrfTY8yorsrL4Y+M7rxTceGV0oRalbw+e0csqqrR5xuVs4YZPato/Av4jAZ/su1/wDAtP8AGizKhl+KnrGm38meZ0U+eN4ZnhkGHRirD3BwaZSOQK674Q/8j1af9c5P/QTXI1teCtZi0DxDDqc0LzJGrAohAJyMd6GbYaShWjKWyaO78f8Ai/xFpPiyTT9PlVbZVjIBhDdRzzU/x1JOh6WT1M7H/wAcoPxY0snJ0W6J93SuY+InjO18T2Npb29lNbmCUuTIwOcjHakexiMRSdKolU5ubZa6am7N4P8ADq/DxtYWF/tosPO3eecb8elej/skY/4QLXt0hiH245cdV/dLz+FfM+5sY3Nj0zXq3wW+Kmm+A/D+oaXf6Pc35u7nzcxuoAXYFwQfpVw0YssxtCGLhOSUEk1+Hke2/D+aFvDmu2vh3xxJ401HYWRb+44iYqQq5wSFJz7cdq5D4DaLqHhH4Y+IvFH9mzTavcGVbe3jiLu3lEqqhRycybunpWJb/HHwtodjdL4S8Bx6bd3A5cFEQkdC20ZbGTxVfW/j7NH4YtNN8K6bLp95Eyh7i42SKy4O7C+pYg/nV3R6/wBfwScJyqawTta+77X6+rOu+P1hNJb+EviBa6VLNc2NzD59oYz5hViHVCMZyGBH1atfUta8I+Ob7SbhfFGreF9btzutYJmNuxYkcFHGyTkY4znpXnunfH+WXwk9hr2mz3Wr5Zo7yDYiBgd0bbfYgZ9cVdm+NfgPXorK78W+Cp7nU7PDRMixyIrcHKlmBAyM4INF0P6/hJzlKNRWnZtNPdea2f3nf+F9K8Wad8XfM8SatDq9u+kSrZXSWywsAJYyyMo7jIPXvUHjbw74+N9quq6d8S/sNkoeaKyFqpMahc7Mk+1edw/H5ZPHba1eaLP/AGbDZPbWttHKN4ZnVmdieMnaBgdK8m8d68PEXi/VNbt0mt4r24aVYnfJUHsccUOSsY4nNsJCi4025e8/tST23v1+ZiSSPLI0kjbnclmPqT1ptFFZHyAVo+G7GHUtWSwl37p0kWHYeTLsPlj6Fto/Gs6pLaea1uYrm3keKaJw8bqcFWByCD60xwaUk3sdy3ge0midrO5lASFY2d2BAuE3GfA4yoCHAyPvLk1zz+HWh1i9sp76JYLOAXEtwi7/AN2QuMKDy3zqMZ4OeeKoxaxqkWzy7+4UJK8wG/je4wzY75HB9aSPVtSj1B9QS8lF04IaTP3gRjBHQjHbpQdM6lCVrRsb9p4La4hEy6tBsMbTHETbhGJTGGw2OrdvTPtmbT/AzPOovdRWNFulhm8uMsNhlMe5CT83I9MYPXtXOrrerLc/af7QnM21l3M27Ks24g54I3HP15qRfEOuLD5I1S52ZB+/zkNvHPX73Psc0aDjUw/WP9feXtZ8Ky6do51P7bFImFcRkYYxuxCkc9eASMcZ6nmprLwzZ+c8N9qmySO0M86JC37rMJkT5ujcDBHHPTIyRiXWraldWv2W4vJZId27YTxnJP5ZJOOgyac+tas9qlq2oTmFEKKm7jbt24PqMcDPQcCgnnoKV1E3m8D3X2V7hdQtzGcm3LDb5qhEc5yflOHGBzzn607/AIQyMXAhj1eKeQSyIYxCybjHIqSDcen3gQcc88Dvz661qywPAt/P5bgBl3dgAOPTgAcdQBTV1bUll8xb6cPudt27nLEFj+JAP4UaFe0w/wDKdJa+DIGlikuNT2wOZQ/kxF/KKpIyqT6/JyCB14z2pJ4TklaKODUreSYw29xMmxh5MUqht5PfaCpbHrWcNf1pVjVdSuAIm3Jhuc89T3+8eD6mm2ms3luLtg2+a5thamZmO5IsBSowcfdAXnOB0o0Bzw7t7pnHGTg5HY0UUUjjCiiigAooooAKKKKACiiigAooooAKKKKACiiigD//2Q=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AutoShape 8" descr="data:image/jpg;base64,%20/9j/4AAQSkZJRgABAQEAYABgAAD/2wBDAAUDBAQEAwUEBAQFBQUGBwwIBwcHBw8LCwkMEQ8SEhEPERETFhwXExQaFRERGCEYGh0dHx8fExciJCIeJBweHx7/2wBDAQUFBQcGBw4ICA4eFBEUHh4eHh4eHh4eHh4eHh4eHh4eHh4eHh4eHh4eHh4eHh4eHh4eHh4eHh4eHh4eHh4eHh7/wAARCABIAE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rivir8TPDPw1s7G78SfbfLvpWih+zQeYdyjJzyMcGu1rxf9qbwj4Z8WaPocHiXxtbeFY7e5leGSeIOJ2KAFRlhjA5rSlGMppS2BlP8A4ao+Fv8A1Hf/AAAH/wAVR/w1P8Lf+o7/AOAA/wDiq8Q/4U38LP8Aou+lf+Aa/wDxyj/hTfwr/wCi76V/4Br/APHK9D6thu7+5/5E3Z7f/wANT/C3/qO/+AA/+Ko/4an+Fv8A1Hf/AAAH/wAVXiH/AApv4V/9F30r/wAA1/8AjlH/AApv4V/9F30r/wAA1/8AjlH1bDd39z/yDU+h/Bn7Qvw98WeJ7Hw7pP8Aa/269k8uHzrTYmcE8ndx0r1yvkr4NfC/4e6J8TdE1TSfi9p2tX1vOWhsY7UK0x2kYB3nHXPTtX1oOlcWIhCEkofiNC0UUVgMK8W/ao+GfiL4l6Podp4deyWSxuZZZftMpQYZABjAOelez7uOlfPv7aWh+Ktd0Hw5H4V03Vb6WK8madbBWZlUoAC23tmtsPdVY2dgPHv+GVfiZ/z20P8A8Cm/+Jo/4ZV+Jn/PbQ//AAKb/wCJrhf+Ff8Axe/6Fbxf/wB+paP+Ff8Axe/6Fbxf/wB+pa9nmqf8/I/cRod1/wAMq/Ez/ntof/gU3/xNH/DKvxM/57aH/wCBTf8AxNcL/wAK/wDi9/0K3i//AL9S0f8ACv8A4vf9Ct4v/wC/UtHNU/5+R+4ND2n4M/s8+PPCPxO0PxHqsmkmysZzJKIrgs+NpHA2+9fWor4c/Z/8GfErTvjF4cvdZ8P+JbawiuSZ5bmOQRqNjfezx1r7jBrzMa5Oa5mn6FIWiiiuMZy/xTm1q18AaveeHro2+pWsBuIWCg52EMVwfUAj8a8Tj+LPi/WtSkg02R7W38STwQeHpPKBMWx1W4PTnqTzmvpCaJJYmikUOjgqykZDAjkGvFv2gfGWl/CHS/DN3pngzSr/AP0iaO0VsRfZPlBJjwpxnPNCpzqSUYnq4HHYfD03GrSUnfR/15pfK66kfjHxt4k0tfFnk6u0a6d4i06zgdkXEcMip5gOR3yea6w+LX/4W82kDWrb+yZdCW4t03ptkmMpXKt3OB0Br5wv/wBpq3v4ruG9+FuhXEd5IstyslySJnUYVm+TkgAYNQf8NHaZ51nN/wAKk8O+ZZKFtW885hAOQF+TjBJNdP1DEdhvG4OcEnTs7W2XaOv3p/eer+BfiB4nk+F3i3xJqmsXVxdWsDC0aQQBEkLsi7Avzddv3x9Ki8FfE7xtfeM/D+l6wrW9vAsul6ozIoE995bOrDjj5VXp3J9q8stv2jdLtra6trf4R+HYobsqbiNJyFl2nI3DZzg81el/aj82VZpPhlorSLcfaVY3RyJdu3fnZ97bxn0o/s/EdjplmuBbqfuPivby0tp+f3Hf6B478ZTfBTxH4jk1y6bU4ZIltpZVgKR5m2naqjOMdd4z6V13wy8deI9e+KDeHNaRrKbT9GP9oWmwbDciUDzUbqVZSCO3NeWfCL4z6R4q8Z2XgtfhjoGm2WtThLloX3BtoLAldgDYI719Sx6Xp66t/aq2Nut+YhCbgRgSGPOdu7rj2rCpQqUpJTIr5lg6kakY0bc17PTS6VvyZfoooqTwwrkPiT8OfCnxDtbO18VWc11FZSNJAI7l4trMMHJUjPArr6KabTugPBfEf7P3wg0e2il/4Ry9maWTYoOrToo+UnJO4+npVFfgh8HG1ixsE8MX7LdxJIJRq0+F3KxxjPP3fWvoSeCG4j8ueGOVM52uoYfkaQ21uXVzbxFlxg7BkY6flWnt6v8AMxWPnVPgv8Hm0+7u/wDhFL/9wsbqo1mY7ldyozg/KeOnNWx8B/hK2o2FlH4R1GQ3UQldk1aciJS2MnnoPwr337HZ7JE+ywbZDmRfLGHPqfWnxW8EWPKhjj2rtG1AMD0+lHt6v8zCx5n4S+Avw18LeIrPxBouk3cOoWb74He/mcKcEfdLYPBNeoAYFFFRKcpO8ncYUUUVIBRRRQAUUUUAFFFFABRRRQAUUUUAf//Z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4" descr="data:image/png;base64,%20iVBORw0KGgoAAAANSUhEUgAAAKMAAABRCAYAAAC+NhaSAAAAAXNSR0IArs4c6QAAAARnQU1BAACxjwv8YQUAAAAJcEhZcwAADsMAAA7DAcdvqGQAABKnSURBVHhe7Z0JlBRFmscjIjOrqi978EIQBAaa5loFcUcuZUXl8eZx080xMMtzd0TfXDusu8xbZ2cZdveh7swyODrryPgURhbpAxtmUPBahVFwOFZ0aVyFGU6hAR9t311VmRH7/yKziiq6OXxb3UB3/DAqMyMjIqMy/vl9X2RmtcxgMBgMBoPBYDAYDAaDwWAwGAwGg8FgMBgMhjaGB0vDVc5fTZ6c1xgKjZCM3cWE6KmUinCl4lKp0xbnexzG3l1dXn4wKH5FYsR4lVNUVHSzYGwuBPgAxNdbWFaE85RhVYq5niexrFFCbFVSropdc82bv33++bqgRKs0bQv3c8J8JLd4IRcqh3GrllnWx9jewQtr/hQUyyhGjFc53yguHu4p9Zyw7aEkQs/zdD4so17SACvkQ7CMC8E8SbpUbyH9rLy8fLMulILa1SVfqsZHmODzRJj3YRYyBVrRSTDpqj+i0Qqep34qujWc8mtlBiPGDgCsY5YQYjZU9j3LsoaREBNiJBJricFGWRItufCnHcdZ+tJLL31O+c1bQ/3tEFthhflYEp8kXVuoRWK2IGdaz+JMReUe7sgHeJ/GPVQvU5DuDVc5+/btcysrK/f82a23rnddtxFZt9lw11qU2CARwoX76xAWXDUtLce2R0rXzarct2+TfJ/14FyUWhExSsVRUJEIsSSLSP9BwCzMmGxmW4XypvOCpv3Ym1GMGDsQe/fubYAw3xk8ZMgW6XkDED/eQvnaMkKEWoip61I2RuNi6cerK4/LZvvXVha/V8Zon1/mrBiRF0L5mDrInXixKGw+TM1kGgolDB2M0tLS9y3HmQZX/B/krwWJKdiHbb1uwdJBjKXr15dsUo1irgjxySrql0p165QEBKmk8mBel4qC6AG9sw1I9tHQMSkuLv47iPEnsIQ5qXEkaKiPs9Eb/6n0sFdr7bDCokB6kAN8JdeTFQiQTBXiRAiVyTjfKfIa7saUptmvnnmMZezglJWV/Ttm0I9gshIl10zAfZNVfOuVipKPVB2bA/H1U67eBc7aJ1rTW/hQXL7QlkIkjBg7Pqq8vPxZLuWjsIzxIFaUrrReUYrbrmtPFzbnkkqe1WEA3Dsso4yqE3EmXw8y2wwjxk5C/sGDT8FJr6DbOrCS1Z/Xhn7PdrO+XLARyvXdt+/FU1051m1a8q2RIdFDOqsNMWLsJKzYvTsejUb/0fU8ujf4+dY3f/OJqmWj7RDLldosQnI8VYi0DTnGGIWS/4V1/256G2LE2InYsGHDF9zzfswkex9Sk57k92Bd43to/zMpSahDeuqM43ht7qIJI8ZOxoAhQ171Yt6TahdzMF0eRspLhopahSm3gRAv4t97fGDbu2gieVxD50K+wwZ6nrXFdvgNHglSP/bDDkswxJFaiCrEpRtVc8J3NJfqSm2MsYydFC/GBsIS5iu46bMWyV8jA8kdfMTk/0RF89s6sx0wYuykKC4KbYeFKGRMxojBGolCYbriKfXCNbez0zqzHTBi7ISoxTTuvICetvi3cxK2kZbICMGNx9keh8VW+vntgxFjZ2QMy1NKFdJMmuSXdNNYERQrxlmD4vJH/A5WE+xpF5L9MDA2duxYOysrK/tay7JqOY9u3LixCdlnvVg7QH3ogT4o9CGWldVcXl5Oj+Ay2oemTay3ZYmdmLxcLyEBmrAoiJCEyB3OPFcttu6M/SvniRs/7UPGxVhcXDwci7uRLniTlCslmBBNjY2NL2LQ6R28yw76vhAn5O9pHaNPfSoqKyvL6AukFwN9+Ing/GEm6TUZVmXb9ry1a9dWBrsvyK5u3bLvOHHiouey6TU2LmyLt0iI/hvcmDxDhIpejlDsl8KJLYRVpLca25WMu2nO+fiQ4yyzLetJW4gn9RIJF3pyXSfH+Tm++fJIJNI9qHrZQd+7YfC7CSG6WUL0RVauv6f9wLF7Oo7TVVjWTehDv3g8fkl92NG1xxCPR363q0efX+3p2WfSR716Ddjds2f3vb163VT51ZsLDvftPeVowS3fp7KWFCP07ZsACzNnz2NxWMTHIMRFl0OIRFvEjB79zkJSwmVGyzTSX2NiECndRLhSQJf9V/ap7xBnu7roAL8PtKaUd6l9cLn9tznCGhcS/CHJ2QY43F1ZlrXXEXxfmNn/bQu1Hg0N0IWFuoeMooUJDJ19N64+EEzOcsbEH4UQL5uXagsxpvt+pY55nrdbet4HWKYmcn9/wFL//uJKI+07XOG8e0PBUFw605qUZHEIWb+SyFiOxXkXhIFdbMFz4fKl2yRK1MesN4oNoy/ouuxQPMZ+ZEe8r4u7vIqguctG5sVIlhAnhKA3RPCdl2Hrztq6upE61dfrZU1t7Qjkj0eA3m73sToiOIdcMnd+WIiv+GcdeTjp9D43+SSKCx16bUypDWeOjd8WP8qmIDSsijezH1ssNCY0zl3K72RVfs3LS8YNwMyZMxdBhE+Qe6bX3eFzvl9aWvpUsPuiIIAP4cRZgwcPji5ZsiTp45FPsVMuYjr307y8mt0rVlw0rqE6aCsL1teOIPiqdt26zZs3R4PdLUDfH0ec9kPqO7lKLsTokpKSbQsWLHAaT5/u4obDvL6+vu7LTLgWL14s9u/fn9/U1BShPuR1716z4gJ9nzVr1q8RU38Lfab3Dms8peiC3RHsbsGb1xbcHHLctyNCFCghmQ3zAmvIbCT6QV82kqvkAZvLqb3+eLQyuokNdiKsRtzDjgVNXDFkXoxFRYsQfD9BMRf9zkK67iMl5eXLgt0XZPr06QMcy3pMcR6Bhf0ESvyH5uZmnhUOP4Q2p2Bwvoqrvwki2SOkLFuLUQqqJpk9e3ZX13VnYwwGIegrhKh6IO4KYVcDvuz/os2tiFNLMEM97tc4C/r+OPb9kPqO46AbfIyCfrjjfAvqHIrjw8jw/Vh/PeZ5qyoqKs77u+Hhw4c7/fr0mSo5n4i+3Ib2rkO9BtT/CH14ta6u7qXWLowvK8YtN/SZgVixXFkKnggiFHTeGaNA3EK4iVa2hSz13T4HDn/g17hyQbczDJ0RQD+N/LLAonbHLHsqZuETILi/QdbQ7OzsZ5G3DNtjIcieEHh/DNZMJcRqiOcHZHn82j6wav0g6OWoswDCGgtL2hfLnqhLv5ajtpdhkDfCatItqHSo7/QSH6GUqzzvm4jyy3DMIoioH+r3Qh/v47b9b45tl8+bN6+PXzidedOm3di3b99VaG81+vqXqHcb+tHDsu1CpGK091x+Xt6LuHD+33cSlGfvizL3uZiUe+LSO4KY8TNXqv0x5b3RqNRD8bg76WoQIpF5y0humvMntJsjN+15G7BNf7lA/ywW+TQ95Dbn29aUle2mvASwCn+BOm9DLLSpsNwJUX2NNvTsNlhS22R1YT1OYftuWI5PqAyBNhCgy/dxzK6wKtVCqUa0Ru8r071sR9fFNBIe871YPD6R3vHza6a4abJKOD6yFMQjYGkxQYVWLdgccuFYRz7z4vH18L9zV6S47cmTJ+dFwuGV6Pd0aofwpDyJ/pzAsW/ERdWd2tJ9iMVKYX6/WVZWFtMFQaplxIVVg+93QcuYYO+gQaHYmVg+mg03NbHaEWcO1Aa7rhoybxkDaNC1gISYAgvxDCzZ01g+je2nMFC/cJWaHRRNI+Xq4Bjwr0EIJ7xY7DFsF6O95Wi4XoscooC1uRH5WqwJqqqqjuEqeBjhwQT0YSTc5ChHyju5lPehzjtUlwYaYhjlOM7ooFo6KINyhAvBPYN6d+HYY1BvOZb6R0kepqL4LpNqcnLG6DoBoVBoJqwn/UxUX07KdZdTPyDk+1F+NPJ+hWLY7VH9aSg70a/ZEhw/WLs4Q/bti91edeD0bZ8dOHY1CpFoEzHSSdSJ1mHBcML1ZEYvgwRy6ON8UH2IoBb1F5SsW/coYrxyTCYWwsq8SG0lQEuFwapmy5YtLiZM60tffvk1spiwOkfWvPzyYWxvhXlcCGHEqG30gVuc/3lQrQW6j0qtHTh48HfXrVu3DW1tR1sLkfefQf+pjxZc+VS9AehRHvr2IPI59REWeVv+ddctQt2D9CdE0P9DObm5i/C9Kmk/WWqsT1mMekET6eBi7kxkXozkYlNOIlzVCfrdBZYfwpp8CItAy4/gni74iIsGHFZoJwbwlSBLg/zXIcjAj+vj5NFHa8Dl9SwqKho5a8aM8Vjej36QC9cuMah7E320Bll19LEidUavEeI3weF9hKDYU18dXbt2HQCF0qQpcUFupjhkwoQJ4UTCxKURR95NR6dyCCNu/bBLl3yq34KUi64zkHkxktXASaSTTQOCwX8mKytrpBMOj04ky3FGnTp16lm/QjqBSPQS6WNa1RlnqcIOHYyduyPBjBkzhs2aOXMF6r8B8W7BhOM1xGGvwxRVoH+5JDQCYmthkZJt+mVa3APF7P4A2tUxou6rlNfOnz8/TNvc8/pDPtm0ToLF/qK+1dVlmKzolIeE/euQxlBdnTi/MScnJ4vqdHYyL8aAxDUNVxRdtWpV8+rVqxtSE7nToEirkBTQOXprJg2IS9ej9hPHSAWTkK/jmBsRoz0IARaiDE1aqjCZOYQZ/hkSGdVLiu4cWmszFcSEdI+wUVst/6LjjY2NvqiVugbH0uskNBx/KMpPQWw6iVKIErYR6xbQhardvVJOfX39xQ7bKWgzMRLaMmL2HGxeElRHL+kjiM1aIymmlDJz5sy5HovHIYLuJDqEBp9i+QDKTkDeeFwZc7Cf7vVdVHTnA0Jy0Mksap/aQHK7dOmi7xd6QvjT5wBMvvZHY7H3YrHYdkqYPW+PRaPb3Xh8O0IVSn9A/9+GUBuCKp2aNhPj+SxPWyJjsRFYFAYu0sXHv5SUla3EhOZDTCD2RyKRHRBP8jZKC1JjwfOAdoegDe2KCbjZo4knKth3EkKP0nenWzcQ7bOIEe9Fq62m/KamcSdPnpyPCc4Zqn8uCHFgzL/cxXw10zZihNXwFzqQv6A7PheqQ0lzCeJILSOFIMtIT1uojWbJ+RFaTwC3SA8maID9jIsAUad1oLi42ELdv0Y7WiDawnL+ht4JYOH2Yn8t7dRxqZT3IU50Ibam1hLdn0S4kv73a1wXEYV/DrgQOThgUvgdnbYRY4obxJAMnV1UNBmx3Aydpk/XCbNbYhrSDUFRH3+A/fULuOnWwABSTKgtE9qg59LTJi5YkBxMTD701ZFs/1xwvIRMaQkh0Ov5nJ6Xo5+D0JtfoP0iEhrFe/F4/DjaWufXYIweMaLlN2kfrBqJaQIE+TPUTXtSQ+1hkjV47ty5g4KsJLC0J0mIhODcwgU2c+rUqdd9DzPxc582dTQy/+UwCImTGSznKSHWY4NmkmXcsnRCDFcGR7YWAz5KFw44j0zOjxAJ/VA8twvHOW5BbHRstPWd7Orq384sKlqB9AxitedR7OyfhmvF8iaPjzLo97JZxcWvYn0z8jdDXN+G+KARfQ80ju1/LikpSftj6xDTk57nndKTE2DZ9g+obnFRUQX68CLSWpjmTejrZsSQP0eRtK9sCbEN9bU3IcOM7Qcx8XnjZG7u7yorKwfrQh2UjItRDxYGggaMEg0KjR5iKGRjFy39dYZM+qnk2fgLVihRL0gt+ocBosGD3pIWVD9mJPTLD0IsheVqovYxkA4G/V7bcR5Eehjrk1DHpnrB8dNu7eD4ts6ntqm+ZQ1GvQlwv/dAVD3paOg7Wb3PIedFiEXp9lTyYiCQt9OT8jvoQxXFjdQW6vdHmmo5zjy0NwtpHPrSA8Vvh9Xs7df06T9w4Fs4TgXVpb6gAQvlhwnbvh+7027wdzQyLkbIqRqzxGOYyR6CcA7hKj+EwfGX6ekIBn8/BJF8lw4D0IwZaDXya1D3C6QWv07DANHMtSpRBsvks2UC2y9ACN/Avi04xmm0R21KWEXp0h9Vl7IO6Rjy3mWetymopkHbO91YbA8JCfvqUT+u6wIIsB7f4zDyVnLPmwjRLQ+qtQDxYDlEOAnHXInydKwGLx5Ha+iD62LFq4NVPIrO/j6M3KCaZsmSJS6E923U/Sn6+Sccl85nDc7ncXiRNv37iJebNBeRCSZOnJgNK5ALYaVZjNZAOdW/f/8vaABom55Q5EcivVQolCXgqppc97PUFxkI/W7hmTO9YgjuIR4X6fiaNWuqg91JqFxNTc0tGHi6p3c9XKNAoht6n3lCHB40aNCpFk9XAPUBk46uEAK9etYdV2s2VBqDAI+IUOjTxP8Z4FJBfHiTvhkuRA+cEBsHbIRVPIpdh9DWKRzjvOcJVvNaW6luEhYcIq7DOT2W+lKFwWAwGAwGg8FgMBgMBoPBYDAYDAaDwWAwGAwGg8FgMBgMBoPBYDAYDAaDwWAwGAwGg8FgMBgMBoPBYDAYLgHG/g9g7u9ccN/IawAAAABJRU5ErkJggg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AutoShape 10" descr="https://euc-powerpoint.officeapps.live.com/pods/GetClipboardImage.ashx?Id=207acdad-dafd-48a9-8977-544ebfe3e620&amp;DC=GEU8&amp;pkey=4b1a89c8-056b-4b38-b3b0-d07efdc6eb5a&amp;wdwaccluster=GEU8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AutoShape 12" descr="https://euc-powerpoint.officeapps.live.com/pods/GetClipboardImage.ashx?Id=96ae733a-c7c4-4de5-87b6-9e289a13d286&amp;DC=GEU8&amp;pkey=664ee958-d300-418c-b7f4-5ea33218bc86&amp;wdwaccluster=GEU8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8C1E75-0532-6440-9D6F-BC8459A68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26" y="1786695"/>
            <a:ext cx="4232245" cy="23401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C1AB93-7291-004B-8149-C7CCB00E0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27" y="3739320"/>
            <a:ext cx="4232244" cy="23401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F265E7-9979-3D49-8BBC-B113FD0C8E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" y="4126877"/>
            <a:ext cx="4232244" cy="23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56B2B-43E5-124C-B00B-42FEA3E44F3A}"/>
              </a:ext>
            </a:extLst>
          </p:cNvPr>
          <p:cNvSpPr/>
          <p:nvPr/>
        </p:nvSpPr>
        <p:spPr>
          <a:xfrm>
            <a:off x="0" y="-1"/>
            <a:ext cx="12192000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AA197-5785-4649-8B7B-1E881A60BAF9}"/>
              </a:ext>
            </a:extLst>
          </p:cNvPr>
          <p:cNvSpPr/>
          <p:nvPr/>
        </p:nvSpPr>
        <p:spPr>
          <a:xfrm>
            <a:off x="5201878" y="727008"/>
            <a:ext cx="1829347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 Join us!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2A445C-DFD4-7843-A794-2C67FA6D07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81" y="138287"/>
            <a:ext cx="1778123" cy="136492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BB25D9F-D492-311A-8DF6-8AE3ADB51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95" y="2152773"/>
            <a:ext cx="3297826" cy="220220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258951E-7508-12D6-9651-B969BF175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452" y="1678681"/>
            <a:ext cx="5481149" cy="2676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6EA984-F14F-0D4B-AB04-B714393713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95" y="2352921"/>
            <a:ext cx="1716983" cy="1716983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A792D47D-9917-D94A-B30F-B910743D06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206" y="4915173"/>
            <a:ext cx="2641691" cy="1760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9AF9C-408A-EA42-93A0-032C01D864F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017" y="5797473"/>
            <a:ext cx="430063" cy="3180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4880AC-B86C-F244-AAAC-6D209FFD6C7D}"/>
              </a:ext>
            </a:extLst>
          </p:cNvPr>
          <p:cNvSpPr/>
          <p:nvPr/>
        </p:nvSpPr>
        <p:spPr>
          <a:xfrm>
            <a:off x="2613581" y="5081985"/>
            <a:ext cx="33552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dirty="0">
                <a:latin typeface="Lato Light" panose="020F0502020204030203" pitchFamily="34" charset="0"/>
              </a:rPr>
              <a:t>Karen Peersman</a:t>
            </a:r>
          </a:p>
          <a:p>
            <a:r>
              <a:rPr lang="nl-BE" sz="2000" dirty="0">
                <a:latin typeface="Lato Light" panose="020F0502020204030203" pitchFamily="34" charset="0"/>
              </a:rPr>
              <a:t>Manager Northern Operations</a:t>
            </a:r>
          </a:p>
          <a:p>
            <a:r>
              <a:rPr lang="en-US" sz="2000" dirty="0">
                <a:latin typeface="Lato Light" panose="020F0502020204030203" pitchFamily="34" charset="0"/>
              </a:rPr>
              <a:t>+32 479 912 914</a:t>
            </a:r>
          </a:p>
          <a:p>
            <a:r>
              <a:rPr lang="en-US" sz="2000" dirty="0" err="1">
                <a:latin typeface="Lato Light" panose="020F0502020204030203" pitchFamily="34" charset="0"/>
              </a:rPr>
              <a:t>Karen.peersman@ovo.be</a:t>
            </a:r>
            <a:endParaRPr lang="nl-BE" sz="2000" dirty="0">
              <a:latin typeface="Lato Light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F76C4D-DB25-2E48-B8EE-6DB22E74EA77}"/>
              </a:ext>
            </a:extLst>
          </p:cNvPr>
          <p:cNvSpPr/>
          <p:nvPr/>
        </p:nvSpPr>
        <p:spPr>
          <a:xfrm>
            <a:off x="8180139" y="4472702"/>
            <a:ext cx="182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ato-Light"/>
              </a:rPr>
              <a:t>OVO in 3 minutes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452C72-4CE8-9F4E-AC75-3FDD8D62DC02}"/>
              </a:ext>
            </a:extLst>
          </p:cNvPr>
          <p:cNvSpPr/>
          <p:nvPr/>
        </p:nvSpPr>
        <p:spPr>
          <a:xfrm>
            <a:off x="4271810" y="4198090"/>
            <a:ext cx="15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ato-Light"/>
              </a:rPr>
              <a:t>WWW.OVO.BE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424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D2997-5C0A-2348-8152-A335CC48CDDE}"/>
              </a:ext>
            </a:extLst>
          </p:cNvPr>
          <p:cNvSpPr/>
          <p:nvPr/>
        </p:nvSpPr>
        <p:spPr>
          <a:xfrm>
            <a:off x="2152111" y="523413"/>
            <a:ext cx="7887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High Potential for Business Opportunities</a:t>
            </a:r>
            <a:endParaRPr lang="en-US" sz="3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3255AF-D747-DE47-A659-25F943E35D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29" y="2346937"/>
            <a:ext cx="1072082" cy="11017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6DDAE06-FE75-E34F-A10E-DE1AB89F5E16}"/>
              </a:ext>
            </a:extLst>
          </p:cNvPr>
          <p:cNvSpPr/>
          <p:nvPr/>
        </p:nvSpPr>
        <p:spPr>
          <a:xfrm>
            <a:off x="508003" y="1645629"/>
            <a:ext cx="10419928" cy="56285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Economic Growth – In recent years, Africa’s economic growth rate has been consistently outpacing the global average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Emerging Middle Class – By 2025 Africa’s consumer spending is projected to reach $2.1 trillion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Entrepreneurial Spirit – Africa has the highest rate of entrepreneurship globally</a:t>
            </a:r>
          </a:p>
          <a:p>
            <a:pPr marL="342900" lvl="0" indent="-342900">
              <a:lnSpc>
                <a:spcPct val="150000"/>
              </a:lnSpc>
              <a:spcAft>
                <a:spcPts val="27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Youthful Population – Africa has a young and growing population, with a median age of around 20 years old</a:t>
            </a:r>
          </a:p>
          <a:p>
            <a:r>
              <a:rPr lang="en-US" i="1" dirty="0">
                <a:ea typeface="+mn-lt"/>
                <a:cs typeface="+mn-lt"/>
              </a:rPr>
              <a:t>*source: African Development bank  **source: Brookings Institution  ***source: Statista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</a:pPr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A6232-3A4B-254A-B835-D711C36865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6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D2997-5C0A-2348-8152-A335CC48CDDE}"/>
              </a:ext>
            </a:extLst>
          </p:cNvPr>
          <p:cNvSpPr/>
          <p:nvPr/>
        </p:nvSpPr>
        <p:spPr>
          <a:xfrm>
            <a:off x="5085478" y="523413"/>
            <a:ext cx="2021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Challenge</a:t>
            </a:r>
            <a:endParaRPr lang="en-US" sz="3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3255AF-D747-DE47-A659-25F943E35D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29" y="2346937"/>
            <a:ext cx="1072082" cy="11017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A1D67B-FF20-1149-916F-ED5F7114526D}"/>
              </a:ext>
            </a:extLst>
          </p:cNvPr>
          <p:cNvSpPr/>
          <p:nvPr/>
        </p:nvSpPr>
        <p:spPr>
          <a:xfrm>
            <a:off x="976746" y="2483414"/>
            <a:ext cx="10703877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Lato Light"/>
                <a:ea typeface="Lato Light"/>
                <a:cs typeface="Lato Light"/>
              </a:rPr>
              <a:t>There is a lack of tailored support available for African SMEs to grow and prosper </a:t>
            </a:r>
          </a:p>
          <a:p>
            <a:pPr lvl="0"/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Lato Light"/>
                <a:ea typeface="Lato Light"/>
                <a:cs typeface="Lato Light"/>
              </a:rPr>
              <a:t>Many African SMEs lack the business knowledge necessary to scale up and be </a:t>
            </a:r>
            <a:r>
              <a:rPr lang="en-US" sz="2400" dirty="0" err="1">
                <a:latin typeface="Lato Light"/>
                <a:ea typeface="Lato Light"/>
                <a:cs typeface="Lato Light"/>
              </a:rPr>
              <a:t>succesful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Lato Light"/>
                <a:ea typeface="Lato Light"/>
                <a:cs typeface="Lato Light"/>
              </a:rPr>
              <a:t>African SMEs struggle to obtain affordable loans </a:t>
            </a:r>
          </a:p>
          <a:p>
            <a:pPr lvl="0"/>
            <a:b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48DE1-7837-6644-B874-0F35585CCA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0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D2997-5C0A-2348-8152-A335CC48CDDE}"/>
              </a:ext>
            </a:extLst>
          </p:cNvPr>
          <p:cNvSpPr/>
          <p:nvPr/>
        </p:nvSpPr>
        <p:spPr>
          <a:xfrm>
            <a:off x="5786649" y="487862"/>
            <a:ext cx="1733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Solution</a:t>
            </a:r>
            <a:endParaRPr lang="en-US" sz="3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3255AF-D747-DE47-A659-25F943E35D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29" y="2346937"/>
            <a:ext cx="1072082" cy="11017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8E7E80-6CB5-3043-8D51-457E6BC53BA8}"/>
              </a:ext>
            </a:extLst>
          </p:cNvPr>
          <p:cNvSpPr/>
          <p:nvPr/>
        </p:nvSpPr>
        <p:spPr>
          <a:xfrm>
            <a:off x="868120" y="2113775"/>
            <a:ext cx="10183091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OVO supports African SME’s through: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Training and one-on-one coaching </a:t>
            </a: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by Belgian OVO experts to come to a realistic yet ambitious business plan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Lato Light"/>
                <a:ea typeface="Lato Light"/>
                <a:cs typeface="Lato Light"/>
              </a:rPr>
              <a:t>Affordable tailor-made loans 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via the </a:t>
            </a:r>
            <a:r>
              <a:rPr lang="en-US" sz="2400" dirty="0">
                <a:solidFill>
                  <a:srgbClr val="00B050"/>
                </a:solidFill>
                <a:latin typeface="Lato"/>
                <a:ea typeface="Lato Light"/>
                <a:cs typeface="Lato Light"/>
              </a:rPr>
              <a:t>OVO Acceleration Fund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: entrepreneurs can borrow up to €50,000</a:t>
            </a:r>
          </a:p>
          <a:p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7E62DB-7B91-CA41-9322-18560C5FF1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7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D2997-5C0A-2348-8152-A335CC48CDDE}"/>
              </a:ext>
            </a:extLst>
          </p:cNvPr>
          <p:cNvSpPr/>
          <p:nvPr/>
        </p:nvSpPr>
        <p:spPr>
          <a:xfrm>
            <a:off x="4189263" y="487862"/>
            <a:ext cx="4927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</a:rPr>
              <a:t>Modus operandi: criteria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1CAC5A-06EA-6049-91ED-8720FCDE9B23}"/>
              </a:ext>
            </a:extLst>
          </p:cNvPr>
          <p:cNvSpPr/>
          <p:nvPr/>
        </p:nvSpPr>
        <p:spPr>
          <a:xfrm>
            <a:off x="11113" y="1730707"/>
            <a:ext cx="12180887" cy="11924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F8DBBF-294A-0240-80F5-29642F9B1502}"/>
              </a:ext>
            </a:extLst>
          </p:cNvPr>
          <p:cNvSpPr/>
          <p:nvPr/>
        </p:nvSpPr>
        <p:spPr>
          <a:xfrm>
            <a:off x="1411356" y="1799815"/>
            <a:ext cx="93692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77"/>
              </a:rPr>
              <a:t>The </a:t>
            </a:r>
            <a:r>
              <a:rPr lang="en-US" sz="2800" b="1" dirty="0">
                <a:solidFill>
                  <a:srgbClr val="237C89"/>
                </a:solidFill>
                <a:latin typeface="Lato" panose="020F0502020204030203"/>
              </a:rPr>
              <a:t>OVO Acceleration Fund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77"/>
              </a:rPr>
              <a:t>provides tailor-made loans to investment ready African SME’s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06285C-B0A1-C649-AEEA-9BB690890063}"/>
              </a:ext>
            </a:extLst>
          </p:cNvPr>
          <p:cNvSpPr/>
          <p:nvPr/>
        </p:nvSpPr>
        <p:spPr>
          <a:xfrm>
            <a:off x="726547" y="2886039"/>
            <a:ext cx="10419928" cy="42473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OVO Acceleration Fund only invests in companies selected by OVO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OVO provides due diligence, coaching and monitoring throughout the process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Project selection criteria: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Approved business and financial plan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Positive SDG assessment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Economically, environmentally and socially sustainable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Lato Light"/>
                <a:ea typeface="Lato Light"/>
                <a:cs typeface="Lato Light"/>
              </a:rPr>
              <a:t>Positive assessment of the managerial potential of the team, ambition, job creation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Innovation and use of sustainable technology</a:t>
            </a:r>
          </a:p>
          <a:p>
            <a:pPr lvl="0">
              <a:lnSpc>
                <a:spcPct val="150000"/>
              </a:lnSpc>
            </a:pPr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AF8E81-1BE4-4F49-9133-8120B6F30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1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D2997-5C0A-2348-8152-A335CC48CDDE}"/>
              </a:ext>
            </a:extLst>
          </p:cNvPr>
          <p:cNvSpPr/>
          <p:nvPr/>
        </p:nvSpPr>
        <p:spPr>
          <a:xfrm>
            <a:off x="4549754" y="523413"/>
            <a:ext cx="3092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Business model</a:t>
            </a:r>
            <a:endParaRPr lang="en-US" sz="3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3255AF-D747-DE47-A659-25F943E35D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29" y="2346937"/>
            <a:ext cx="1072082" cy="11017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0F5140-19AD-7845-BF34-835285642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C8E7E80-6CB5-3043-8D51-457E6BC53BA8}"/>
              </a:ext>
            </a:extLst>
          </p:cNvPr>
          <p:cNvSpPr/>
          <p:nvPr/>
        </p:nvSpPr>
        <p:spPr>
          <a:xfrm>
            <a:off x="522211" y="2060338"/>
            <a:ext cx="10317279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OVO Acceleration Fund manages contributions from individuals and companies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 transform your donation into an affordable loan.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Once it has been reimbursed, the money (with interest) comes back into the fund and made available to other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Afropreneurs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 = </a:t>
            </a:r>
          </a:p>
          <a:p>
            <a:endParaRPr lang="en-US" sz="2000" dirty="0">
              <a:latin typeface="Lato-Light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Lato Light"/>
                <a:ea typeface="Lato Light"/>
                <a:cs typeface="Lato Light"/>
              </a:rPr>
              <a:t>SME’s can take out a loan from the fund of up to € 50.000 (interest rate of 7%, 1 to 5 years)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Lato Light"/>
                <a:ea typeface="Lato Light"/>
                <a:cs typeface="Lato Light"/>
              </a:rPr>
              <a:t>Max 50% financed by the fund 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Co-investment by business angels</a:t>
            </a:r>
          </a:p>
          <a:p>
            <a:endParaRPr lang="en-US" sz="2000" i="1" dirty="0">
              <a:latin typeface="Lato-Light"/>
            </a:endParaRP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22386729-DC64-4E4D-8114-02B261A74E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05" y="3545751"/>
            <a:ext cx="1268012" cy="6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5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BCFC6D-E2A9-7342-B63A-6B5F40A56DBD}"/>
              </a:ext>
            </a:extLst>
          </p:cNvPr>
          <p:cNvSpPr/>
          <p:nvPr/>
        </p:nvSpPr>
        <p:spPr>
          <a:xfrm>
            <a:off x="903818" y="1702881"/>
            <a:ext cx="10900370" cy="294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Founded in 2019 with the support of King </a:t>
            </a:r>
            <a:r>
              <a:rPr lang="en-US" sz="24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Boudewijn</a:t>
            </a: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Foundation </a:t>
            </a:r>
          </a:p>
          <a:p>
            <a:pPr lvl="0">
              <a:lnSpc>
                <a:spcPct val="200000"/>
              </a:lnSpc>
            </a:pPr>
            <a:r>
              <a:rPr lang="nl-BE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Since 2019: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nl-BE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330,000 invested by Acceleration Fund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nl-BE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30+ entrepreneurs with a loan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535AB9-E34E-8648-8273-A21BC56A6BA7}"/>
              </a:ext>
            </a:extLst>
          </p:cNvPr>
          <p:cNvSpPr/>
          <p:nvPr/>
        </p:nvSpPr>
        <p:spPr>
          <a:xfrm>
            <a:off x="3567022" y="523413"/>
            <a:ext cx="5057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</a:rPr>
              <a:t>Impact so far in August 23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004CD-C6F1-EE42-BDFF-51100E7268AB}"/>
              </a:ext>
            </a:extLst>
          </p:cNvPr>
          <p:cNvSpPr txBox="1"/>
          <p:nvPr/>
        </p:nvSpPr>
        <p:spPr>
          <a:xfrm>
            <a:off x="903818" y="5804199"/>
            <a:ext cx="9834300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Lato Light" panose="020F0502020204030203" pitchFamily="34" charset="0"/>
              </a:rPr>
              <a:t>Our goal &gt; 2025: € 500,000 </a:t>
            </a:r>
            <a:r>
              <a:rPr lang="fr-FR" sz="2400" dirty="0" err="1">
                <a:latin typeface="Lato Light" panose="020F0502020204030203" pitchFamily="34" charset="0"/>
              </a:rPr>
              <a:t>Acceleration</a:t>
            </a:r>
            <a:r>
              <a:rPr lang="fr-FR" sz="2400" dirty="0">
                <a:latin typeface="Lato Light" panose="020F0502020204030203" pitchFamily="34" charset="0"/>
              </a:rPr>
              <a:t> </a:t>
            </a:r>
            <a:r>
              <a:rPr lang="fr-FR" sz="2400" dirty="0" err="1">
                <a:latin typeface="Lato Light" panose="020F0502020204030203" pitchFamily="34" charset="0"/>
              </a:rPr>
              <a:t>Fund</a:t>
            </a:r>
            <a:r>
              <a:rPr lang="fr-FR" sz="2400" dirty="0">
                <a:latin typeface="Lato Light" panose="020F0502020204030203" pitchFamily="34" charset="0"/>
              </a:rPr>
              <a:t> </a:t>
            </a:r>
            <a:r>
              <a:rPr lang="fr-FR" sz="2400" dirty="0" err="1">
                <a:latin typeface="Lato Light" panose="020F0502020204030203" pitchFamily="34" charset="0"/>
              </a:rPr>
              <a:t>Investments</a:t>
            </a:r>
            <a:r>
              <a:rPr lang="fr-FR" sz="2400" dirty="0">
                <a:latin typeface="Lato Light" panose="020F0502020204030203" pitchFamily="34" charset="0"/>
              </a:rPr>
              <a:t>/ </a:t>
            </a:r>
            <a:r>
              <a:rPr lang="fr-FR" sz="2400" dirty="0" err="1">
                <a:latin typeface="Lato Light" panose="020F0502020204030203" pitchFamily="34" charset="0"/>
              </a:rPr>
              <a:t>year</a:t>
            </a:r>
            <a:endParaRPr lang="fr-FR" sz="2400" dirty="0">
              <a:latin typeface="Lato Light" panose="020F050202020403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35AD0B-3568-EF4B-AEC2-4B9873CFA9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8DF5971-6EA3-3948-B8F8-74ECEEB8F3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614" y="1826526"/>
            <a:ext cx="1509626" cy="8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6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4EC0B0A-4AB0-CA48-9F4A-C153895B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80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/>
            <a:r>
              <a:rPr lang="en-US" sz="3200">
                <a:solidFill>
                  <a:srgbClr val="FFFFFF"/>
                </a:solidFill>
                <a:latin typeface="Lato"/>
                <a:ea typeface="Lato"/>
                <a:cs typeface="Lato"/>
              </a:rPr>
              <a:t>De </a:t>
            </a:r>
            <a:r>
              <a:rPr lang="en-US" sz="320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missie</a:t>
            </a:r>
            <a:r>
              <a:rPr lang="en-US" sz="3200">
                <a:solidFill>
                  <a:srgbClr val="FFFFFF"/>
                </a:solidFill>
                <a:latin typeface="Lato"/>
                <a:ea typeface="Lato"/>
                <a:cs typeface="Lato"/>
              </a:rPr>
              <a:t> van OVO </a:t>
            </a:r>
            <a:endParaRPr lang="en-US" sz="3200" b="0">
              <a:latin typeface="Poppins"/>
              <a:ea typeface="+mj-ea"/>
              <a:cs typeface="Poppins"/>
            </a:endParaRPr>
          </a:p>
          <a:p>
            <a:pPr algn="ctr" defTabSz="914400"/>
            <a:endParaRPr lang="en-US" sz="3200">
              <a:solidFill>
                <a:srgbClr val="FFFFFF"/>
              </a:solidFill>
              <a:latin typeface="Lato-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C121BB-E435-424C-905F-CBB954600AA9}"/>
              </a:ext>
            </a:extLst>
          </p:cNvPr>
          <p:cNvSpPr/>
          <p:nvPr/>
        </p:nvSpPr>
        <p:spPr>
          <a:xfrm>
            <a:off x="0" y="18320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248427-A8EC-8044-9FB2-B9E6178E8017}"/>
              </a:ext>
            </a:extLst>
          </p:cNvPr>
          <p:cNvSpPr/>
          <p:nvPr/>
        </p:nvSpPr>
        <p:spPr>
          <a:xfrm>
            <a:off x="3080122" y="508112"/>
            <a:ext cx="6031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</a:rPr>
              <a:t>What’s in it for your company ?</a:t>
            </a:r>
            <a:endParaRPr lang="en-US" sz="36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990C12-3A27-9C4E-A453-92403872C5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12128"/>
            <a:ext cx="1778123" cy="13649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958AF7-279F-AF4E-A318-CCBD21C93FDC}"/>
              </a:ext>
            </a:extLst>
          </p:cNvPr>
          <p:cNvSpPr/>
          <p:nvPr/>
        </p:nvSpPr>
        <p:spPr>
          <a:xfrm>
            <a:off x="11113" y="1758422"/>
            <a:ext cx="12180887" cy="11924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8D5585-51C9-4A41-91A0-BCD758EA62ED}"/>
              </a:ext>
            </a:extLst>
          </p:cNvPr>
          <p:cNvSpPr/>
          <p:nvPr/>
        </p:nvSpPr>
        <p:spPr>
          <a:xfrm>
            <a:off x="1411356" y="1827530"/>
            <a:ext cx="93692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77"/>
              </a:rPr>
              <a:t>Together, we can tackle the 2030 Agenda for Sustainable Development, adopted by all UN member states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A67737-7A9F-8D4D-BBEB-2ACB80CBE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90" y="2778438"/>
            <a:ext cx="756291" cy="7668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A8DE6D-35D0-134E-AC3C-7F2EAC2CB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40" y="2782810"/>
            <a:ext cx="758867" cy="7799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DEF5F7-C159-F947-A65E-921747B58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141" y="2778438"/>
            <a:ext cx="781813" cy="7764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3AD688-0E80-E845-9FCC-FB2E858439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91" y="2778438"/>
            <a:ext cx="730841" cy="7668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DA269A-6B2B-4C47-989C-1B5DCA138B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135" y="2778438"/>
            <a:ext cx="762977" cy="7843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927EB0A-F0ED-164B-97BA-18BC719F1C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743" y="2764962"/>
            <a:ext cx="818696" cy="7850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5F9C2A-53DA-8C4D-89B9-586EE9E850B0}"/>
              </a:ext>
            </a:extLst>
          </p:cNvPr>
          <p:cNvSpPr/>
          <p:nvPr/>
        </p:nvSpPr>
        <p:spPr>
          <a:xfrm>
            <a:off x="312333" y="3072820"/>
            <a:ext cx="10094019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rgbClr val="237C89"/>
                </a:solidFill>
                <a:latin typeface="Lato" panose="020F0502020204030203"/>
              </a:rPr>
              <a:t>For your donation you get: </a:t>
            </a:r>
          </a:p>
          <a:p>
            <a:endParaRPr lang="en-US" sz="2400" b="1" dirty="0">
              <a:solidFill>
                <a:srgbClr val="237C89"/>
              </a:solidFill>
              <a:latin typeface="Lato" panose="020F0502020204030203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Lato Light"/>
                <a:ea typeface="Lato Light"/>
                <a:cs typeface="Lato Light"/>
              </a:rPr>
              <a:t>OVO’s </a:t>
            </a:r>
            <a:r>
              <a:rPr lang="en-US" sz="2400" b="1" dirty="0">
                <a:latin typeface="Lato Light"/>
                <a:ea typeface="Lato Light"/>
                <a:cs typeface="Lato Light"/>
              </a:rPr>
              <a:t>proven expertise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acting like a matchmaker between you and investment-ready </a:t>
            </a:r>
            <a:r>
              <a:rPr lang="en-US" sz="2400" err="1">
                <a:latin typeface="Lato Light"/>
                <a:ea typeface="Lato Light"/>
                <a:cs typeface="Lato Light"/>
              </a:rPr>
              <a:t>Afropreneurs</a:t>
            </a:r>
            <a:endParaRPr lang="en-US" sz="2400">
              <a:latin typeface="Lato Light"/>
              <a:ea typeface="Lato Light"/>
              <a:cs typeface="Lato Ligh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latin typeface="Lato Light"/>
                <a:ea typeface="Lato Light"/>
                <a:cs typeface="Lato Light"/>
              </a:rPr>
              <a:t>Tax certificate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for your donation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latin typeface="Lato Light"/>
                <a:ea typeface="Lato Light"/>
                <a:cs typeface="Lato Light"/>
              </a:rPr>
              <a:t>Continued impact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: your donation replenishes the fund, which then supports another entrepreneur who pays back the loan to the fund, which then supports a new entrepreneur, and so 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latin typeface="Lato Light"/>
                <a:ea typeface="Lato Light"/>
                <a:cs typeface="Lato Light"/>
              </a:rPr>
              <a:t>Transparent communication</a:t>
            </a:r>
            <a:r>
              <a:rPr lang="en-US" sz="2400" dirty="0">
                <a:latin typeface="Lato Light"/>
                <a:ea typeface="Lato Light"/>
                <a:cs typeface="Lato Light"/>
              </a:rPr>
              <a:t> about the concrete achievements, and the financial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D565ADC-4300-AF4A-98BA-869E903F58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4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142EA3-4111-234C-84C1-2F91E92EF854}"/>
              </a:ext>
            </a:extLst>
          </p:cNvPr>
          <p:cNvSpPr/>
          <p:nvPr/>
        </p:nvSpPr>
        <p:spPr>
          <a:xfrm>
            <a:off x="616047" y="1754477"/>
            <a:ext cx="10419928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Managed by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Ondernemers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voor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Ondernemers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(OVO)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Founded by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Fons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Verplaetse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 National Bank governor) in 2000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First direct investment in African entrepreneurs in 2013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2013-2023: 164 entrepreneurs coached, 80 sustainable businesses received loans, totalling €2.5 M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 projects defaulted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15 loans fully repaid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Professional core team in Belgium and Africa (8,1 FTE)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Supported by 120+ volunteers and 110+ Belgian companies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Operational in Benin, Senegal, Rwanda and Uganda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318163-506B-E549-BA2E-C9709F4F3F43}"/>
              </a:ext>
            </a:extLst>
          </p:cNvPr>
          <p:cNvSpPr/>
          <p:nvPr/>
        </p:nvSpPr>
        <p:spPr>
          <a:xfrm>
            <a:off x="2523572" y="523413"/>
            <a:ext cx="7144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Management OVO Acceleration Fund</a:t>
            </a:r>
            <a:endParaRPr lang="en-US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E39CEA-4028-8645-BF06-1BBA241D7E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746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DA958DCECAC42BE4137419F40A758" ma:contentTypeVersion="17" ma:contentTypeDescription="Crée un document." ma:contentTypeScope="" ma:versionID="b1245f12f4d9aab3bf9d413a59294c00">
  <xsd:schema xmlns:xsd="http://www.w3.org/2001/XMLSchema" xmlns:xs="http://www.w3.org/2001/XMLSchema" xmlns:p="http://schemas.microsoft.com/office/2006/metadata/properties" xmlns:ns2="750c14b1-1cb9-40cc-8096-513c4c5ea0b6" xmlns:ns3="2cd665ab-3433-48f3-b78d-d491865014cf" targetNamespace="http://schemas.microsoft.com/office/2006/metadata/properties" ma:root="true" ma:fieldsID="cba03d99bd3e2d788c0ea52e516d3a5c" ns2:_="" ns3:_="">
    <xsd:import namespace="750c14b1-1cb9-40cc-8096-513c4c5ea0b6"/>
    <xsd:import namespace="2cd665ab-3433-48f3-b78d-d491865014cf"/>
    <xsd:element name="properties">
      <xsd:complexType>
        <xsd:sequence>
          <xsd:element name="documentManagement">
            <xsd:complexType>
              <xsd:all>
                <xsd:element ref="ns2:Cijfer" minOccurs="0"/>
                <xsd:element ref="ns2:Cijfer_x0020_Projectenportefeuill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c14b1-1cb9-40cc-8096-513c4c5ea0b6" elementFormDefault="qualified">
    <xsd:import namespace="http://schemas.microsoft.com/office/2006/documentManagement/types"/>
    <xsd:import namespace="http://schemas.microsoft.com/office/infopath/2007/PartnerControls"/>
    <xsd:element name="Cijfer" ma:index="8" nillable="true" ma:displayName="Cijfer" ma:internalName="Cijfer">
      <xsd:simpleType>
        <xsd:restriction base="dms:Number"/>
      </xsd:simpleType>
    </xsd:element>
    <xsd:element name="Cijfer_x0020_Projectenportefeuille" ma:index="9" nillable="true" ma:displayName="Cijfer Projectenportefeuille" ma:internalName="Cijfer_x0020_Projectenportefeuille">
      <xsd:simpleType>
        <xsd:restriction base="dms:Number"/>
      </xsd:simple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e38aa8a9-2314-4ff2-81f2-761ac3176d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665ab-3433-48f3-b78d-d491865014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395e4b0-f604-4281-a254-fbf3f5e79dab}" ma:internalName="TaxCatchAll" ma:showField="CatchAllData" ma:web="2cd665ab-3433-48f3-b78d-d491865014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ijfer xmlns="750c14b1-1cb9-40cc-8096-513c4c5ea0b6" xsi:nil="true"/>
    <TaxCatchAll xmlns="2cd665ab-3433-48f3-b78d-d491865014cf" xsi:nil="true"/>
    <lcf76f155ced4ddcb4097134ff3c332f xmlns="750c14b1-1cb9-40cc-8096-513c4c5ea0b6">
      <Terms xmlns="http://schemas.microsoft.com/office/infopath/2007/PartnerControls"/>
    </lcf76f155ced4ddcb4097134ff3c332f>
    <Cijfer_x0020_Projectenportefeuille xmlns="750c14b1-1cb9-40cc-8096-513c4c5ea0b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E62E4-449F-45EC-A053-5BC330EA888E}"/>
</file>

<file path=customXml/itemProps2.xml><?xml version="1.0" encoding="utf-8"?>
<ds:datastoreItem xmlns:ds="http://schemas.openxmlformats.org/officeDocument/2006/customXml" ds:itemID="{866DBC06-09FB-4645-A866-6DD22A60BB49}">
  <ds:schemaRefs>
    <ds:schemaRef ds:uri="http://purl.org/dc/dcmitype/"/>
    <ds:schemaRef ds:uri="http://purl.org/dc/terms/"/>
    <ds:schemaRef ds:uri="2cd665ab-3433-48f3-b78d-d491865014cf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50c14b1-1cb9-40cc-8096-513c4c5ea0b6"/>
  </ds:schemaRefs>
</ds:datastoreItem>
</file>

<file path=customXml/itemProps3.xml><?xml version="1.0" encoding="utf-8"?>
<ds:datastoreItem xmlns:ds="http://schemas.openxmlformats.org/officeDocument/2006/customXml" ds:itemID="{5F98D3E3-BDD1-4577-B52B-10748372C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12990</TotalTime>
  <Words>756</Words>
  <Application>Microsoft Office PowerPoint</Application>
  <PresentationFormat>Grand écran</PresentationFormat>
  <Paragraphs>104</Paragraphs>
  <Slides>13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Kantoorthema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 missie van OVO 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Anne-lise Passelecq</dc:creator>
  <cp:lastModifiedBy>Nathalie Schots</cp:lastModifiedBy>
  <cp:revision>368</cp:revision>
  <cp:lastPrinted>2023-08-30T08:15:42Z</cp:lastPrinted>
  <dcterms:created xsi:type="dcterms:W3CDTF">2018-11-05T08:50:23Z</dcterms:created>
  <dcterms:modified xsi:type="dcterms:W3CDTF">2023-11-14T11:14:26Z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0x010100C7EDA958DCECAC42BE4137419F40A758</vt:lpwstr>
  </property>
  <property fmtid="{D5CDD505-2E9C-101B-9397-08002B2CF9AE}" pid="3" name="MediaServiceImageTags">
    <vt:lpwstr/>
  </property>
  <property fmtid="{D5CDD505-2E9C-101B-9397-08002B2CF9AE}" pid="4" name="Order">
    <vt:r8>4111000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