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handoutMasterIdLst>
    <p:handoutMasterId r:id="rId59"/>
  </p:handoutMasterIdLst>
  <p:sldIdLst>
    <p:sldId id="2561" r:id="rId5"/>
    <p:sldId id="2628" r:id="rId6"/>
    <p:sldId id="2562" r:id="rId7"/>
    <p:sldId id="2563" r:id="rId8"/>
    <p:sldId id="2577" r:id="rId9"/>
    <p:sldId id="2564" r:id="rId10"/>
    <p:sldId id="2619" r:id="rId11"/>
    <p:sldId id="2620" r:id="rId12"/>
    <p:sldId id="2621" r:id="rId13"/>
    <p:sldId id="2622" r:id="rId14"/>
    <p:sldId id="2623" r:id="rId15"/>
    <p:sldId id="2627" r:id="rId16"/>
    <p:sldId id="2624" r:id="rId17"/>
    <p:sldId id="2625" r:id="rId18"/>
    <p:sldId id="2626" r:id="rId19"/>
    <p:sldId id="2565" r:id="rId20"/>
    <p:sldId id="2566" r:id="rId21"/>
    <p:sldId id="2617" r:id="rId22"/>
    <p:sldId id="2580" r:id="rId23"/>
    <p:sldId id="2618" r:id="rId24"/>
    <p:sldId id="2612" r:id="rId25"/>
    <p:sldId id="2581" r:id="rId26"/>
    <p:sldId id="2582" r:id="rId27"/>
    <p:sldId id="2567" r:id="rId28"/>
    <p:sldId id="2588" r:id="rId29"/>
    <p:sldId id="2590" r:id="rId30"/>
    <p:sldId id="2592" r:id="rId31"/>
    <p:sldId id="2629" r:id="rId32"/>
    <p:sldId id="2593" r:id="rId33"/>
    <p:sldId id="2594" r:id="rId34"/>
    <p:sldId id="2595" r:id="rId35"/>
    <p:sldId id="2601" r:id="rId36"/>
    <p:sldId id="2602" r:id="rId37"/>
    <p:sldId id="2603" r:id="rId38"/>
    <p:sldId id="2604" r:id="rId39"/>
    <p:sldId id="2606" r:id="rId40"/>
    <p:sldId id="2605" r:id="rId41"/>
    <p:sldId id="2607" r:id="rId42"/>
    <p:sldId id="2630" r:id="rId43"/>
    <p:sldId id="2608" r:id="rId44"/>
    <p:sldId id="2610" r:id="rId45"/>
    <p:sldId id="2614" r:id="rId46"/>
    <p:sldId id="2609" r:id="rId47"/>
    <p:sldId id="2615" r:id="rId48"/>
    <p:sldId id="2616" r:id="rId49"/>
    <p:sldId id="2611" r:id="rId50"/>
    <p:sldId id="2584" r:id="rId51"/>
    <p:sldId id="2573" r:id="rId52"/>
    <p:sldId id="2575" r:id="rId53"/>
    <p:sldId id="2574" r:id="rId54"/>
    <p:sldId id="2599" r:id="rId55"/>
    <p:sldId id="2600" r:id="rId56"/>
    <p:sldId id="259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How to Use and Fill an Excel Financial Plan" id="{424C1368-2D64-48BB-9B77-2FDE92B5E501}">
          <p14:sldIdLst>
            <p14:sldId id="2561"/>
            <p14:sldId id="2628"/>
          </p14:sldIdLst>
        </p14:section>
        <p14:section name="Introduction" id="{7B0C3CB4-B84A-4390-BE8A-73A107ABFB8B}">
          <p14:sldIdLst>
            <p14:sldId id="2562"/>
            <p14:sldId id="2563"/>
            <p14:sldId id="2577"/>
            <p14:sldId id="2564"/>
            <p14:sldId id="2619"/>
            <p14:sldId id="2620"/>
            <p14:sldId id="2621"/>
            <p14:sldId id="2622"/>
          </p14:sldIdLst>
        </p14:section>
        <p14:section name="Excel File Settings" id="{02897B6E-8B35-40E4-B735-885C544F941F}">
          <p14:sldIdLst>
            <p14:sldId id="2623"/>
            <p14:sldId id="2627"/>
            <p14:sldId id="2624"/>
            <p14:sldId id="2625"/>
            <p14:sldId id="2626"/>
          </p14:sldIdLst>
        </p14:section>
        <p14:section name="Excel Financial Plan Tabs" id="{723ECB8D-5D55-4558-A6C3-29D4F9C495EA}">
          <p14:sldIdLst>
            <p14:sldId id="2565"/>
            <p14:sldId id="2566"/>
            <p14:sldId id="2617"/>
            <p14:sldId id="2580"/>
            <p14:sldId id="2618"/>
            <p14:sldId id="2612"/>
            <p14:sldId id="2581"/>
            <p14:sldId id="2582"/>
            <p14:sldId id="2567"/>
            <p14:sldId id="2588"/>
            <p14:sldId id="2590"/>
            <p14:sldId id="2592"/>
            <p14:sldId id="2629"/>
            <p14:sldId id="2593"/>
            <p14:sldId id="2594"/>
            <p14:sldId id="2595"/>
            <p14:sldId id="2601"/>
            <p14:sldId id="2602"/>
            <p14:sldId id="2603"/>
            <p14:sldId id="2604"/>
            <p14:sldId id="2606"/>
            <p14:sldId id="2605"/>
            <p14:sldId id="2607"/>
            <p14:sldId id="2630"/>
            <p14:sldId id="2608"/>
            <p14:sldId id="2610"/>
            <p14:sldId id="2614"/>
            <p14:sldId id="2609"/>
            <p14:sldId id="2615"/>
            <p14:sldId id="2616"/>
            <p14:sldId id="2611"/>
          </p14:sldIdLst>
        </p14:section>
        <p14:section name="Plan Comparison" id="{B9241613-9805-47E6-8D0A-D098006E3240}">
          <p14:sldIdLst/>
        </p14:section>
        <p14:section name="Practical Application" id="{05F9DC07-DF8E-4915-95CC-5944E5D8D1BC}">
          <p14:sldIdLst>
            <p14:sldId id="2584"/>
            <p14:sldId id="2573"/>
            <p14:sldId id="2575"/>
          </p14:sldIdLst>
        </p14:section>
        <p14:section name="Final Steps" id="{3C597653-631E-4FC5-9B91-6D7902BC4DC8}">
          <p14:sldIdLst>
            <p14:sldId id="2574"/>
            <p14:sldId id="2599"/>
            <p14:sldId id="2600"/>
          </p14:sldIdLst>
        </p14:section>
        <p14:section name="End" id="{C875CEEE-9A76-42FD-9D61-493C09D3257C}">
          <p14:sldIdLst>
            <p14:sldId id="25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95233" autoAdjust="0"/>
  </p:normalViewPr>
  <p:slideViewPr>
    <p:cSldViewPr snapToGrid="0">
      <p:cViewPr varScale="1">
        <p:scale>
          <a:sx n="117" d="100"/>
          <a:sy n="117" d="100"/>
        </p:scale>
        <p:origin x="246"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3A612-C24A-4788-8B94-6F612585AE2A}" type="datetimeFigureOut">
              <a:rPr lang="en-US" smtClean="0"/>
              <a:t>11/2/2025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F1090-6C38-4257-9907-5002DB5361B3}" type="datetimeFigureOut">
              <a:rPr lang="en-US" smtClean="0"/>
              <a:t>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111528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D3D79-BF75-6B00-44A9-EA81F87E7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3CE80-0647-D210-8777-8119A31AA36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3DCA9A5-1603-755D-05DE-EE8EA9F77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B8297-3BDF-0100-DEEA-1EBE40AD5CF3}"/>
              </a:ext>
            </a:extLst>
          </p:cNvPr>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73812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AB55-562E-92D2-1921-6CFA92140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7447C-B294-51C4-D6E7-A3DA3A51DFD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31905EA-2615-D7B0-A01D-B2C5BFBAB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C04030-DB6B-209C-ECC0-5538EC7FADE9}"/>
              </a:ext>
            </a:extLst>
          </p:cNvPr>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153295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931C-D305-DCCC-E194-5AC479F4D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F3412-8C4B-04DF-0633-D868960A8D6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A802168-3374-4031-D190-8602C7217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8F855-EFE6-2EC0-81E4-506404D0ED02}"/>
              </a:ext>
            </a:extLst>
          </p:cNvPr>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403089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7D6E-DBB9-0BAE-743D-18CACB1F0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55565-11A8-51E6-5D49-2AA45B9F229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8A24A17-ED7A-ACEA-F42B-C1D5A9E100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5AC3EE-4126-F945-B5BB-F0D4716A71E8}"/>
              </a:ext>
            </a:extLst>
          </p:cNvPr>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95256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0E82-C43E-248D-F863-1D78AA130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41B48-A3A8-0C34-E05D-D2C0CFC9347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7FB3108-967F-701D-E0D7-2BC547935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19B4F8-88C7-62EF-01DA-13B5AE7A9DD2}"/>
              </a:ext>
            </a:extLst>
          </p:cNvPr>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06466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DFD2-9508-DCD4-714A-0846129F4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88830-30DC-266D-41CD-77BD7A983D9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28CEBD5-60F4-9B95-03EF-F9DA6A8EB7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A61FE-5D41-70B2-F1B2-30DEACC8FBDE}"/>
              </a:ext>
            </a:extLst>
          </p:cNvPr>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393494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69708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403668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5173-3CE2-E17E-400B-E426D670A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DEA39-F6AC-A943-7DD6-F3D56B99310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6355014A-B294-EDA2-5C86-675F66E8A856}"/>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0AEE3B5B-4C46-B871-C3EB-CCB1230BC7A8}"/>
              </a:ext>
            </a:extLst>
          </p:cNvPr>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284207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CBC1-24BE-B365-807A-F57899700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E4D76-65BB-32E5-442C-8D631D11775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39AB1E8-A7CD-6B4F-A839-96927E561807}"/>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B4DD8E72-69E5-8EF5-3771-9D67653E5D0D}"/>
              </a:ext>
            </a:extLst>
          </p:cNvPr>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376938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B3A4-D25E-7C4E-F364-00F91630B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16B94-29EF-6267-9C43-D3FD44E5E0B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B493A1F-2D36-E132-0BA8-63A73C359E83}"/>
              </a:ext>
            </a:extLst>
          </p:cNvPr>
          <p:cNvSpPr>
            <a:spLocks noGrp="1"/>
          </p:cNvSpPr>
          <p:nvPr>
            <p:ph type="body" idx="1"/>
          </p:nvPr>
        </p:nvSpPr>
        <p:spPr/>
        <p:txBody>
          <a:bodyPr/>
          <a:lstStyle/>
          <a:p>
            <a:r>
              <a:rPr lang="en-US" dirty="0"/>
              <a:t>
This training session is designed to equip participants with the knowledge and skills necessary to effectively use and fill out an Excel financial plan. The objectives include understanding the structure of the financial plan, learning how to input data correctly, avoiding common mistakes, interpreting financial outputs, and utilizing the plan for strategic decision-making and reporting. By the end of the session, participants should be able to confidently navigate the tool, input relevant financial data, and extract meaningful insights to support their business or project planning.</a:t>
            </a:r>
          </a:p>
        </p:txBody>
      </p:sp>
      <p:sp>
        <p:nvSpPr>
          <p:cNvPr id="4" name="Slide Number Placeholder 3">
            <a:extLst>
              <a:ext uri="{FF2B5EF4-FFF2-40B4-BE49-F238E27FC236}">
                <a16:creationId xmlns:a16="http://schemas.microsoft.com/office/drawing/2014/main" id="{B356F1EC-0286-E8B3-176F-E968082E3738}"/>
              </a:ext>
            </a:extLst>
          </p:cNvPr>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36453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585B-B4F0-F901-6C1D-031135E53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C8B0F-37C8-E3D9-6E24-4BCF493D30B5}"/>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8B18F18-A77F-129C-D2E5-39103982E6D3}"/>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2119B7A6-2F5E-DB9E-4EF7-51249AB694EB}"/>
              </a:ext>
            </a:extLst>
          </p:cNvPr>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34279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C932-2A32-5FBC-2217-2A352D14A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52DFC-9BF0-15D8-4B5A-9E27B90CC80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0919CD6-BEC1-FC05-C240-36C93EFF7BFE}"/>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1D2FD643-E097-BC30-50A0-0A2511DA5B2C}"/>
              </a:ext>
            </a:extLst>
          </p:cNvPr>
          <p:cNvSpPr>
            <a:spLocks noGrp="1"/>
          </p:cNvSpPr>
          <p:nvPr>
            <p:ph type="sldNum" sz="quarter" idx="5"/>
          </p:nvPr>
        </p:nvSpPr>
        <p:spPr/>
        <p:txBody>
          <a:bodyPr/>
          <a:lstStyle/>
          <a:p>
            <a:fld id="{BFDD6F49-EBB7-4CCF-97A8-E526BB28BB69}" type="slidenum">
              <a:rPr lang="en-US" smtClean="0"/>
              <a:t>21</a:t>
            </a:fld>
            <a:endParaRPr lang="en-US" dirty="0"/>
          </a:p>
        </p:txBody>
      </p:sp>
    </p:spTree>
    <p:extLst>
      <p:ext uri="{BB962C8B-B14F-4D97-AF65-F5344CB8AC3E}">
        <p14:creationId xmlns:p14="http://schemas.microsoft.com/office/powerpoint/2010/main" val="321630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3E37-FD13-8339-861B-1BDBA44CB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25D0E-132A-9B80-0393-152CCFA154D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D5DB0905-03DC-202B-09E7-0C06A9EB5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a:p>
            <a:endParaRPr lang="en-US" dirty="0"/>
          </a:p>
        </p:txBody>
      </p:sp>
      <p:sp>
        <p:nvSpPr>
          <p:cNvPr id="4" name="Slide Number Placeholder 3">
            <a:extLst>
              <a:ext uri="{FF2B5EF4-FFF2-40B4-BE49-F238E27FC236}">
                <a16:creationId xmlns:a16="http://schemas.microsoft.com/office/drawing/2014/main" id="{B08FCE09-AB86-7923-2F27-36173C7EF4D0}"/>
              </a:ext>
            </a:extLst>
          </p:cNvPr>
          <p:cNvSpPr>
            <a:spLocks noGrp="1"/>
          </p:cNvSpPr>
          <p:nvPr>
            <p:ph type="sldNum" sz="quarter" idx="5"/>
          </p:nvPr>
        </p:nvSpPr>
        <p:spPr/>
        <p:txBody>
          <a:bodyPr/>
          <a:lstStyle/>
          <a:p>
            <a:fld id="{BFDD6F49-EBB7-4CCF-97A8-E526BB28BB69}" type="slidenum">
              <a:rPr lang="en-US" smtClean="0"/>
              <a:t>22</a:t>
            </a:fld>
            <a:endParaRPr lang="en-US" dirty="0"/>
          </a:p>
        </p:txBody>
      </p:sp>
    </p:spTree>
    <p:extLst>
      <p:ext uri="{BB962C8B-B14F-4D97-AF65-F5344CB8AC3E}">
        <p14:creationId xmlns:p14="http://schemas.microsoft.com/office/powerpoint/2010/main" val="81115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CD75-DC3E-4BCB-05C2-699D490AE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3C6A4-E95E-FF77-F87A-4BA220B24718}"/>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DCF88628-A3CE-8C31-E92A-DE97DF01FAD6}"/>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6C77776B-2C57-7AF7-62AA-EDD6A53580A9}"/>
              </a:ext>
            </a:extLst>
          </p:cNvPr>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113832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24</a:t>
            </a:fld>
            <a:endParaRPr lang="en-US" dirty="0"/>
          </a:p>
        </p:txBody>
      </p:sp>
    </p:spTree>
    <p:extLst>
      <p:ext uri="{BB962C8B-B14F-4D97-AF65-F5344CB8AC3E}">
        <p14:creationId xmlns:p14="http://schemas.microsoft.com/office/powerpoint/2010/main" val="884986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56ED-B992-3FC0-34E4-273FD90BD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EA512-6D17-3C87-CBB4-83F8EA969D65}"/>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5FAD5684-7780-AF7B-ED33-C01715AE7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8446F1-98D4-B267-A8C8-7498EFA5FACB}"/>
              </a:ext>
            </a:extLst>
          </p:cNvPr>
          <p:cNvSpPr>
            <a:spLocks noGrp="1"/>
          </p:cNvSpPr>
          <p:nvPr>
            <p:ph type="sldNum" sz="quarter" idx="5"/>
          </p:nvPr>
        </p:nvSpPr>
        <p:spPr/>
        <p:txBody>
          <a:bodyPr/>
          <a:lstStyle/>
          <a:p>
            <a:fld id="{BFDD6F49-EBB7-4CCF-97A8-E526BB28BB69}" type="slidenum">
              <a:rPr lang="en-US" smtClean="0"/>
              <a:t>25</a:t>
            </a:fld>
            <a:endParaRPr lang="en-US" dirty="0"/>
          </a:p>
        </p:txBody>
      </p:sp>
    </p:spTree>
    <p:extLst>
      <p:ext uri="{BB962C8B-B14F-4D97-AF65-F5344CB8AC3E}">
        <p14:creationId xmlns:p14="http://schemas.microsoft.com/office/powerpoint/2010/main" val="404803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E8A4-22EC-F917-5C09-D15177DA7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FAF91-3D04-991E-C36A-C06DA7962BA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6EF1BAD-805B-8975-3B92-1DB85B388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C47BE-7F52-E4AE-2B1F-5548DCD4AC7F}"/>
              </a:ext>
            </a:extLst>
          </p:cNvPr>
          <p:cNvSpPr>
            <a:spLocks noGrp="1"/>
          </p:cNvSpPr>
          <p:nvPr>
            <p:ph type="sldNum" sz="quarter" idx="5"/>
          </p:nvPr>
        </p:nvSpPr>
        <p:spPr/>
        <p:txBody>
          <a:bodyPr/>
          <a:lstStyle/>
          <a:p>
            <a:fld id="{BFDD6F49-EBB7-4CCF-97A8-E526BB28BB69}" type="slidenum">
              <a:rPr lang="en-US" smtClean="0"/>
              <a:t>26</a:t>
            </a:fld>
            <a:endParaRPr lang="en-US" dirty="0"/>
          </a:p>
        </p:txBody>
      </p:sp>
    </p:spTree>
    <p:extLst>
      <p:ext uri="{BB962C8B-B14F-4D97-AF65-F5344CB8AC3E}">
        <p14:creationId xmlns:p14="http://schemas.microsoft.com/office/powerpoint/2010/main" val="330776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BEE8B-DEA0-4BF6-37A0-6C05C42E7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6C5C5-DD1C-6427-981B-EA1748C0D2B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3738A0F-74C5-DC52-B949-7C6E7D2A59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F5754-0FEA-D9EE-A90B-D8FA45E622AA}"/>
              </a:ext>
            </a:extLst>
          </p:cNvPr>
          <p:cNvSpPr>
            <a:spLocks noGrp="1"/>
          </p:cNvSpPr>
          <p:nvPr>
            <p:ph type="sldNum" sz="quarter" idx="5"/>
          </p:nvPr>
        </p:nvSpPr>
        <p:spPr/>
        <p:txBody>
          <a:bodyPr/>
          <a:lstStyle/>
          <a:p>
            <a:fld id="{BFDD6F49-EBB7-4CCF-97A8-E526BB28BB69}" type="slidenum">
              <a:rPr lang="en-US" smtClean="0"/>
              <a:t>27</a:t>
            </a:fld>
            <a:endParaRPr lang="en-US" dirty="0"/>
          </a:p>
        </p:txBody>
      </p:sp>
    </p:spTree>
    <p:extLst>
      <p:ext uri="{BB962C8B-B14F-4D97-AF65-F5344CB8AC3E}">
        <p14:creationId xmlns:p14="http://schemas.microsoft.com/office/powerpoint/2010/main" val="2503228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BA21-2C8C-8E99-22B4-9EDC0E584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A123A-2C20-FDD3-9B3E-84339A4D09A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2FC531D-4847-AE04-9DB2-DF48139FF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EF9045-1F54-A8F6-B8CF-C24C3C3F579F}"/>
              </a:ext>
            </a:extLst>
          </p:cNvPr>
          <p:cNvSpPr>
            <a:spLocks noGrp="1"/>
          </p:cNvSpPr>
          <p:nvPr>
            <p:ph type="sldNum" sz="quarter" idx="5"/>
          </p:nvPr>
        </p:nvSpPr>
        <p:spPr/>
        <p:txBody>
          <a:bodyPr/>
          <a:lstStyle/>
          <a:p>
            <a:fld id="{BFDD6F49-EBB7-4CCF-97A8-E526BB28BB69}" type="slidenum">
              <a:rPr lang="en-US" smtClean="0"/>
              <a:t>28</a:t>
            </a:fld>
            <a:endParaRPr lang="en-US" dirty="0"/>
          </a:p>
        </p:txBody>
      </p:sp>
    </p:spTree>
    <p:extLst>
      <p:ext uri="{BB962C8B-B14F-4D97-AF65-F5344CB8AC3E}">
        <p14:creationId xmlns:p14="http://schemas.microsoft.com/office/powerpoint/2010/main" val="2699802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8D9C-5D53-8C1C-7C69-3410094F9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5B6B-08E5-2388-3C9A-10EE5DAE254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86F1593-81C1-C812-8BBE-3C9517D67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0B4CB-C26E-BD18-7B31-69BA3A0D7EB0}"/>
              </a:ext>
            </a:extLst>
          </p:cNvPr>
          <p:cNvSpPr>
            <a:spLocks noGrp="1"/>
          </p:cNvSpPr>
          <p:nvPr>
            <p:ph type="sldNum" sz="quarter" idx="5"/>
          </p:nvPr>
        </p:nvSpPr>
        <p:spPr/>
        <p:txBody>
          <a:bodyPr/>
          <a:lstStyle/>
          <a:p>
            <a:fld id="{BFDD6F49-EBB7-4CCF-97A8-E526BB28BB69}" type="slidenum">
              <a:rPr lang="en-US" smtClean="0"/>
              <a:t>29</a:t>
            </a:fld>
            <a:endParaRPr lang="en-US" dirty="0"/>
          </a:p>
        </p:txBody>
      </p:sp>
    </p:spTree>
    <p:extLst>
      <p:ext uri="{BB962C8B-B14F-4D97-AF65-F5344CB8AC3E}">
        <p14:creationId xmlns:p14="http://schemas.microsoft.com/office/powerpoint/2010/main" val="376198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Objectives of the Training, Overview of the Financial Plan</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76574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9804E-817C-0AED-49F1-29AA8352D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B4B43-9184-3A5F-3A1A-891B4633D8D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C21636B-D484-A6CF-581C-38E95D9A9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E12E4-7D3C-ED68-40C1-F9B8CA9D7584}"/>
              </a:ext>
            </a:extLst>
          </p:cNvPr>
          <p:cNvSpPr>
            <a:spLocks noGrp="1"/>
          </p:cNvSpPr>
          <p:nvPr>
            <p:ph type="sldNum" sz="quarter" idx="5"/>
          </p:nvPr>
        </p:nvSpPr>
        <p:spPr/>
        <p:txBody>
          <a:bodyPr/>
          <a:lstStyle/>
          <a:p>
            <a:fld id="{BFDD6F49-EBB7-4CCF-97A8-E526BB28BB69}" type="slidenum">
              <a:rPr lang="en-US" smtClean="0"/>
              <a:t>30</a:t>
            </a:fld>
            <a:endParaRPr lang="en-US" dirty="0"/>
          </a:p>
        </p:txBody>
      </p:sp>
    </p:spTree>
    <p:extLst>
      <p:ext uri="{BB962C8B-B14F-4D97-AF65-F5344CB8AC3E}">
        <p14:creationId xmlns:p14="http://schemas.microsoft.com/office/powerpoint/2010/main" val="44570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95D0-3C15-EFC9-5D3A-7FD07D3D2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7CD3D-5234-3C62-7EE9-5D44B3778B2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F220CB9-D254-F39A-F108-20973BE80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5B5FF-A188-ACEE-BCD2-89EA6FE1CDCC}"/>
              </a:ext>
            </a:extLst>
          </p:cNvPr>
          <p:cNvSpPr>
            <a:spLocks noGrp="1"/>
          </p:cNvSpPr>
          <p:nvPr>
            <p:ph type="sldNum" sz="quarter" idx="5"/>
          </p:nvPr>
        </p:nvSpPr>
        <p:spPr/>
        <p:txBody>
          <a:bodyPr/>
          <a:lstStyle/>
          <a:p>
            <a:fld id="{BFDD6F49-EBB7-4CCF-97A8-E526BB28BB69}" type="slidenum">
              <a:rPr lang="en-US" smtClean="0"/>
              <a:t>31</a:t>
            </a:fld>
            <a:endParaRPr lang="en-US" dirty="0"/>
          </a:p>
        </p:txBody>
      </p:sp>
    </p:spTree>
    <p:extLst>
      <p:ext uri="{BB962C8B-B14F-4D97-AF65-F5344CB8AC3E}">
        <p14:creationId xmlns:p14="http://schemas.microsoft.com/office/powerpoint/2010/main" val="405806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EDE6-344D-E92D-EBD8-0AB07B433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DF80C-D063-BBDC-CE81-23776DFFB11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C03B860-DB57-74F6-FFCA-7C01D99FD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94844D-F8BF-C3B2-A88A-908DC7FFD84E}"/>
              </a:ext>
            </a:extLst>
          </p:cNvPr>
          <p:cNvSpPr>
            <a:spLocks noGrp="1"/>
          </p:cNvSpPr>
          <p:nvPr>
            <p:ph type="sldNum" sz="quarter" idx="5"/>
          </p:nvPr>
        </p:nvSpPr>
        <p:spPr/>
        <p:txBody>
          <a:bodyPr/>
          <a:lstStyle/>
          <a:p>
            <a:fld id="{BFDD6F49-EBB7-4CCF-97A8-E526BB28BB69}" type="slidenum">
              <a:rPr lang="en-US" smtClean="0"/>
              <a:t>32</a:t>
            </a:fld>
            <a:endParaRPr lang="en-US" dirty="0"/>
          </a:p>
        </p:txBody>
      </p:sp>
    </p:spTree>
    <p:extLst>
      <p:ext uri="{BB962C8B-B14F-4D97-AF65-F5344CB8AC3E}">
        <p14:creationId xmlns:p14="http://schemas.microsoft.com/office/powerpoint/2010/main" val="414929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7899-65E1-036F-E95D-B1E516CFD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12BEE-9B6A-117E-3013-A1BC456713E6}"/>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70BF4F0C-A8A0-FE7A-A402-8EB3DC28FF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8B41E6-DC8E-901A-AE05-3CCAF1D75B8C}"/>
              </a:ext>
            </a:extLst>
          </p:cNvPr>
          <p:cNvSpPr>
            <a:spLocks noGrp="1"/>
          </p:cNvSpPr>
          <p:nvPr>
            <p:ph type="sldNum" sz="quarter" idx="5"/>
          </p:nvPr>
        </p:nvSpPr>
        <p:spPr/>
        <p:txBody>
          <a:bodyPr/>
          <a:lstStyle/>
          <a:p>
            <a:fld id="{BFDD6F49-EBB7-4CCF-97A8-E526BB28BB69}" type="slidenum">
              <a:rPr lang="en-US" smtClean="0"/>
              <a:t>33</a:t>
            </a:fld>
            <a:endParaRPr lang="en-US" dirty="0"/>
          </a:p>
        </p:txBody>
      </p:sp>
    </p:spTree>
    <p:extLst>
      <p:ext uri="{BB962C8B-B14F-4D97-AF65-F5344CB8AC3E}">
        <p14:creationId xmlns:p14="http://schemas.microsoft.com/office/powerpoint/2010/main" val="1343772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E31A-4A81-D95C-D1CD-7DB5C695E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E4840-0B51-5000-DF6C-B1BF653D4BB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CC344E7-31BE-3871-4154-67696856FE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EFDFA-B08C-9280-A684-255CAADF6CA3}"/>
              </a:ext>
            </a:extLst>
          </p:cNvPr>
          <p:cNvSpPr>
            <a:spLocks noGrp="1"/>
          </p:cNvSpPr>
          <p:nvPr>
            <p:ph type="sldNum" sz="quarter" idx="5"/>
          </p:nvPr>
        </p:nvSpPr>
        <p:spPr/>
        <p:txBody>
          <a:bodyPr/>
          <a:lstStyle/>
          <a:p>
            <a:fld id="{BFDD6F49-EBB7-4CCF-97A8-E526BB28BB69}" type="slidenum">
              <a:rPr lang="en-US" smtClean="0"/>
              <a:t>34</a:t>
            </a:fld>
            <a:endParaRPr lang="en-US" dirty="0"/>
          </a:p>
        </p:txBody>
      </p:sp>
    </p:spTree>
    <p:extLst>
      <p:ext uri="{BB962C8B-B14F-4D97-AF65-F5344CB8AC3E}">
        <p14:creationId xmlns:p14="http://schemas.microsoft.com/office/powerpoint/2010/main" val="2232510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30CB-1474-F7B1-C246-B5D93A9D5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C417E-B55E-38AB-E26D-AC3EF3EA422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9FFFB0D-C54C-2AC3-8749-ED46C822F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5EC46-32FB-4072-C463-AC886C983E68}"/>
              </a:ext>
            </a:extLst>
          </p:cNvPr>
          <p:cNvSpPr>
            <a:spLocks noGrp="1"/>
          </p:cNvSpPr>
          <p:nvPr>
            <p:ph type="sldNum" sz="quarter" idx="5"/>
          </p:nvPr>
        </p:nvSpPr>
        <p:spPr/>
        <p:txBody>
          <a:bodyPr/>
          <a:lstStyle/>
          <a:p>
            <a:fld id="{BFDD6F49-EBB7-4CCF-97A8-E526BB28BB69}" type="slidenum">
              <a:rPr lang="en-US" smtClean="0"/>
              <a:t>35</a:t>
            </a:fld>
            <a:endParaRPr lang="en-US" dirty="0"/>
          </a:p>
        </p:txBody>
      </p:sp>
    </p:spTree>
    <p:extLst>
      <p:ext uri="{BB962C8B-B14F-4D97-AF65-F5344CB8AC3E}">
        <p14:creationId xmlns:p14="http://schemas.microsoft.com/office/powerpoint/2010/main" val="4215898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D8B97-BBF0-C159-0692-0CFF2FF31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93356-62E7-9D23-2D80-B8536D5FCB7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40FBD0A-D2D7-CAC9-A8E8-81CA3A7E9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617D0-EB27-2256-20FE-A79446C32A17}"/>
              </a:ext>
            </a:extLst>
          </p:cNvPr>
          <p:cNvSpPr>
            <a:spLocks noGrp="1"/>
          </p:cNvSpPr>
          <p:nvPr>
            <p:ph type="sldNum" sz="quarter" idx="5"/>
          </p:nvPr>
        </p:nvSpPr>
        <p:spPr/>
        <p:txBody>
          <a:bodyPr/>
          <a:lstStyle/>
          <a:p>
            <a:fld id="{BFDD6F49-EBB7-4CCF-97A8-E526BB28BB69}" type="slidenum">
              <a:rPr lang="en-US" smtClean="0"/>
              <a:t>36</a:t>
            </a:fld>
            <a:endParaRPr lang="en-US" dirty="0"/>
          </a:p>
        </p:txBody>
      </p:sp>
    </p:spTree>
    <p:extLst>
      <p:ext uri="{BB962C8B-B14F-4D97-AF65-F5344CB8AC3E}">
        <p14:creationId xmlns:p14="http://schemas.microsoft.com/office/powerpoint/2010/main" val="1361973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AAA7-AD22-DA75-705C-44AFBC42C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04ED1-8F20-E094-1FF9-5271F7049A1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554066AA-C92F-0570-14E6-8470487902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D1812-558D-1C5D-01AD-EDD0FBFA9865}"/>
              </a:ext>
            </a:extLst>
          </p:cNvPr>
          <p:cNvSpPr>
            <a:spLocks noGrp="1"/>
          </p:cNvSpPr>
          <p:nvPr>
            <p:ph type="sldNum" sz="quarter" idx="5"/>
          </p:nvPr>
        </p:nvSpPr>
        <p:spPr/>
        <p:txBody>
          <a:bodyPr/>
          <a:lstStyle/>
          <a:p>
            <a:fld id="{BFDD6F49-EBB7-4CCF-97A8-E526BB28BB69}" type="slidenum">
              <a:rPr lang="en-US" smtClean="0"/>
              <a:t>37</a:t>
            </a:fld>
            <a:endParaRPr lang="en-US" dirty="0"/>
          </a:p>
        </p:txBody>
      </p:sp>
    </p:spTree>
    <p:extLst>
      <p:ext uri="{BB962C8B-B14F-4D97-AF65-F5344CB8AC3E}">
        <p14:creationId xmlns:p14="http://schemas.microsoft.com/office/powerpoint/2010/main" val="2657667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72E3-CA81-9D76-C38E-72B83FC33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678E6-E4E7-A3DE-72EC-4BE550E2146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517885F-BB1D-AF30-F89B-2937DB67B9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672CCC-1650-3BC8-F845-0DBEE8FDBA3E}"/>
              </a:ext>
            </a:extLst>
          </p:cNvPr>
          <p:cNvSpPr>
            <a:spLocks noGrp="1"/>
          </p:cNvSpPr>
          <p:nvPr>
            <p:ph type="sldNum" sz="quarter" idx="5"/>
          </p:nvPr>
        </p:nvSpPr>
        <p:spPr/>
        <p:txBody>
          <a:bodyPr/>
          <a:lstStyle/>
          <a:p>
            <a:fld id="{BFDD6F49-EBB7-4CCF-97A8-E526BB28BB69}" type="slidenum">
              <a:rPr lang="en-US" smtClean="0"/>
              <a:t>38</a:t>
            </a:fld>
            <a:endParaRPr lang="en-US" dirty="0"/>
          </a:p>
        </p:txBody>
      </p:sp>
    </p:spTree>
    <p:extLst>
      <p:ext uri="{BB962C8B-B14F-4D97-AF65-F5344CB8AC3E}">
        <p14:creationId xmlns:p14="http://schemas.microsoft.com/office/powerpoint/2010/main" val="1379469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160D-807D-C2D7-A6D4-35E87892D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7EEBC-1D69-1CB3-E5EB-58F241B4369C}"/>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224904B-C74D-C49F-F701-74B339898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C6400-75A7-372E-64EE-0AB50B10550E}"/>
              </a:ext>
            </a:extLst>
          </p:cNvPr>
          <p:cNvSpPr>
            <a:spLocks noGrp="1"/>
          </p:cNvSpPr>
          <p:nvPr>
            <p:ph type="sldNum" sz="quarter" idx="5"/>
          </p:nvPr>
        </p:nvSpPr>
        <p:spPr/>
        <p:txBody>
          <a:bodyPr/>
          <a:lstStyle/>
          <a:p>
            <a:fld id="{BFDD6F49-EBB7-4CCF-97A8-E526BB28BB69}" type="slidenum">
              <a:rPr lang="en-US" smtClean="0"/>
              <a:t>39</a:t>
            </a:fld>
            <a:endParaRPr lang="en-US" dirty="0"/>
          </a:p>
        </p:txBody>
      </p:sp>
    </p:spTree>
    <p:extLst>
      <p:ext uri="{BB962C8B-B14F-4D97-AF65-F5344CB8AC3E}">
        <p14:creationId xmlns:p14="http://schemas.microsoft.com/office/powerpoint/2010/main" val="9327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
This training session is designed to equip participants with the knowledge and skills necessary to effectively use and fill out an Excel financial plan. The objectives include understanding the structure of the financial plan, learning how to input data correctly, avoiding common mistakes, interpreting financial outputs, and utilizing the plan for strategic decision-making and reporting. By the end of the session, participants should be able to confidently navigate the tool, input relevant financial data, and extract meaningful insights to support their business or project planning.</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076741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1343-9D02-C2BD-211F-A05A72F3B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0599F-9F4B-6071-729A-EFA13595F9E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A752AA8-B25C-7BF0-6CBA-03972F409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5D2B66-F60C-E771-E723-0E1B0EECF805}"/>
              </a:ext>
            </a:extLst>
          </p:cNvPr>
          <p:cNvSpPr>
            <a:spLocks noGrp="1"/>
          </p:cNvSpPr>
          <p:nvPr>
            <p:ph type="sldNum" sz="quarter" idx="5"/>
          </p:nvPr>
        </p:nvSpPr>
        <p:spPr/>
        <p:txBody>
          <a:bodyPr/>
          <a:lstStyle/>
          <a:p>
            <a:fld id="{BFDD6F49-EBB7-4CCF-97A8-E526BB28BB69}" type="slidenum">
              <a:rPr lang="en-US" smtClean="0"/>
              <a:t>40</a:t>
            </a:fld>
            <a:endParaRPr lang="en-US" dirty="0"/>
          </a:p>
        </p:txBody>
      </p:sp>
    </p:spTree>
    <p:extLst>
      <p:ext uri="{BB962C8B-B14F-4D97-AF65-F5344CB8AC3E}">
        <p14:creationId xmlns:p14="http://schemas.microsoft.com/office/powerpoint/2010/main" val="3155329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CB9A-A7AA-2BB3-4DF5-56CFE3A07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698E4-BDCE-7DD1-04E9-E59A7266010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9FAA8232-FCE0-2934-5338-00530D233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C7981F-4B0D-C37C-B759-2ADD33E839FB}"/>
              </a:ext>
            </a:extLst>
          </p:cNvPr>
          <p:cNvSpPr>
            <a:spLocks noGrp="1"/>
          </p:cNvSpPr>
          <p:nvPr>
            <p:ph type="sldNum" sz="quarter" idx="5"/>
          </p:nvPr>
        </p:nvSpPr>
        <p:spPr/>
        <p:txBody>
          <a:bodyPr/>
          <a:lstStyle/>
          <a:p>
            <a:fld id="{BFDD6F49-EBB7-4CCF-97A8-E526BB28BB69}" type="slidenum">
              <a:rPr lang="en-US" smtClean="0"/>
              <a:t>41</a:t>
            </a:fld>
            <a:endParaRPr lang="en-US" dirty="0"/>
          </a:p>
        </p:txBody>
      </p:sp>
    </p:spTree>
    <p:extLst>
      <p:ext uri="{BB962C8B-B14F-4D97-AF65-F5344CB8AC3E}">
        <p14:creationId xmlns:p14="http://schemas.microsoft.com/office/powerpoint/2010/main" val="211247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B0BF-1934-AA47-20C8-C83770C97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BA4BD-D1D7-E7FA-8D20-E8B1CC1B1191}"/>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053EB49-D626-0B91-FA75-0735577E9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DC20A-2C4F-458B-705F-227202476F76}"/>
              </a:ext>
            </a:extLst>
          </p:cNvPr>
          <p:cNvSpPr>
            <a:spLocks noGrp="1"/>
          </p:cNvSpPr>
          <p:nvPr>
            <p:ph type="sldNum" sz="quarter" idx="5"/>
          </p:nvPr>
        </p:nvSpPr>
        <p:spPr/>
        <p:txBody>
          <a:bodyPr/>
          <a:lstStyle/>
          <a:p>
            <a:fld id="{BFDD6F49-EBB7-4CCF-97A8-E526BB28BB69}" type="slidenum">
              <a:rPr lang="en-US" smtClean="0"/>
              <a:t>42</a:t>
            </a:fld>
            <a:endParaRPr lang="en-US" dirty="0"/>
          </a:p>
        </p:txBody>
      </p:sp>
    </p:spTree>
    <p:extLst>
      <p:ext uri="{BB962C8B-B14F-4D97-AF65-F5344CB8AC3E}">
        <p14:creationId xmlns:p14="http://schemas.microsoft.com/office/powerpoint/2010/main" val="2141278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0A9AD-A177-A2F9-FF10-DD2D5A6FB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656F5-8372-C660-09D3-6792C9EBD84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9D0245C-551F-FA20-FCBF-DB924121A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76FAD3-FBE5-08BC-6BF4-7EA09FE73A24}"/>
              </a:ext>
            </a:extLst>
          </p:cNvPr>
          <p:cNvSpPr>
            <a:spLocks noGrp="1"/>
          </p:cNvSpPr>
          <p:nvPr>
            <p:ph type="sldNum" sz="quarter" idx="5"/>
          </p:nvPr>
        </p:nvSpPr>
        <p:spPr/>
        <p:txBody>
          <a:bodyPr/>
          <a:lstStyle/>
          <a:p>
            <a:fld id="{BFDD6F49-EBB7-4CCF-97A8-E526BB28BB69}" type="slidenum">
              <a:rPr lang="en-US" smtClean="0"/>
              <a:t>43</a:t>
            </a:fld>
            <a:endParaRPr lang="en-US" dirty="0"/>
          </a:p>
        </p:txBody>
      </p:sp>
    </p:spTree>
    <p:extLst>
      <p:ext uri="{BB962C8B-B14F-4D97-AF65-F5344CB8AC3E}">
        <p14:creationId xmlns:p14="http://schemas.microsoft.com/office/powerpoint/2010/main" val="296101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C8C0-0996-7529-F557-DF137AA33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454F1-D6F7-80F9-57BC-266AD425A02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5E10E1C-F20B-CED6-EA7E-FB8BBE877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CCB7A-990A-8164-B9DE-B49889BE4147}"/>
              </a:ext>
            </a:extLst>
          </p:cNvPr>
          <p:cNvSpPr>
            <a:spLocks noGrp="1"/>
          </p:cNvSpPr>
          <p:nvPr>
            <p:ph type="sldNum" sz="quarter" idx="5"/>
          </p:nvPr>
        </p:nvSpPr>
        <p:spPr/>
        <p:txBody>
          <a:bodyPr/>
          <a:lstStyle/>
          <a:p>
            <a:fld id="{BFDD6F49-EBB7-4CCF-97A8-E526BB28BB69}" type="slidenum">
              <a:rPr lang="en-US" smtClean="0"/>
              <a:t>44</a:t>
            </a:fld>
            <a:endParaRPr lang="en-US" dirty="0"/>
          </a:p>
        </p:txBody>
      </p:sp>
    </p:spTree>
    <p:extLst>
      <p:ext uri="{BB962C8B-B14F-4D97-AF65-F5344CB8AC3E}">
        <p14:creationId xmlns:p14="http://schemas.microsoft.com/office/powerpoint/2010/main" val="1297678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8BBB-D7DB-926D-48D0-AF179B14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4E854-0ADD-BB17-6D0D-2C38DBCB825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0F56C5A-81EA-5386-A2E5-2C32694BF9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D2914-ED0F-39E5-3637-78FB18F4DF53}"/>
              </a:ext>
            </a:extLst>
          </p:cNvPr>
          <p:cNvSpPr>
            <a:spLocks noGrp="1"/>
          </p:cNvSpPr>
          <p:nvPr>
            <p:ph type="sldNum" sz="quarter" idx="5"/>
          </p:nvPr>
        </p:nvSpPr>
        <p:spPr/>
        <p:txBody>
          <a:bodyPr/>
          <a:lstStyle/>
          <a:p>
            <a:fld id="{BFDD6F49-EBB7-4CCF-97A8-E526BB28BB69}" type="slidenum">
              <a:rPr lang="en-US" smtClean="0"/>
              <a:t>45</a:t>
            </a:fld>
            <a:endParaRPr lang="en-US" dirty="0"/>
          </a:p>
        </p:txBody>
      </p:sp>
    </p:spTree>
    <p:extLst>
      <p:ext uri="{BB962C8B-B14F-4D97-AF65-F5344CB8AC3E}">
        <p14:creationId xmlns:p14="http://schemas.microsoft.com/office/powerpoint/2010/main" val="2209900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3EFA-9E7E-E514-60A4-DDD25D13E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24573-7A7A-9DC3-38B1-00EDA0A52B9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1C81155-A257-DB57-2732-AE0AB1818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5724D-1DF8-90CF-732B-AD3A025CBF56}"/>
              </a:ext>
            </a:extLst>
          </p:cNvPr>
          <p:cNvSpPr>
            <a:spLocks noGrp="1"/>
          </p:cNvSpPr>
          <p:nvPr>
            <p:ph type="sldNum" sz="quarter" idx="5"/>
          </p:nvPr>
        </p:nvSpPr>
        <p:spPr/>
        <p:txBody>
          <a:bodyPr/>
          <a:lstStyle/>
          <a:p>
            <a:fld id="{BFDD6F49-EBB7-4CCF-97A8-E526BB28BB69}" type="slidenum">
              <a:rPr lang="en-US" smtClean="0"/>
              <a:t>46</a:t>
            </a:fld>
            <a:endParaRPr lang="en-US" dirty="0"/>
          </a:p>
        </p:txBody>
      </p:sp>
    </p:spTree>
    <p:extLst>
      <p:ext uri="{BB962C8B-B14F-4D97-AF65-F5344CB8AC3E}">
        <p14:creationId xmlns:p14="http://schemas.microsoft.com/office/powerpoint/2010/main" val="2274899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9FED-A89A-20C0-2A88-D15A84F8E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25D35-79D0-DB8E-5831-5FB446DA1EB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6521078A-BE24-125D-BAE7-6AC9C94C4C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5D28C-E72B-AF79-FED2-1CCC7D7CAE31}"/>
              </a:ext>
            </a:extLst>
          </p:cNvPr>
          <p:cNvSpPr>
            <a:spLocks noGrp="1"/>
          </p:cNvSpPr>
          <p:nvPr>
            <p:ph type="sldNum" sz="quarter" idx="5"/>
          </p:nvPr>
        </p:nvSpPr>
        <p:spPr/>
        <p:txBody>
          <a:bodyPr/>
          <a:lstStyle/>
          <a:p>
            <a:fld id="{BFDD6F49-EBB7-4CCF-97A8-E526BB28BB69}" type="slidenum">
              <a:rPr lang="en-US" smtClean="0"/>
              <a:t>47</a:t>
            </a:fld>
            <a:endParaRPr lang="en-US" dirty="0"/>
          </a:p>
        </p:txBody>
      </p:sp>
    </p:spTree>
    <p:extLst>
      <p:ext uri="{BB962C8B-B14F-4D97-AF65-F5344CB8AC3E}">
        <p14:creationId xmlns:p14="http://schemas.microsoft.com/office/powerpoint/2010/main" val="1176983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48</a:t>
            </a:fld>
            <a:endParaRPr lang="en-US" dirty="0"/>
          </a:p>
        </p:txBody>
      </p:sp>
    </p:spTree>
    <p:extLst>
      <p:ext uri="{BB962C8B-B14F-4D97-AF65-F5344CB8AC3E}">
        <p14:creationId xmlns:p14="http://schemas.microsoft.com/office/powerpoint/2010/main" val="356216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49</a:t>
            </a:fld>
            <a:endParaRPr lang="en-US" dirty="0"/>
          </a:p>
        </p:txBody>
      </p:sp>
    </p:spTree>
    <p:extLst>
      <p:ext uri="{BB962C8B-B14F-4D97-AF65-F5344CB8AC3E}">
        <p14:creationId xmlns:p14="http://schemas.microsoft.com/office/powerpoint/2010/main" val="180115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7E23-12AE-4828-7CB1-59D31991B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DA3AE-9D6A-54CC-592D-3AADCEBF112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1190B90-2038-4DD0-05EC-2C87C3D50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E2935-29B2-1022-8D92-1C716371FF18}"/>
              </a:ext>
            </a:extLst>
          </p:cNvPr>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1172211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50</a:t>
            </a:fld>
            <a:endParaRPr lang="en-US" dirty="0"/>
          </a:p>
        </p:txBody>
      </p:sp>
    </p:spTree>
    <p:extLst>
      <p:ext uri="{BB962C8B-B14F-4D97-AF65-F5344CB8AC3E}">
        <p14:creationId xmlns:p14="http://schemas.microsoft.com/office/powerpoint/2010/main" val="2808527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0A2C-2337-9ECE-D453-BCE34DC8D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1D704-23B2-F17A-8B31-1270B93A003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CA0F80C-86F8-B891-4033-F5901CF199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38D6F7-6E50-B67D-93A3-8010EDCE893D}"/>
              </a:ext>
            </a:extLst>
          </p:cNvPr>
          <p:cNvSpPr>
            <a:spLocks noGrp="1"/>
          </p:cNvSpPr>
          <p:nvPr>
            <p:ph type="sldNum" sz="quarter" idx="5"/>
          </p:nvPr>
        </p:nvSpPr>
        <p:spPr/>
        <p:txBody>
          <a:bodyPr/>
          <a:lstStyle/>
          <a:p>
            <a:fld id="{BFDD6F49-EBB7-4CCF-97A8-E526BB28BB69}" type="slidenum">
              <a:rPr lang="en-US" smtClean="0"/>
              <a:t>51</a:t>
            </a:fld>
            <a:endParaRPr lang="en-US" dirty="0"/>
          </a:p>
        </p:txBody>
      </p:sp>
    </p:spTree>
    <p:extLst>
      <p:ext uri="{BB962C8B-B14F-4D97-AF65-F5344CB8AC3E}">
        <p14:creationId xmlns:p14="http://schemas.microsoft.com/office/powerpoint/2010/main" val="3639794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B44AB-B1DF-0584-704A-8CBE0E8B1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70B55-976E-E0A2-2515-550F10C1195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3612C84D-E709-0433-F63C-79B5FC93F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923791-7F1F-8C8F-2D3B-635991AF8AAC}"/>
              </a:ext>
            </a:extLst>
          </p:cNvPr>
          <p:cNvSpPr>
            <a:spLocks noGrp="1"/>
          </p:cNvSpPr>
          <p:nvPr>
            <p:ph type="sldNum" sz="quarter" idx="5"/>
          </p:nvPr>
        </p:nvSpPr>
        <p:spPr/>
        <p:txBody>
          <a:bodyPr/>
          <a:lstStyle/>
          <a:p>
            <a:fld id="{BFDD6F49-EBB7-4CCF-97A8-E526BB28BB69}" type="slidenum">
              <a:rPr lang="en-US" smtClean="0"/>
              <a:t>52</a:t>
            </a:fld>
            <a:endParaRPr lang="en-US" dirty="0"/>
          </a:p>
        </p:txBody>
      </p:sp>
    </p:spTree>
    <p:extLst>
      <p:ext uri="{BB962C8B-B14F-4D97-AF65-F5344CB8AC3E}">
        <p14:creationId xmlns:p14="http://schemas.microsoft.com/office/powerpoint/2010/main" val="645960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F236-6D57-A74D-E314-01A2FB8D6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68AF-CBB0-1C05-B7D0-7D7B3C6380D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1EE23396-05A0-22CA-A87B-719EC86BA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951AE-A5E9-AD62-197B-6D45B01CF370}"/>
              </a:ext>
            </a:extLst>
          </p:cNvPr>
          <p:cNvSpPr>
            <a:spLocks noGrp="1"/>
          </p:cNvSpPr>
          <p:nvPr>
            <p:ph type="sldNum" sz="quarter" idx="5"/>
          </p:nvPr>
        </p:nvSpPr>
        <p:spPr/>
        <p:txBody>
          <a:bodyPr/>
          <a:lstStyle/>
          <a:p>
            <a:fld id="{BFDD6F49-EBB7-4CCF-97A8-E526BB28BB69}" type="slidenum">
              <a:rPr lang="en-US" smtClean="0"/>
              <a:t>53</a:t>
            </a:fld>
            <a:endParaRPr lang="en-US" dirty="0"/>
          </a:p>
        </p:txBody>
      </p:sp>
    </p:spTree>
    <p:extLst>
      <p:ext uri="{BB962C8B-B14F-4D97-AF65-F5344CB8AC3E}">
        <p14:creationId xmlns:p14="http://schemas.microsoft.com/office/powerpoint/2010/main" val="104249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59087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70C3C-F264-12EA-0853-A2EF0218B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ADAB7-66B2-3593-2BC5-CEC1EBE4493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A0BBDAD-8B10-DA4E-77E9-9CCE65529DAA}"/>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2010FD4C-1B77-4F2A-1B0D-93EBA18F8B2A}"/>
              </a:ext>
            </a:extLst>
          </p:cNvPr>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80559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C49F-E355-0DEB-050D-D53BE61B2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D745-6F69-3412-53EB-63F1A8BF123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69D4804-CD2D-13A2-DE49-F06F7F60B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CE587-411E-62D8-D1E9-C8DECD5A636A}"/>
              </a:ext>
            </a:extLst>
          </p:cNvPr>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58758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C12C-62ED-D00C-997B-CE11DD808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B9C98-F7F7-A7BE-F2EC-C7A5865EFBEB}"/>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3943434-FBA3-ECF4-F0CE-8E805B114D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24BD00-CA20-8262-32D2-D62516637ECD}"/>
              </a:ext>
            </a:extLst>
          </p:cNvPr>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3735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r>
              <a:rPr lang="en-BE"/>
              <a:t>02/11/2025</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r>
              <a:rPr lang="en-BE"/>
              <a:t>02/11/2025</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r>
              <a:rPr lang="en-BE"/>
              <a:t>02/11/2025</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Training Financial Plan v02</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r>
              <a:rPr lang="en-BE"/>
              <a:t>02/11/2025</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r>
              <a:rPr lang="en-BE"/>
              <a:t>02/11/2025</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r>
              <a:rPr lang="en-BE"/>
              <a:t>02/11/2025</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r>
              <a:rPr lang="en-BE"/>
              <a:t>02/11/2025</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r>
              <a:rPr lang="en-BE"/>
              <a:t>02/11/2025</a:t>
            </a:r>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Training Financial Plan v02</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r>
              <a:rPr lang="en-BE"/>
              <a:t>02/11/2025</a:t>
            </a:r>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r>
              <a:rPr lang="en-BE"/>
              <a:t>02/11/2025</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Training Financial Plan v02</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9.xml"/><Relationship Id="rId5" Type="http://schemas.openxmlformats.org/officeDocument/2006/relationships/image" Target="../media/image51.emf"/><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54.emf"/><Relationship Id="rId5" Type="http://schemas.microsoft.com/office/2007/relationships/hdphoto" Target="../media/hdphoto1.wdp"/><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62.emf"/></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63.emf"/></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64.emf"/></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39.jpeg"/><Relationship Id="rId7"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image" Target="../media/image70.emf"/></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B1FC-F962-009D-BDFD-C055E4354130}"/>
              </a:ext>
            </a:extLst>
          </p:cNvPr>
          <p:cNvSpPr>
            <a:spLocks noGrp="1"/>
          </p:cNvSpPr>
          <p:nvPr>
            <p:ph type="ctrTitle"/>
          </p:nvPr>
        </p:nvSpPr>
        <p:spPr>
          <a:xfrm>
            <a:off x="20" y="5186245"/>
            <a:ext cx="11880557" cy="786384"/>
          </a:xfrm>
        </p:spPr>
        <p:txBody>
          <a:bodyPr anchor="b">
            <a:normAutofit fontScale="90000"/>
          </a:bodyPr>
          <a:lstStyle/>
          <a:p>
            <a:pPr algn="ctr"/>
            <a:r>
              <a:rPr lang="fr-FR" sz="3600" noProof="0" dirty="0"/>
              <a:t>Formation : Comment utiliser et remplir le nouveau plan financier v02.10</a:t>
            </a:r>
          </a:p>
        </p:txBody>
      </p:sp>
      <p:sp>
        <p:nvSpPr>
          <p:cNvPr id="3" name="Subtitle 2">
            <a:extLst>
              <a:ext uri="{FF2B5EF4-FFF2-40B4-BE49-F238E27FC236}">
                <a16:creationId xmlns:a16="http://schemas.microsoft.com/office/drawing/2014/main" id="{EF718B17-2988-14DF-D97C-C78F837FA94C}"/>
              </a:ext>
            </a:extLst>
          </p:cNvPr>
          <p:cNvSpPr>
            <a:spLocks noGrp="1"/>
          </p:cNvSpPr>
          <p:nvPr>
            <p:ph type="subTitle" idx="1"/>
          </p:nvPr>
        </p:nvSpPr>
        <p:spPr>
          <a:xfrm>
            <a:off x="365760" y="5972629"/>
            <a:ext cx="11460480" cy="716495"/>
          </a:xfrm>
        </p:spPr>
        <p:txBody>
          <a:bodyPr anchor="t">
            <a:normAutofit fontScale="77500" lnSpcReduction="20000"/>
          </a:bodyPr>
          <a:lstStyle/>
          <a:p>
            <a:r>
              <a:rPr lang="fr-FR" noProof="0" dirty="0"/>
              <a:t>Présenté par :	Jean BEKA</a:t>
            </a:r>
          </a:p>
          <a:p>
            <a:r>
              <a:rPr lang="fr-FR" noProof="0" dirty="0"/>
              <a:t>Date :		02/11/2025</a:t>
            </a:r>
          </a:p>
        </p:txBody>
      </p:sp>
      <p:pic>
        <p:nvPicPr>
          <p:cNvPr id="4" name="Picture 3" descr="Work accessories on desk and a chair">
            <a:extLst>
              <a:ext uri="{FF2B5EF4-FFF2-40B4-BE49-F238E27FC236}">
                <a16:creationId xmlns:a16="http://schemas.microsoft.com/office/drawing/2014/main" id="{9323D69F-2FB5-4AA7-B8B4-4731C09A31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10"/>
            <a:ext cx="12191979" cy="4986415"/>
          </a:xfrm>
          <a:prstGeom prst="rect">
            <a:avLst/>
          </a:prstGeom>
          <a:noFill/>
        </p:spPr>
      </p:pic>
      <p:grpSp>
        <p:nvGrpSpPr>
          <p:cNvPr id="8" name="Group 7">
            <a:extLst>
              <a:ext uri="{FF2B5EF4-FFF2-40B4-BE49-F238E27FC236}">
                <a16:creationId xmlns:a16="http://schemas.microsoft.com/office/drawing/2014/main" id="{DA8C1050-1C78-994A-A902-B7CE7F0C4CFC}"/>
              </a:ext>
            </a:extLst>
          </p:cNvPr>
          <p:cNvGrpSpPr/>
          <p:nvPr/>
        </p:nvGrpSpPr>
        <p:grpSpPr>
          <a:xfrm>
            <a:off x="6638854" y="24714"/>
            <a:ext cx="3176348" cy="1557856"/>
            <a:chOff x="6581188" y="0"/>
            <a:chExt cx="3176348" cy="1557856"/>
          </a:xfrm>
        </p:grpSpPr>
        <p:sp>
          <p:nvSpPr>
            <p:cNvPr id="6" name="Rectangle 5">
              <a:extLst>
                <a:ext uri="{FF2B5EF4-FFF2-40B4-BE49-F238E27FC236}">
                  <a16:creationId xmlns:a16="http://schemas.microsoft.com/office/drawing/2014/main" id="{231B41F3-2F3A-FB4E-EC2B-BB3471B8E67D}"/>
                </a:ext>
              </a:extLst>
            </p:cNvPr>
            <p:cNvSpPr/>
            <p:nvPr/>
          </p:nvSpPr>
          <p:spPr>
            <a:xfrm>
              <a:off x="6581188" y="0"/>
              <a:ext cx="3176348" cy="1557856"/>
            </a:xfrm>
            <a:prstGeom prst="rect">
              <a:avLst/>
            </a:prstGeom>
            <a:solidFill>
              <a:schemeClr val="accent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7" name="Graphic 6">
              <a:extLst>
                <a:ext uri="{FF2B5EF4-FFF2-40B4-BE49-F238E27FC236}">
                  <a16:creationId xmlns:a16="http://schemas.microsoft.com/office/drawing/2014/main" id="{9C2CF957-B732-A3D9-2416-E44020909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1362" y="390837"/>
              <a:ext cx="3096000" cy="776183"/>
            </a:xfrm>
            <a:prstGeom prst="rect">
              <a:avLst/>
            </a:prstGeom>
          </p:spPr>
        </p:pic>
      </p:grpSp>
    </p:spTree>
    <p:extLst>
      <p:ext uri="{BB962C8B-B14F-4D97-AF65-F5344CB8AC3E}">
        <p14:creationId xmlns:p14="http://schemas.microsoft.com/office/powerpoint/2010/main" val="5758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CFA8-4F1E-31B8-F1CC-7627C85F204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A2FB363-AE27-2BF7-4370-59A372E67BE1}"/>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ADE9EE50-EE6E-D2CD-D651-D1B07F14ADA0}"/>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C3182E3D-B50F-A481-6086-3C2809BCEAE1}"/>
              </a:ext>
            </a:extLst>
          </p:cNvPr>
          <p:cNvSpPr>
            <a:spLocks noGrp="1"/>
          </p:cNvSpPr>
          <p:nvPr>
            <p:ph type="sldNum" sz="quarter" idx="12"/>
          </p:nvPr>
        </p:nvSpPr>
        <p:spPr/>
        <p:txBody>
          <a:bodyPr/>
          <a:lstStyle/>
          <a:p>
            <a:fld id="{CC057153-B650-4DEB-B370-79DDCFDCE934}" type="slidenum">
              <a:rPr lang="fr-FR" noProof="0" smtClean="0"/>
              <a:pPr/>
              <a:t>10</a:t>
            </a:fld>
            <a:endParaRPr lang="fr-FR" noProof="0" dirty="0"/>
          </a:p>
        </p:txBody>
      </p:sp>
      <p:pic>
        <p:nvPicPr>
          <p:cNvPr id="10" name="Picture Placeholder 9" descr="A person standing in front of a person looking at a graph&#10;&#10;AI-generated content may be incorrect.">
            <a:extLst>
              <a:ext uri="{FF2B5EF4-FFF2-40B4-BE49-F238E27FC236}">
                <a16:creationId xmlns:a16="http://schemas.microsoft.com/office/drawing/2014/main" id="{75173C12-108A-BC71-9515-C8AD9234841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976081" y="0"/>
            <a:ext cx="9215919" cy="6858000"/>
          </a:xfrm>
        </p:spPr>
      </p:pic>
      <p:sp>
        <p:nvSpPr>
          <p:cNvPr id="13" name="Rectangle 12">
            <a:extLst>
              <a:ext uri="{FF2B5EF4-FFF2-40B4-BE49-F238E27FC236}">
                <a16:creationId xmlns:a16="http://schemas.microsoft.com/office/drawing/2014/main" id="{DA2D2831-3140-ACC8-344D-7CF0B8AA99CE}"/>
              </a:ext>
            </a:extLst>
          </p:cNvPr>
          <p:cNvSpPr/>
          <p:nvPr/>
        </p:nvSpPr>
        <p:spPr>
          <a:xfrm>
            <a:off x="3786809" y="786384"/>
            <a:ext cx="3677478" cy="9326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TextBox 11">
            <a:extLst>
              <a:ext uri="{FF2B5EF4-FFF2-40B4-BE49-F238E27FC236}">
                <a16:creationId xmlns:a16="http://schemas.microsoft.com/office/drawing/2014/main" id="{06B5C8F7-F89C-7E69-0D96-94F1CB6D6369}"/>
              </a:ext>
            </a:extLst>
          </p:cNvPr>
          <p:cNvSpPr txBox="1"/>
          <p:nvPr/>
        </p:nvSpPr>
        <p:spPr>
          <a:xfrm>
            <a:off x="4124741" y="470778"/>
            <a:ext cx="2902225" cy="1384995"/>
          </a:xfrm>
          <a:prstGeom prst="rect">
            <a:avLst/>
          </a:prstGeom>
          <a:solidFill>
            <a:schemeClr val="bg1"/>
          </a:solidFill>
        </p:spPr>
        <p:txBody>
          <a:bodyPr wrap="square" rtlCol="0">
            <a:spAutoFit/>
          </a:bodyPr>
          <a:lstStyle/>
          <a:p>
            <a:pPr algn="ctr"/>
            <a:r>
              <a:rPr lang="fr-FR" sz="2800" b="1" i="1" dirty="0"/>
              <a:t>Profitez bien de ce tableur. Pas de pression..</a:t>
            </a:r>
            <a:endParaRPr lang="fr-FR" sz="2800" b="1" i="1" noProof="0" dirty="0"/>
          </a:p>
        </p:txBody>
      </p:sp>
      <p:sp>
        <p:nvSpPr>
          <p:cNvPr id="2" name="Title 1">
            <a:extLst>
              <a:ext uri="{FF2B5EF4-FFF2-40B4-BE49-F238E27FC236}">
                <a16:creationId xmlns:a16="http://schemas.microsoft.com/office/drawing/2014/main" id="{2DAB68D7-5277-D58E-C00E-F21A3162CF80}"/>
              </a:ext>
            </a:extLst>
          </p:cNvPr>
          <p:cNvSpPr>
            <a:spLocks noGrp="1"/>
          </p:cNvSpPr>
          <p:nvPr>
            <p:ph type="title"/>
          </p:nvPr>
        </p:nvSpPr>
        <p:spPr>
          <a:xfrm>
            <a:off x="67498" y="5856593"/>
            <a:ext cx="2695580" cy="932688"/>
          </a:xfrm>
          <a:solidFill>
            <a:schemeClr val="bg1"/>
          </a:solidFill>
        </p:spPr>
        <p:txBody>
          <a:bodyPr vert="horz" lIns="91440" tIns="45720" rIns="91440" bIns="45720" rtlCol="0" anchor="ctr">
            <a:normAutofit/>
          </a:bodyPr>
          <a:lstStyle/>
          <a:p>
            <a:pPr algn="ctr"/>
            <a:r>
              <a:rPr lang="fr-FR" sz="3600" noProof="0" dirty="0"/>
              <a:t>Merci</a:t>
            </a:r>
            <a:endParaRPr lang="fr-FR" sz="3600" b="1" kern="1200" noProof="0" dirty="0">
              <a:latin typeface="+mj-lt"/>
              <a:ea typeface="+mj-ea"/>
              <a:cs typeface="+mj-cs"/>
            </a:endParaRPr>
          </a:p>
        </p:txBody>
      </p:sp>
    </p:spTree>
    <p:extLst>
      <p:ext uri="{BB962C8B-B14F-4D97-AF65-F5344CB8AC3E}">
        <p14:creationId xmlns:p14="http://schemas.microsoft.com/office/powerpoint/2010/main" val="1508095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C559-98E6-39DF-74C3-DFC8C6BFF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7366F-0976-799B-0E26-CA2A757A49FD}"/>
              </a:ext>
            </a:extLst>
          </p:cNvPr>
          <p:cNvSpPr>
            <a:spLocks noGrp="1"/>
          </p:cNvSpPr>
          <p:nvPr>
            <p:ph type="ctrTitle"/>
          </p:nvPr>
        </p:nvSpPr>
        <p:spPr>
          <a:xfrm>
            <a:off x="274319" y="1801368"/>
            <a:ext cx="8795035" cy="4572000"/>
          </a:xfrm>
        </p:spPr>
        <p:txBody>
          <a:bodyPr anchor="b">
            <a:normAutofit/>
          </a:bodyPr>
          <a:lstStyle/>
          <a:p>
            <a:pPr>
              <a:spcBef>
                <a:spcPts val="600"/>
              </a:spcBef>
              <a:spcAft>
                <a:spcPts val="600"/>
              </a:spcAft>
            </a:pPr>
            <a:r>
              <a:rPr lang="fr-FR" sz="8000" noProof="0" dirty="0"/>
              <a:t>Version Excel et paramètres du fichier</a:t>
            </a:r>
          </a:p>
        </p:txBody>
      </p:sp>
      <p:sp>
        <p:nvSpPr>
          <p:cNvPr id="3" name="Date Placeholder 2">
            <a:extLst>
              <a:ext uri="{FF2B5EF4-FFF2-40B4-BE49-F238E27FC236}">
                <a16:creationId xmlns:a16="http://schemas.microsoft.com/office/drawing/2014/main" id="{935D8490-8F80-69B4-D680-F8E68E59598E}"/>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30562CF3-5D66-73B0-1FA3-295391307318}"/>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4467B078-DFA5-4F36-2146-CBE3F2EBD2EB}"/>
              </a:ext>
            </a:extLst>
          </p:cNvPr>
          <p:cNvSpPr>
            <a:spLocks noGrp="1"/>
          </p:cNvSpPr>
          <p:nvPr>
            <p:ph type="sldNum" sz="quarter" idx="12"/>
          </p:nvPr>
        </p:nvSpPr>
        <p:spPr/>
        <p:txBody>
          <a:bodyPr/>
          <a:lstStyle/>
          <a:p>
            <a:fld id="{CC057153-B650-4DEB-B370-79DDCFDCE934}" type="slidenum">
              <a:rPr lang="fr-FR" noProof="0" smtClean="0"/>
              <a:t>11</a:t>
            </a:fld>
            <a:endParaRPr lang="fr-FR" noProof="0" dirty="0"/>
          </a:p>
        </p:txBody>
      </p:sp>
    </p:spTree>
    <p:extLst>
      <p:ext uri="{BB962C8B-B14F-4D97-AF65-F5344CB8AC3E}">
        <p14:creationId xmlns:p14="http://schemas.microsoft.com/office/powerpoint/2010/main" val="3793189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CFD17-E03F-2075-7D26-1BF9FB52832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47F04944-C3B7-B862-EF00-B3A246C693F9}"/>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60084A24-7584-6438-057F-B15117B37CAE}"/>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5FC2DF06-794E-D70B-8285-6D682D2743D7}"/>
              </a:ext>
            </a:extLst>
          </p:cNvPr>
          <p:cNvSpPr>
            <a:spLocks noGrp="1"/>
          </p:cNvSpPr>
          <p:nvPr>
            <p:ph type="sldNum" sz="quarter" idx="12"/>
          </p:nvPr>
        </p:nvSpPr>
        <p:spPr/>
        <p:txBody>
          <a:bodyPr/>
          <a:lstStyle/>
          <a:p>
            <a:fld id="{CC057153-B650-4DEB-B370-79DDCFDCE934}" type="slidenum">
              <a:rPr lang="fr-FR" noProof="0" smtClean="0"/>
              <a:t>12</a:t>
            </a:fld>
            <a:endParaRPr lang="fr-FR" noProof="0" dirty="0"/>
          </a:p>
        </p:txBody>
      </p:sp>
      <p:sp>
        <p:nvSpPr>
          <p:cNvPr id="2" name="Title 1">
            <a:extLst>
              <a:ext uri="{FF2B5EF4-FFF2-40B4-BE49-F238E27FC236}">
                <a16:creationId xmlns:a16="http://schemas.microsoft.com/office/drawing/2014/main" id="{08F7BF5C-7870-68E8-C5E3-1B9A50DB8C0E}"/>
              </a:ext>
            </a:extLst>
          </p:cNvPr>
          <p:cNvSpPr>
            <a:spLocks noGrp="1"/>
          </p:cNvSpPr>
          <p:nvPr>
            <p:ph type="title"/>
          </p:nvPr>
        </p:nvSpPr>
        <p:spPr>
          <a:xfrm>
            <a:off x="576469" y="410987"/>
            <a:ext cx="11484899" cy="565185"/>
          </a:xfrm>
        </p:spPr>
        <p:txBody>
          <a:bodyPr vert="horz" lIns="91440" tIns="45720" rIns="91440" bIns="45720" rtlCol="0" anchor="b">
            <a:noAutofit/>
          </a:bodyPr>
          <a:lstStyle/>
          <a:p>
            <a:r>
              <a:rPr lang="fr-FR" noProof="0" dirty="0"/>
              <a:t>Etape</a:t>
            </a:r>
            <a:r>
              <a:rPr lang="fr-FR" b="1" kern="1200" noProof="0" dirty="0">
                <a:latin typeface="+mj-lt"/>
                <a:ea typeface="+mj-ea"/>
                <a:cs typeface="+mj-cs"/>
              </a:rPr>
              <a:t> 0 – A propos de la version Excel </a:t>
            </a:r>
          </a:p>
        </p:txBody>
      </p:sp>
      <p:sp>
        <p:nvSpPr>
          <p:cNvPr id="5" name="TextBox 4">
            <a:extLst>
              <a:ext uri="{FF2B5EF4-FFF2-40B4-BE49-F238E27FC236}">
                <a16:creationId xmlns:a16="http://schemas.microsoft.com/office/drawing/2014/main" id="{E2EAE217-F170-94B0-9A67-FFB83FCA41C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1212129"/>
            <a:ext cx="10509453" cy="2509101"/>
          </a:xfrm>
          <a:prstGeom prst="rect">
            <a:avLst/>
          </a:prstGeom>
          <a:solidFill>
            <a:schemeClr val="bg1"/>
          </a:solidFill>
        </p:spPr>
        <p:txBody>
          <a:bodyPr>
            <a:noAutofit/>
          </a:bodyPr>
          <a:lstStyle/>
          <a:p>
            <a:pPr>
              <a:spcAft>
                <a:spcPts val="1200"/>
              </a:spcAft>
            </a:pPr>
            <a:r>
              <a:rPr lang="fr-FR" sz="1600" b="1" noProof="0" dirty="0">
                <a:solidFill>
                  <a:srgbClr val="FF0000"/>
                </a:solidFill>
              </a:rPr>
              <a:t>Microsoft 365 en ligne ne prend pas en charge les macros.</a:t>
            </a:r>
            <a:endParaRPr lang="fr-FR" sz="1600" noProof="0" dirty="0">
              <a:solidFill>
                <a:srgbClr val="FF0000"/>
              </a:solidFill>
            </a:endParaRPr>
          </a:p>
          <a:p>
            <a:pPr>
              <a:spcAft>
                <a:spcPts val="1200"/>
              </a:spcAft>
            </a:pPr>
            <a:r>
              <a:rPr lang="fr-FR" sz="1600" b="1" noProof="0" dirty="0">
                <a:solidFill>
                  <a:srgbClr val="FF0000"/>
                </a:solidFill>
              </a:rPr>
              <a:t>Pour utiliser le plan financier, vous devez utiliser une version de bureau. De préférence une version récente.</a:t>
            </a:r>
            <a:endParaRPr lang="fr-FR" sz="1600" noProof="0" dirty="0">
              <a:solidFill>
                <a:srgbClr val="FF0000"/>
              </a:solidFill>
            </a:endParaRPr>
          </a:p>
          <a:p>
            <a:pPr>
              <a:spcAft>
                <a:spcPts val="1200"/>
              </a:spcAft>
            </a:pPr>
            <a:r>
              <a:rPr lang="fr-FR" sz="1600" b="1" noProof="0" dirty="0"/>
              <a:t>EXCEL 2010 fonctionne presque correctement, mais vous ne pouvez pas ouvrir les colonnes masquées.</a:t>
            </a:r>
            <a:endParaRPr lang="fr-FR" sz="1600" noProof="0" dirty="0"/>
          </a:p>
          <a:p>
            <a:pPr>
              <a:spcAft>
                <a:spcPts val="1200"/>
              </a:spcAft>
            </a:pPr>
            <a:r>
              <a:rPr lang="fr-FR" sz="1600" b="1" noProof="0" dirty="0"/>
              <a:t>EXCEL 2016 fonctionne presque correctement, mais certaines fonctionnalités peuvent manquer.</a:t>
            </a:r>
            <a:endParaRPr lang="fr-FR" sz="1600" noProof="0" dirty="0"/>
          </a:p>
          <a:p>
            <a:pPr>
              <a:spcAft>
                <a:spcPts val="1200"/>
              </a:spcAft>
            </a:pPr>
            <a:r>
              <a:rPr lang="fr-FR" sz="1600" b="1" noProof="0" dirty="0"/>
              <a:t>EXCEL 2020 fonctionne correctement. Aucun problème n'a été signalé à ce stade.</a:t>
            </a:r>
            <a:endParaRPr lang="fr-FR" sz="1600" noProof="0" dirty="0"/>
          </a:p>
          <a:p>
            <a:pPr>
              <a:spcAft>
                <a:spcPts val="1200"/>
              </a:spcAft>
            </a:pPr>
            <a:r>
              <a:rPr lang="fr-FR" sz="1600" b="1" noProof="0" dirty="0"/>
              <a:t>EXCEL 2025 est recommandé.</a:t>
            </a:r>
            <a:endParaRPr lang="fr-FR" sz="1600" noProof="0" dirty="0"/>
          </a:p>
        </p:txBody>
      </p:sp>
    </p:spTree>
    <p:extLst>
      <p:ext uri="{BB962C8B-B14F-4D97-AF65-F5344CB8AC3E}">
        <p14:creationId xmlns:p14="http://schemas.microsoft.com/office/powerpoint/2010/main" val="4085218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5882-CF21-DF51-C613-35160087FAB5}"/>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6488144-D033-8DA7-525B-ABD1B609AEB9}"/>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27A00219-B3DA-42A9-B5B5-81E170405D43}"/>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C7182D15-5858-3DC9-8D21-EFF23D589634}"/>
              </a:ext>
            </a:extLst>
          </p:cNvPr>
          <p:cNvSpPr>
            <a:spLocks noGrp="1"/>
          </p:cNvSpPr>
          <p:nvPr>
            <p:ph type="sldNum" sz="quarter" idx="12"/>
          </p:nvPr>
        </p:nvSpPr>
        <p:spPr/>
        <p:txBody>
          <a:bodyPr/>
          <a:lstStyle/>
          <a:p>
            <a:fld id="{CC057153-B650-4DEB-B370-79DDCFDCE934}" type="slidenum">
              <a:rPr lang="fr-FR" noProof="0" smtClean="0"/>
              <a:t>13</a:t>
            </a:fld>
            <a:endParaRPr lang="fr-FR" noProof="0" dirty="0"/>
          </a:p>
        </p:txBody>
      </p:sp>
      <p:sp>
        <p:nvSpPr>
          <p:cNvPr id="2" name="Title 1">
            <a:extLst>
              <a:ext uri="{FF2B5EF4-FFF2-40B4-BE49-F238E27FC236}">
                <a16:creationId xmlns:a16="http://schemas.microsoft.com/office/drawing/2014/main" id="{A9E315DB-570D-B0AD-47E5-D7CA11BFCAB7}"/>
              </a:ext>
            </a:extLst>
          </p:cNvPr>
          <p:cNvSpPr>
            <a:spLocks noGrp="1"/>
          </p:cNvSpPr>
          <p:nvPr>
            <p:ph type="title"/>
          </p:nvPr>
        </p:nvSpPr>
        <p:spPr>
          <a:xfrm>
            <a:off x="576469" y="316719"/>
            <a:ext cx="11484899" cy="565185"/>
          </a:xfrm>
        </p:spPr>
        <p:txBody>
          <a:bodyPr vert="horz" lIns="91440" tIns="45720" rIns="91440" bIns="45720" rtlCol="0" anchor="b">
            <a:noAutofit/>
          </a:bodyPr>
          <a:lstStyle/>
          <a:p>
            <a:r>
              <a:rPr lang="fr-FR" noProof="0" dirty="0"/>
              <a:t>Etape</a:t>
            </a:r>
            <a:r>
              <a:rPr lang="fr-FR" b="1" kern="1200" noProof="0" dirty="0">
                <a:latin typeface="+mj-lt"/>
                <a:ea typeface="+mj-ea"/>
                <a:cs typeface="+mj-cs"/>
              </a:rPr>
              <a:t> 1 – Avant d’ouvrir le fichier</a:t>
            </a:r>
          </a:p>
        </p:txBody>
      </p:sp>
      <p:sp>
        <p:nvSpPr>
          <p:cNvPr id="5" name="TextBox 4">
            <a:extLst>
              <a:ext uri="{FF2B5EF4-FFF2-40B4-BE49-F238E27FC236}">
                <a16:creationId xmlns:a16="http://schemas.microsoft.com/office/drawing/2014/main" id="{901AE902-A0B5-2DF4-04F0-F854D20B805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8" y="919898"/>
            <a:ext cx="11055693" cy="1792023"/>
          </a:xfrm>
          <a:prstGeom prst="rect">
            <a:avLst/>
          </a:prstGeom>
          <a:solidFill>
            <a:schemeClr val="bg1"/>
          </a:solidFill>
        </p:spPr>
        <p:txBody>
          <a:bodyPr>
            <a:noAutofit/>
          </a:bodyPr>
          <a:lstStyle/>
          <a:p>
            <a:pPr>
              <a:spcAft>
                <a:spcPts val="600"/>
              </a:spcAft>
            </a:pPr>
            <a:r>
              <a:rPr lang="fr-FR" sz="1600" b="1" noProof="0" dirty="0">
                <a:solidFill>
                  <a:srgbClr val="FF0000"/>
                </a:solidFill>
              </a:rPr>
              <a:t>Lorsque vous téléchargez un fichier depuis Internet, un intranet ou que vous l'enregistrez depuis votre boîte mail, EXCEL peut signaler certains risques de sécurité, car vous avez téléchargé le fichier depuis une autre source et vous utilisez des macros.</a:t>
            </a:r>
            <a:endParaRPr lang="fr-FR" sz="1600" noProof="0" dirty="0">
              <a:solidFill>
                <a:srgbClr val="FF0000"/>
              </a:solidFill>
            </a:endParaRPr>
          </a:p>
          <a:p>
            <a:pPr>
              <a:spcAft>
                <a:spcPts val="600"/>
              </a:spcAft>
            </a:pPr>
            <a:r>
              <a:rPr lang="fr-FR" sz="1600" b="1" noProof="0" dirty="0"/>
              <a:t>Veuillez suivre les instructions ci-dessous (étape 1 et étape 2).</a:t>
            </a:r>
            <a:endParaRPr lang="fr-FR" sz="1600" noProof="0" dirty="0"/>
          </a:p>
          <a:p>
            <a:pPr>
              <a:spcAft>
                <a:spcPts val="600"/>
              </a:spcAft>
            </a:pPr>
            <a:r>
              <a:rPr lang="fr-FR" sz="1600" b="1" noProof="0" dirty="0"/>
              <a:t>Cliquez avec le bouton droit sur le fichier et sélectionnez </a:t>
            </a:r>
            <a:r>
              <a:rPr lang="fr-FR" sz="1600" b="1" u="sng" noProof="0" dirty="0"/>
              <a:t>Propriétés</a:t>
            </a:r>
            <a:r>
              <a:rPr lang="fr-FR" sz="1600" b="1" noProof="0" dirty="0"/>
              <a:t> dans le menu contextuel.</a:t>
            </a:r>
            <a:endParaRPr lang="fr-FR" sz="1600" noProof="0" dirty="0"/>
          </a:p>
          <a:p>
            <a:pPr>
              <a:spcAft>
                <a:spcPts val="600"/>
              </a:spcAft>
            </a:pPr>
            <a:r>
              <a:rPr lang="fr-FR" sz="1600" b="1" noProof="0" dirty="0"/>
              <a:t>Au bas de l'onglet </a:t>
            </a:r>
            <a:r>
              <a:rPr lang="fr-FR" sz="1600" b="1" u="sng" noProof="0" dirty="0"/>
              <a:t>Général</a:t>
            </a:r>
            <a:r>
              <a:rPr lang="fr-FR" sz="1600" b="1" noProof="0" dirty="0"/>
              <a:t>, cochez la case </a:t>
            </a:r>
            <a:r>
              <a:rPr lang="fr-FR" sz="1600" b="1" u="sng" noProof="0" dirty="0"/>
              <a:t>Débloquer</a:t>
            </a:r>
            <a:r>
              <a:rPr lang="fr-FR" sz="1600" b="1" noProof="0" dirty="0"/>
              <a:t> et sélectionnez </a:t>
            </a:r>
            <a:r>
              <a:rPr lang="fr-FR" sz="1600" b="1" u="sng" noProof="0" dirty="0"/>
              <a:t>Appliquer</a:t>
            </a:r>
            <a:r>
              <a:rPr lang="fr-FR" sz="1600" b="1" noProof="0" dirty="0"/>
              <a:t>.</a:t>
            </a:r>
            <a:endParaRPr lang="fr-FR" sz="1600" noProof="0" dirty="0"/>
          </a:p>
        </p:txBody>
      </p:sp>
      <p:grpSp>
        <p:nvGrpSpPr>
          <p:cNvPr id="16" name="Group 15">
            <a:extLst>
              <a:ext uri="{FF2B5EF4-FFF2-40B4-BE49-F238E27FC236}">
                <a16:creationId xmlns:a16="http://schemas.microsoft.com/office/drawing/2014/main" id="{7A14D306-CE68-61D0-1086-08932D203D04}"/>
              </a:ext>
            </a:extLst>
          </p:cNvPr>
          <p:cNvGrpSpPr/>
          <p:nvPr/>
        </p:nvGrpSpPr>
        <p:grpSpPr>
          <a:xfrm>
            <a:off x="2386104" y="2872352"/>
            <a:ext cx="7419793" cy="3752552"/>
            <a:chOff x="1311139" y="2033363"/>
            <a:chExt cx="7419793" cy="3752552"/>
          </a:xfrm>
        </p:grpSpPr>
        <p:grpSp>
          <p:nvGrpSpPr>
            <p:cNvPr id="14" name="Group 13">
              <a:extLst>
                <a:ext uri="{FF2B5EF4-FFF2-40B4-BE49-F238E27FC236}">
                  <a16:creationId xmlns:a16="http://schemas.microsoft.com/office/drawing/2014/main" id="{7CCF6D74-A514-1940-72C3-5508E89144DB}"/>
                </a:ext>
              </a:extLst>
            </p:cNvPr>
            <p:cNvGrpSpPr/>
            <p:nvPr/>
          </p:nvGrpSpPr>
          <p:grpSpPr>
            <a:xfrm>
              <a:off x="1311139" y="2033363"/>
              <a:ext cx="3896995" cy="3599815"/>
              <a:chOff x="1311139" y="2033364"/>
              <a:chExt cx="3896995" cy="3599815"/>
            </a:xfrm>
          </p:grpSpPr>
          <p:pic>
            <p:nvPicPr>
              <p:cNvPr id="4" name="Picture 3" descr="A screenshot of a computer&#10;&#10;AI-generated content may be incorrect.">
                <a:extLst>
                  <a:ext uri="{FF2B5EF4-FFF2-40B4-BE49-F238E27FC236}">
                    <a16:creationId xmlns:a16="http://schemas.microsoft.com/office/drawing/2014/main" id="{2BBFE4D8-920B-6112-B0CB-A94DFB96D4E0}"/>
                  </a:ext>
                </a:extLst>
              </p:cNvPr>
              <p:cNvPicPr>
                <a:picLocks noChangeAspect="1"/>
              </p:cNvPicPr>
              <p:nvPr/>
            </p:nvPicPr>
            <p:blipFill>
              <a:blip r:embed="rId3"/>
              <a:stretch>
                <a:fillRect/>
              </a:stretch>
            </p:blipFill>
            <p:spPr>
              <a:xfrm>
                <a:off x="1311139" y="2033364"/>
                <a:ext cx="2907665" cy="3599815"/>
              </a:xfrm>
              <a:prstGeom prst="rect">
                <a:avLst/>
              </a:prstGeom>
            </p:spPr>
          </p:pic>
          <p:sp>
            <p:nvSpPr>
              <p:cNvPr id="8" name="Arrow: Right 7">
                <a:extLst>
                  <a:ext uri="{FF2B5EF4-FFF2-40B4-BE49-F238E27FC236}">
                    <a16:creationId xmlns:a16="http://schemas.microsoft.com/office/drawing/2014/main" id="{71EEF4EA-B4F7-7D90-A7D7-F66E54DAE012}"/>
                  </a:ext>
                </a:extLst>
              </p:cNvPr>
              <p:cNvSpPr/>
              <p:nvPr/>
            </p:nvSpPr>
            <p:spPr>
              <a:xfrm flipH="1">
                <a:off x="3865109" y="4812847"/>
                <a:ext cx="1343025" cy="257175"/>
              </a:xfrm>
              <a:prstGeom prst="rightArrow">
                <a:avLst/>
              </a:prstGeom>
              <a:solidFill>
                <a:srgbClr val="EE0000"/>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noProof="0" dirty="0"/>
              </a:p>
            </p:txBody>
          </p:sp>
          <p:sp>
            <p:nvSpPr>
              <p:cNvPr id="12" name="TextBox 11">
                <a:extLst>
                  <a:ext uri="{FF2B5EF4-FFF2-40B4-BE49-F238E27FC236}">
                    <a16:creationId xmlns:a16="http://schemas.microsoft.com/office/drawing/2014/main" id="{584E3410-1FE5-7908-B014-09030C636735}"/>
                  </a:ext>
                </a:extLst>
              </p:cNvPr>
              <p:cNvSpPr txBox="1"/>
              <p:nvPr/>
            </p:nvSpPr>
            <p:spPr>
              <a:xfrm>
                <a:off x="1755321" y="2575384"/>
                <a:ext cx="2305439" cy="200055"/>
              </a:xfrm>
              <a:prstGeom prst="rect">
                <a:avLst/>
              </a:prstGeom>
              <a:solidFill>
                <a:schemeClr val="bg1"/>
              </a:solidFill>
            </p:spPr>
            <p:txBody>
              <a:bodyPr wrap="none" rtlCol="0">
                <a:spAutoFit/>
              </a:bodyPr>
              <a:lstStyle/>
              <a:p>
                <a:r>
                  <a:rPr lang="fr-FR" sz="700" noProof="0" dirty="0"/>
                  <a:t>Financier OVO-Template5Ans-v02.10-EMPTY.xlsm</a:t>
                </a:r>
              </a:p>
            </p:txBody>
          </p:sp>
        </p:grpSp>
        <p:grpSp>
          <p:nvGrpSpPr>
            <p:cNvPr id="15" name="Group 14">
              <a:extLst>
                <a:ext uri="{FF2B5EF4-FFF2-40B4-BE49-F238E27FC236}">
                  <a16:creationId xmlns:a16="http://schemas.microsoft.com/office/drawing/2014/main" id="{4F82D645-3F68-2C16-75E4-4305300A974F}"/>
                </a:ext>
              </a:extLst>
            </p:cNvPr>
            <p:cNvGrpSpPr/>
            <p:nvPr/>
          </p:nvGrpSpPr>
          <p:grpSpPr>
            <a:xfrm>
              <a:off x="5861367" y="2033363"/>
              <a:ext cx="2869565" cy="3752552"/>
              <a:chOff x="5861367" y="2033363"/>
              <a:chExt cx="2869565" cy="3752552"/>
            </a:xfrm>
          </p:grpSpPr>
          <p:pic>
            <p:nvPicPr>
              <p:cNvPr id="10" name="Picture 9" descr="A screenshot of a computer&#10;&#10;AI-generated content may be incorrect.">
                <a:extLst>
                  <a:ext uri="{FF2B5EF4-FFF2-40B4-BE49-F238E27FC236}">
                    <a16:creationId xmlns:a16="http://schemas.microsoft.com/office/drawing/2014/main" id="{A3CC271C-709B-9541-A642-18A61CF73C13}"/>
                  </a:ext>
                </a:extLst>
              </p:cNvPr>
              <p:cNvPicPr>
                <a:picLocks noChangeAspect="1"/>
              </p:cNvPicPr>
              <p:nvPr/>
            </p:nvPicPr>
            <p:blipFill>
              <a:blip r:embed="rId4"/>
              <a:stretch>
                <a:fillRect/>
              </a:stretch>
            </p:blipFill>
            <p:spPr>
              <a:xfrm>
                <a:off x="5861367" y="2033363"/>
                <a:ext cx="2869565" cy="3599815"/>
              </a:xfrm>
              <a:prstGeom prst="rect">
                <a:avLst/>
              </a:prstGeom>
            </p:spPr>
          </p:pic>
          <p:sp>
            <p:nvSpPr>
              <p:cNvPr id="11" name="Oval 10">
                <a:extLst>
                  <a:ext uri="{FF2B5EF4-FFF2-40B4-BE49-F238E27FC236}">
                    <a16:creationId xmlns:a16="http://schemas.microsoft.com/office/drawing/2014/main" id="{779C8611-3B47-54A6-8A3C-53BF7601DBAC}"/>
                  </a:ext>
                </a:extLst>
              </p:cNvPr>
              <p:cNvSpPr/>
              <p:nvPr/>
            </p:nvSpPr>
            <p:spPr>
              <a:xfrm>
                <a:off x="8120268" y="5271565"/>
                <a:ext cx="590550" cy="514350"/>
              </a:xfrm>
              <a:prstGeom prst="ellipse">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noProof="0" dirty="0"/>
              </a:p>
            </p:txBody>
          </p:sp>
          <p:sp>
            <p:nvSpPr>
              <p:cNvPr id="13" name="TextBox 12">
                <a:extLst>
                  <a:ext uri="{FF2B5EF4-FFF2-40B4-BE49-F238E27FC236}">
                    <a16:creationId xmlns:a16="http://schemas.microsoft.com/office/drawing/2014/main" id="{DA119A93-8E49-D740-FE5B-C7030C885686}"/>
                  </a:ext>
                </a:extLst>
              </p:cNvPr>
              <p:cNvSpPr txBox="1"/>
              <p:nvPr/>
            </p:nvSpPr>
            <p:spPr>
              <a:xfrm>
                <a:off x="6318918" y="2575383"/>
                <a:ext cx="2305439" cy="200055"/>
              </a:xfrm>
              <a:prstGeom prst="rect">
                <a:avLst/>
              </a:prstGeom>
              <a:solidFill>
                <a:schemeClr val="bg1"/>
              </a:solidFill>
            </p:spPr>
            <p:txBody>
              <a:bodyPr wrap="none" rtlCol="0">
                <a:spAutoFit/>
              </a:bodyPr>
              <a:lstStyle/>
              <a:p>
                <a:r>
                  <a:rPr lang="fr-FR" sz="700" noProof="0" dirty="0"/>
                  <a:t>Financier OVO-Template5Ans-v02.10-EMPTY.xlsm</a:t>
                </a:r>
              </a:p>
            </p:txBody>
          </p:sp>
        </p:grpSp>
      </p:grpSp>
    </p:spTree>
    <p:extLst>
      <p:ext uri="{BB962C8B-B14F-4D97-AF65-F5344CB8AC3E}">
        <p14:creationId xmlns:p14="http://schemas.microsoft.com/office/powerpoint/2010/main" val="2010782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2230-DEFD-6A62-B447-6329B904DE40}"/>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4DFACA8-67DE-9E5E-1FAD-1F141E847865}"/>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1EB6D862-7797-7B59-8120-343E4EB47D4D}"/>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61202795-F841-2720-0DAD-3D53D5EA5943}"/>
              </a:ext>
            </a:extLst>
          </p:cNvPr>
          <p:cNvSpPr>
            <a:spLocks noGrp="1"/>
          </p:cNvSpPr>
          <p:nvPr>
            <p:ph type="sldNum" sz="quarter" idx="12"/>
          </p:nvPr>
        </p:nvSpPr>
        <p:spPr/>
        <p:txBody>
          <a:bodyPr/>
          <a:lstStyle/>
          <a:p>
            <a:fld id="{CC057153-B650-4DEB-B370-79DDCFDCE934}" type="slidenum">
              <a:rPr lang="fr-FR" noProof="0" smtClean="0"/>
              <a:t>14</a:t>
            </a:fld>
            <a:endParaRPr lang="fr-FR" noProof="0" dirty="0"/>
          </a:p>
        </p:txBody>
      </p:sp>
      <p:sp>
        <p:nvSpPr>
          <p:cNvPr id="2" name="Title 1">
            <a:extLst>
              <a:ext uri="{FF2B5EF4-FFF2-40B4-BE49-F238E27FC236}">
                <a16:creationId xmlns:a16="http://schemas.microsoft.com/office/drawing/2014/main" id="{466CF223-C619-7953-0D25-5BDC0A27B0DF}"/>
              </a:ext>
            </a:extLst>
          </p:cNvPr>
          <p:cNvSpPr>
            <a:spLocks noGrp="1"/>
          </p:cNvSpPr>
          <p:nvPr>
            <p:ph type="title"/>
          </p:nvPr>
        </p:nvSpPr>
        <p:spPr>
          <a:xfrm>
            <a:off x="576469" y="316720"/>
            <a:ext cx="11484899" cy="565185"/>
          </a:xfrm>
        </p:spPr>
        <p:txBody>
          <a:bodyPr vert="horz" lIns="91440" tIns="45720" rIns="91440" bIns="45720" rtlCol="0" anchor="b">
            <a:noAutofit/>
          </a:bodyPr>
          <a:lstStyle/>
          <a:p>
            <a:r>
              <a:rPr lang="fr-FR" noProof="0" dirty="0"/>
              <a:t>Etape</a:t>
            </a:r>
            <a:r>
              <a:rPr lang="fr-FR" b="1" kern="1200" noProof="0" dirty="0">
                <a:latin typeface="+mj-lt"/>
                <a:ea typeface="+mj-ea"/>
                <a:cs typeface="+mj-cs"/>
              </a:rPr>
              <a:t> 2 – </a:t>
            </a:r>
            <a:r>
              <a:rPr lang="fr-FR" noProof="0" dirty="0"/>
              <a:t>Ouvrir le fichier</a:t>
            </a:r>
            <a:r>
              <a:rPr lang="fr-FR" b="1" kern="1200" noProof="0" dirty="0">
                <a:latin typeface="+mj-lt"/>
                <a:ea typeface="+mj-ea"/>
                <a:cs typeface="+mj-cs"/>
              </a:rPr>
              <a:t> (1/2)</a:t>
            </a:r>
          </a:p>
        </p:txBody>
      </p:sp>
      <p:sp>
        <p:nvSpPr>
          <p:cNvPr id="5" name="TextBox 4">
            <a:extLst>
              <a:ext uri="{FF2B5EF4-FFF2-40B4-BE49-F238E27FC236}">
                <a16:creationId xmlns:a16="http://schemas.microsoft.com/office/drawing/2014/main" id="{E77849B7-A717-AB6B-3FB4-B30B2EDB0F4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919898"/>
            <a:ext cx="10434038" cy="3888865"/>
          </a:xfrm>
          <a:prstGeom prst="rect">
            <a:avLst/>
          </a:prstGeom>
          <a:solidFill>
            <a:schemeClr val="bg1"/>
          </a:solidFill>
        </p:spPr>
        <p:txBody>
          <a:bodyPr>
            <a:noAutofit/>
          </a:bodyPr>
          <a:lstStyle/>
          <a:p>
            <a:r>
              <a:rPr lang="fr-FR" sz="1600" b="1" noProof="0" dirty="0"/>
              <a:t>Cliquez sur Activer la modification</a:t>
            </a:r>
            <a:endParaRPr lang="fr-FR" sz="1600" noProof="0" dirty="0"/>
          </a:p>
          <a:p>
            <a:pPr>
              <a:spcBef>
                <a:spcPts val="600"/>
              </a:spcBef>
              <a:spcAft>
                <a:spcPts val="600"/>
              </a:spcAft>
            </a:pPr>
            <a:endParaRPr lang="fr-FR" sz="1600" b="1" noProof="0" dirty="0"/>
          </a:p>
          <a:p>
            <a:pPr>
              <a:spcBef>
                <a:spcPts val="600"/>
              </a:spcBef>
              <a:spcAft>
                <a:spcPts val="600"/>
              </a:spcAft>
            </a:pPr>
            <a:endParaRPr lang="fr-FR" sz="1600" b="1" noProof="0" dirty="0"/>
          </a:p>
          <a:p>
            <a:r>
              <a:rPr lang="fr-FR" sz="1600" b="1" noProof="0" dirty="0"/>
              <a:t>Si vous obtenez ce message, cela signifie que vous n'avez pas effectué l'étape 1. Fermez le fichier et passez à l'ÉTAPE 1.</a:t>
            </a:r>
            <a:endParaRPr lang="fr-FR" sz="1600" noProof="0" dirty="0"/>
          </a:p>
          <a:p>
            <a:endParaRPr lang="fr-FR" sz="1600" b="1" noProof="0" dirty="0"/>
          </a:p>
          <a:p>
            <a:endParaRPr lang="fr-FR" sz="1600" b="1" noProof="0" dirty="0"/>
          </a:p>
          <a:p>
            <a:endParaRPr lang="fr-FR" sz="1600" b="1" noProof="0" dirty="0"/>
          </a:p>
          <a:p>
            <a:endParaRPr lang="fr-FR" sz="1600" b="1" noProof="0" dirty="0"/>
          </a:p>
          <a:p>
            <a:r>
              <a:rPr lang="fr-FR" sz="1600" b="1" noProof="0" dirty="0"/>
              <a:t>Sinon, veuillez suivre les instructions suivantes :</a:t>
            </a:r>
            <a:endParaRPr lang="fr-FR" sz="1600" noProof="0" dirty="0"/>
          </a:p>
          <a:p>
            <a:endParaRPr lang="fr-FR" sz="1600" b="1" noProof="0" dirty="0"/>
          </a:p>
          <a:p>
            <a:pPr marL="228600" indent="-228600">
              <a:buFont typeface="+mj-lt"/>
              <a:buAutoNum type="arabicPeriod"/>
            </a:pPr>
            <a:r>
              <a:rPr lang="fr-FR" sz="1600" b="1" dirty="0"/>
              <a:t>Accédez aux options Fichier</a:t>
            </a:r>
          </a:p>
          <a:p>
            <a:endParaRPr lang="fr-FR" sz="1050" b="1" noProof="0" dirty="0"/>
          </a:p>
        </p:txBody>
      </p:sp>
      <p:pic>
        <p:nvPicPr>
          <p:cNvPr id="9" name="Picture 8">
            <a:extLst>
              <a:ext uri="{FF2B5EF4-FFF2-40B4-BE49-F238E27FC236}">
                <a16:creationId xmlns:a16="http://schemas.microsoft.com/office/drawing/2014/main" id="{D49AA28C-4329-2636-A4E5-ADFABB985E5E}"/>
              </a:ext>
            </a:extLst>
          </p:cNvPr>
          <p:cNvPicPr>
            <a:picLocks noChangeAspect="1"/>
          </p:cNvPicPr>
          <p:nvPr/>
        </p:nvPicPr>
        <p:blipFill>
          <a:blip r:embed="rId3"/>
          <a:stretch>
            <a:fillRect/>
          </a:stretch>
        </p:blipFill>
        <p:spPr>
          <a:xfrm>
            <a:off x="684623" y="1233443"/>
            <a:ext cx="6120130" cy="684530"/>
          </a:xfrm>
          <a:prstGeom prst="rect">
            <a:avLst/>
          </a:prstGeom>
          <a:noFill/>
          <a:ln w="15875">
            <a:noFill/>
          </a:ln>
        </p:spPr>
      </p:pic>
      <p:pic>
        <p:nvPicPr>
          <p:cNvPr id="17" name="Picture 16">
            <a:extLst>
              <a:ext uri="{FF2B5EF4-FFF2-40B4-BE49-F238E27FC236}">
                <a16:creationId xmlns:a16="http://schemas.microsoft.com/office/drawing/2014/main" id="{A1221842-88EF-EB00-E478-2A8866F3D9A5}"/>
              </a:ext>
            </a:extLst>
          </p:cNvPr>
          <p:cNvPicPr>
            <a:picLocks noChangeAspect="1"/>
          </p:cNvPicPr>
          <p:nvPr/>
        </p:nvPicPr>
        <p:blipFill>
          <a:blip r:embed="rId4"/>
          <a:stretch>
            <a:fillRect/>
          </a:stretch>
        </p:blipFill>
        <p:spPr>
          <a:xfrm>
            <a:off x="684623" y="2588200"/>
            <a:ext cx="6120130" cy="748030"/>
          </a:xfrm>
          <a:prstGeom prst="rect">
            <a:avLst/>
          </a:prstGeom>
          <a:ln w="15875">
            <a:noFill/>
          </a:ln>
        </p:spPr>
      </p:pic>
      <p:pic>
        <p:nvPicPr>
          <p:cNvPr id="18" name="Picture 17" descr="A screenshot of a computer&#10;&#10;AI-generated content may be incorrect.">
            <a:extLst>
              <a:ext uri="{FF2B5EF4-FFF2-40B4-BE49-F238E27FC236}">
                <a16:creationId xmlns:a16="http://schemas.microsoft.com/office/drawing/2014/main" id="{3470E195-F3C6-7137-4C95-B4D339EFA1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672" y="3916647"/>
            <a:ext cx="1383030" cy="1079500"/>
          </a:xfrm>
          <a:prstGeom prst="rect">
            <a:avLst/>
          </a:prstGeom>
          <a:ln w="15875">
            <a:noFill/>
          </a:ln>
        </p:spPr>
      </p:pic>
      <p:pic>
        <p:nvPicPr>
          <p:cNvPr id="19" name="Picture 18" descr="A screenshot of a phone&#10;&#10;AI-generated content may be incorrect.">
            <a:extLst>
              <a:ext uri="{FF2B5EF4-FFF2-40B4-BE49-F238E27FC236}">
                <a16:creationId xmlns:a16="http://schemas.microsoft.com/office/drawing/2014/main" id="{92F4F53C-288B-9924-712A-3714C00F98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9113" y="3370388"/>
            <a:ext cx="563189" cy="3295799"/>
          </a:xfrm>
          <a:prstGeom prst="rect">
            <a:avLst/>
          </a:prstGeom>
          <a:ln w="15875">
            <a:noFill/>
          </a:ln>
        </p:spPr>
      </p:pic>
      <p:sp>
        <p:nvSpPr>
          <p:cNvPr id="4" name="Oval 3">
            <a:extLst>
              <a:ext uri="{FF2B5EF4-FFF2-40B4-BE49-F238E27FC236}">
                <a16:creationId xmlns:a16="http://schemas.microsoft.com/office/drawing/2014/main" id="{251A2058-0A2D-E662-329D-E76E238CD12A}"/>
              </a:ext>
            </a:extLst>
          </p:cNvPr>
          <p:cNvSpPr/>
          <p:nvPr/>
        </p:nvSpPr>
        <p:spPr>
          <a:xfrm>
            <a:off x="5430702" y="1294957"/>
            <a:ext cx="590550" cy="514350"/>
          </a:xfrm>
          <a:prstGeom prst="ellipse">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noProof="0" dirty="0"/>
          </a:p>
        </p:txBody>
      </p:sp>
    </p:spTree>
    <p:extLst>
      <p:ext uri="{BB962C8B-B14F-4D97-AF65-F5344CB8AC3E}">
        <p14:creationId xmlns:p14="http://schemas.microsoft.com/office/powerpoint/2010/main" val="23158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086C3-8182-26C1-561C-C4A04D54416E}"/>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3DCCC3E-76E1-2C31-AFAE-94618E2D1ED3}"/>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75E286B2-23DA-FD0F-84FA-565161922F5C}"/>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CBED3350-8E57-F97E-551A-E17B97A6CB14}"/>
              </a:ext>
            </a:extLst>
          </p:cNvPr>
          <p:cNvSpPr>
            <a:spLocks noGrp="1"/>
          </p:cNvSpPr>
          <p:nvPr>
            <p:ph type="sldNum" sz="quarter" idx="12"/>
          </p:nvPr>
        </p:nvSpPr>
        <p:spPr/>
        <p:txBody>
          <a:bodyPr/>
          <a:lstStyle/>
          <a:p>
            <a:fld id="{CC057153-B650-4DEB-B370-79DDCFDCE934}" type="slidenum">
              <a:rPr lang="fr-FR" noProof="0" smtClean="0"/>
              <a:t>15</a:t>
            </a:fld>
            <a:endParaRPr lang="fr-FR" noProof="0" dirty="0"/>
          </a:p>
        </p:txBody>
      </p:sp>
      <p:sp>
        <p:nvSpPr>
          <p:cNvPr id="5" name="TextBox 4">
            <a:extLst>
              <a:ext uri="{FF2B5EF4-FFF2-40B4-BE49-F238E27FC236}">
                <a16:creationId xmlns:a16="http://schemas.microsoft.com/office/drawing/2014/main" id="{9E216AF1-E71E-95E7-6D98-EC67CA4C84D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919898"/>
            <a:ext cx="7579651" cy="5414914"/>
          </a:xfrm>
          <a:prstGeom prst="rect">
            <a:avLst/>
          </a:prstGeom>
          <a:solidFill>
            <a:schemeClr val="bg1"/>
          </a:solidFill>
        </p:spPr>
        <p:txBody>
          <a:bodyPr>
            <a:noAutofit/>
          </a:bodyPr>
          <a:lstStyle/>
          <a:p>
            <a:pPr marL="342900" indent="-342900">
              <a:buFont typeface="+mj-lt"/>
              <a:buAutoNum type="arabicPeriod" startAt="2"/>
            </a:pPr>
            <a:r>
              <a:rPr lang="fr-FR" sz="1600" b="1" dirty="0"/>
              <a:t>Sélectionnez Centre de confiance (colonne de gauche)</a:t>
            </a:r>
          </a:p>
          <a:p>
            <a:pPr marL="342900" indent="-342900">
              <a:buFont typeface="+mj-lt"/>
              <a:buAutoNum type="arabicPeriod" startAt="2"/>
            </a:pPr>
            <a:r>
              <a:rPr lang="fr-FR" sz="1600" b="1" dirty="0"/>
              <a:t>Sélectionnez Paramètres du Centre de confiance</a:t>
            </a:r>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228600" indent="-228600">
              <a:buFont typeface="+mj-lt"/>
              <a:buAutoNum type="arabicPeriod" startAt="2"/>
            </a:pPr>
            <a:endParaRPr lang="fr-FR" sz="1600" b="1" noProof="0" dirty="0"/>
          </a:p>
          <a:p>
            <a:pPr marL="342900" indent="-342900">
              <a:buFont typeface="+mj-lt"/>
              <a:buAutoNum type="arabicPeriod" startAt="4"/>
            </a:pPr>
            <a:r>
              <a:rPr lang="fr-FR" sz="1600" b="1" dirty="0"/>
              <a:t>Sélectionnez Paramètres macro (colonne de gauche)</a:t>
            </a:r>
          </a:p>
          <a:p>
            <a:pPr marL="342900" indent="-342900">
              <a:buFont typeface="+mj-lt"/>
              <a:buAutoNum type="arabicPeriod" startAt="4"/>
            </a:pPr>
            <a:r>
              <a:rPr lang="fr-FR" sz="1600" b="1" dirty="0"/>
              <a:t>Activez les macros VBA</a:t>
            </a:r>
          </a:p>
          <a:p>
            <a:pPr marL="342900" indent="-342900">
              <a:buFont typeface="+mj-lt"/>
              <a:buAutoNum type="arabicPeriod" startAt="4"/>
            </a:pPr>
            <a:r>
              <a:rPr lang="fr-FR" sz="1600" b="1" dirty="0"/>
              <a:t>Cliquez sur Autoriser l'accès au projet VBA</a:t>
            </a:r>
          </a:p>
          <a:p>
            <a:endParaRPr lang="fr-FR" sz="1600" b="1" noProof="0" dirty="0">
              <a:solidFill>
                <a:srgbClr val="FF0000"/>
              </a:solidFill>
            </a:endParaRPr>
          </a:p>
          <a:p>
            <a:pPr marL="228600" indent="-228600">
              <a:buFont typeface="+mj-lt"/>
              <a:buAutoNum type="arabicPeriod" startAt="2"/>
            </a:pPr>
            <a:endParaRPr lang="fr-FR" sz="1600" b="1" noProof="0" dirty="0">
              <a:solidFill>
                <a:srgbClr val="FF0000"/>
              </a:solidFill>
            </a:endParaRPr>
          </a:p>
          <a:p>
            <a:pPr marL="228600" indent="-228600">
              <a:buFont typeface="+mj-lt"/>
              <a:buAutoNum type="arabicPeriod" startAt="2"/>
            </a:pPr>
            <a:endParaRPr lang="fr-FR" sz="1600" b="1" noProof="0" dirty="0">
              <a:solidFill>
                <a:srgbClr val="FF0000"/>
              </a:solidFill>
            </a:endParaRPr>
          </a:p>
          <a:p>
            <a:pPr marL="228600" indent="-228600">
              <a:buFont typeface="+mj-lt"/>
              <a:buAutoNum type="arabicPeriod" startAt="2"/>
            </a:pPr>
            <a:endParaRPr lang="fr-FR" sz="1600" b="1" noProof="0" dirty="0">
              <a:solidFill>
                <a:srgbClr val="FF0000"/>
              </a:solidFill>
            </a:endParaRPr>
          </a:p>
          <a:p>
            <a:pPr marL="228600" indent="-228600">
              <a:buFont typeface="+mj-lt"/>
              <a:buAutoNum type="arabicPeriod" startAt="2"/>
            </a:pPr>
            <a:endParaRPr lang="fr-FR" sz="1600" b="1" noProof="0" dirty="0">
              <a:solidFill>
                <a:srgbClr val="FF0000"/>
              </a:solidFill>
            </a:endParaRPr>
          </a:p>
          <a:p>
            <a:pPr marL="228600" indent="-228600">
              <a:buFont typeface="+mj-lt"/>
              <a:buAutoNum type="arabicPeriod" startAt="2"/>
            </a:pPr>
            <a:endParaRPr lang="fr-FR" sz="1600" b="1" noProof="0" dirty="0">
              <a:solidFill>
                <a:srgbClr val="FF0000"/>
              </a:solidFill>
            </a:endParaRPr>
          </a:p>
          <a:p>
            <a:pPr marL="342900" indent="-342900">
              <a:buFont typeface="+mj-lt"/>
              <a:buAutoNum type="arabicPeriod" startAt="7"/>
            </a:pPr>
            <a:r>
              <a:rPr lang="fr-FR" sz="1600" b="1" dirty="0">
                <a:solidFill>
                  <a:srgbClr val="FF0000"/>
                </a:solidFill>
              </a:rPr>
              <a:t>Vous avez terminé. Profitez!</a:t>
            </a:r>
          </a:p>
          <a:p>
            <a:pPr marL="228600" indent="-228600">
              <a:buFont typeface="+mj-lt"/>
              <a:buAutoNum type="arabicPeriod" startAt="7"/>
            </a:pPr>
            <a:endParaRPr lang="fr-FR" sz="1600" b="1" noProof="0" dirty="0"/>
          </a:p>
          <a:p>
            <a:endParaRPr lang="fr-FR" sz="1600" b="1" noProof="0" dirty="0"/>
          </a:p>
        </p:txBody>
      </p:sp>
      <p:pic>
        <p:nvPicPr>
          <p:cNvPr id="4" name="Picture 3" descr="A screenshot of a computer security message&#10;&#10;AI-generated content may be incorrect.">
            <a:extLst>
              <a:ext uri="{FF2B5EF4-FFF2-40B4-BE49-F238E27FC236}">
                <a16:creationId xmlns:a16="http://schemas.microsoft.com/office/drawing/2014/main" id="{3DC5C787-C65C-A76E-F1D4-413A02A04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1125" y="924937"/>
            <a:ext cx="4476420" cy="2702418"/>
          </a:xfrm>
          <a:prstGeom prst="rect">
            <a:avLst/>
          </a:prstGeom>
          <a:ln w="15875">
            <a:solidFill>
              <a:srgbClr val="FF0000"/>
            </a:solidFill>
          </a:ln>
        </p:spPr>
      </p:pic>
      <p:pic>
        <p:nvPicPr>
          <p:cNvPr id="8" name="Picture 7" descr="A screenshot of a computer&#10;&#10;AI-generated content may be incorrect.">
            <a:extLst>
              <a:ext uri="{FF2B5EF4-FFF2-40B4-BE49-F238E27FC236}">
                <a16:creationId xmlns:a16="http://schemas.microsoft.com/office/drawing/2014/main" id="{29E97A59-DB3E-3AC7-D5C9-E18DFECC8312}"/>
              </a:ext>
            </a:extLst>
          </p:cNvPr>
          <p:cNvPicPr>
            <a:picLocks noChangeAspect="1"/>
          </p:cNvPicPr>
          <p:nvPr/>
        </p:nvPicPr>
        <p:blipFill>
          <a:blip r:embed="rId4"/>
          <a:stretch>
            <a:fillRect/>
          </a:stretch>
        </p:blipFill>
        <p:spPr>
          <a:xfrm>
            <a:off x="6552710" y="3853328"/>
            <a:ext cx="4494835" cy="2703100"/>
          </a:xfrm>
          <a:prstGeom prst="rect">
            <a:avLst/>
          </a:prstGeom>
          <a:ln w="15875">
            <a:solidFill>
              <a:srgbClr val="FF0000"/>
            </a:solidFill>
          </a:ln>
        </p:spPr>
      </p:pic>
      <p:sp>
        <p:nvSpPr>
          <p:cNvPr id="11" name="Title 1">
            <a:extLst>
              <a:ext uri="{FF2B5EF4-FFF2-40B4-BE49-F238E27FC236}">
                <a16:creationId xmlns:a16="http://schemas.microsoft.com/office/drawing/2014/main" id="{24C3F56E-921C-F942-9698-B8B8A048473B}"/>
              </a:ext>
            </a:extLst>
          </p:cNvPr>
          <p:cNvSpPr txBox="1">
            <a:spLocks/>
          </p:cNvSpPr>
          <p:nvPr/>
        </p:nvSpPr>
        <p:spPr>
          <a:xfrm>
            <a:off x="576469" y="316720"/>
            <a:ext cx="11484899" cy="5651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FR" noProof="0" dirty="0"/>
              <a:t>Etape 2 – Ouvrir le fichier (1/2)</a:t>
            </a:r>
          </a:p>
        </p:txBody>
      </p:sp>
    </p:spTree>
    <p:extLst>
      <p:ext uri="{BB962C8B-B14F-4D97-AF65-F5344CB8AC3E}">
        <p14:creationId xmlns:p14="http://schemas.microsoft.com/office/powerpoint/2010/main" val="343223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1718-0ADE-A2A1-C857-1A15EC0ACCB6}"/>
              </a:ext>
            </a:extLst>
          </p:cNvPr>
          <p:cNvSpPr>
            <a:spLocks noGrp="1"/>
          </p:cNvSpPr>
          <p:nvPr>
            <p:ph type="ctrTitle"/>
          </p:nvPr>
        </p:nvSpPr>
        <p:spPr>
          <a:xfrm>
            <a:off x="274320" y="1801368"/>
            <a:ext cx="7772400" cy="4572000"/>
          </a:xfrm>
        </p:spPr>
        <p:txBody>
          <a:bodyPr anchor="b">
            <a:normAutofit/>
          </a:bodyPr>
          <a:lstStyle/>
          <a:p>
            <a:pPr>
              <a:spcBef>
                <a:spcPts val="600"/>
              </a:spcBef>
              <a:spcAft>
                <a:spcPts val="600"/>
              </a:spcAft>
            </a:pPr>
            <a:r>
              <a:rPr lang="fr-FR" sz="8000" noProof="0" dirty="0"/>
              <a:t>Onglets du plan financier Excel</a:t>
            </a:r>
          </a:p>
        </p:txBody>
      </p:sp>
      <p:sp>
        <p:nvSpPr>
          <p:cNvPr id="3" name="Date Placeholder 2">
            <a:extLst>
              <a:ext uri="{FF2B5EF4-FFF2-40B4-BE49-F238E27FC236}">
                <a16:creationId xmlns:a16="http://schemas.microsoft.com/office/drawing/2014/main" id="{7F79DD66-F5BC-7A19-DC97-7F852E3DB782}"/>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41497846-160E-BB62-FF8B-96172D5CB870}"/>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4D7DDD6B-0700-9FA3-A172-35BDC5E51DD8}"/>
              </a:ext>
            </a:extLst>
          </p:cNvPr>
          <p:cNvSpPr>
            <a:spLocks noGrp="1"/>
          </p:cNvSpPr>
          <p:nvPr>
            <p:ph type="sldNum" sz="quarter" idx="12"/>
          </p:nvPr>
        </p:nvSpPr>
        <p:spPr/>
        <p:txBody>
          <a:bodyPr/>
          <a:lstStyle/>
          <a:p>
            <a:fld id="{CC057153-B650-4DEB-B370-79DDCFDCE934}" type="slidenum">
              <a:rPr lang="fr-FR" noProof="0" smtClean="0"/>
              <a:t>16</a:t>
            </a:fld>
            <a:endParaRPr lang="fr-FR" noProof="0" dirty="0"/>
          </a:p>
        </p:txBody>
      </p:sp>
    </p:spTree>
    <p:extLst>
      <p:ext uri="{BB962C8B-B14F-4D97-AF65-F5344CB8AC3E}">
        <p14:creationId xmlns:p14="http://schemas.microsoft.com/office/powerpoint/2010/main" val="348370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556D-3045-311B-2737-78FCA46D825F}"/>
              </a:ext>
            </a:extLst>
          </p:cNvPr>
          <p:cNvSpPr>
            <a:spLocks noGrp="1"/>
          </p:cNvSpPr>
          <p:nvPr>
            <p:ph type="title"/>
          </p:nvPr>
        </p:nvSpPr>
        <p:spPr>
          <a:xfrm>
            <a:off x="8343101" y="5083"/>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(1/7)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9C1817D2-0AD5-4419-8B82-9076DC1FFDD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42767" y="10"/>
            <a:ext cx="7781345" cy="6857990"/>
          </a:xfrm>
          <a:prstGeom prst="rect">
            <a:avLst/>
          </a:prstGeom>
          <a:noFill/>
        </p:spPr>
      </p:pic>
      <p:sp>
        <p:nvSpPr>
          <p:cNvPr id="5" name="TextBox 4">
            <a:extLst>
              <a:ext uri="{FF2B5EF4-FFF2-40B4-BE49-F238E27FC236}">
                <a16:creationId xmlns:a16="http://schemas.microsoft.com/office/drawing/2014/main" id="{9871644A-9F4D-47A5-8AD8-751F1D99334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301629"/>
            <a:ext cx="3588371" cy="5288014"/>
          </a:xfrm>
          <a:prstGeom prst="rect">
            <a:avLst/>
          </a:prstGeom>
        </p:spPr>
        <p:txBody>
          <a:bodyPr>
            <a:no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Nom de l'entreprise</a:t>
            </a:r>
          </a:p>
          <a:p>
            <a:pPr>
              <a:spcAft>
                <a:spcPts val="600"/>
              </a:spcAft>
            </a:pPr>
            <a:r>
              <a:rPr lang="fr-FR" sz="1000" noProof="0" dirty="0"/>
              <a:t>Pays de l'entreprise (Dropbox)</a:t>
            </a:r>
          </a:p>
          <a:p>
            <a:pPr>
              <a:spcAft>
                <a:spcPts val="600"/>
              </a:spcAft>
            </a:pPr>
            <a:r>
              <a:rPr lang="fr-FR" sz="1000" noProof="0" dirty="0"/>
              <a:t>DEVISE</a:t>
            </a:r>
          </a:p>
          <a:p>
            <a:pPr marL="179388" lvl="1">
              <a:spcAft>
                <a:spcPts val="600"/>
              </a:spcAft>
            </a:pPr>
            <a:r>
              <a:rPr lang="fr-FR" sz="1000" noProof="0" dirty="0"/>
              <a:t>Devise locale</a:t>
            </a:r>
          </a:p>
          <a:p>
            <a:pPr marL="179388" lvl="1">
              <a:spcAft>
                <a:spcPts val="600"/>
              </a:spcAft>
            </a:pPr>
            <a:r>
              <a:rPr lang="fr-FR" sz="1000" noProof="0" dirty="0"/>
              <a:t>Taux de change entre la devise locale et l'euro</a:t>
            </a:r>
          </a:p>
          <a:p>
            <a:pPr marL="179388" lvl="1">
              <a:spcAft>
                <a:spcPts val="600"/>
              </a:spcAft>
            </a:pPr>
            <a:r>
              <a:rPr lang="fr-FR" sz="1000" noProof="0" dirty="0"/>
              <a:t>Date de conversion du taux de change</a:t>
            </a:r>
          </a:p>
          <a:p>
            <a:pPr>
              <a:spcAft>
                <a:spcPts val="600"/>
              </a:spcAft>
            </a:pPr>
            <a:r>
              <a:rPr lang="fr-FR" sz="1000" noProof="0" dirty="0"/>
              <a:t>TVA</a:t>
            </a:r>
          </a:p>
          <a:p>
            <a:pPr marL="179388" lvl="1">
              <a:spcAft>
                <a:spcPts val="600"/>
              </a:spcAft>
            </a:pPr>
            <a:r>
              <a:rPr lang="fr-FR" sz="1000" dirty="0"/>
              <a:t>Dans la colonne VALEUR, saisissez le pourcentage de TVA applicable dans votre pays pour votre activité.</a:t>
            </a:r>
            <a:endParaRPr lang="fr-FR" sz="1000" noProof="0" dirty="0"/>
          </a:p>
          <a:p>
            <a:pPr>
              <a:spcAft>
                <a:spcPts val="600"/>
              </a:spcAft>
            </a:pPr>
            <a:r>
              <a:rPr lang="fr-FR" sz="1000" noProof="0" dirty="0"/>
              <a:t>INFLATION</a:t>
            </a:r>
          </a:p>
          <a:p>
            <a:pPr marL="179388" lvl="1">
              <a:spcAft>
                <a:spcPts val="600"/>
              </a:spcAft>
            </a:pPr>
            <a:r>
              <a:rPr lang="fr-FR" sz="1000" dirty="0"/>
              <a:t>Dans la colonne VALEUR, saisissez le pourcentage estimé d'INFLATION auquel vous pouvez vous attendre dans votre pays.</a:t>
            </a:r>
            <a:endParaRPr lang="fr-FR" sz="1000" noProof="0" dirty="0"/>
          </a:p>
          <a:p>
            <a:pPr>
              <a:spcAft>
                <a:spcPts val="600"/>
              </a:spcAft>
            </a:pPr>
            <a:r>
              <a:rPr lang="fr-FR" sz="1000" noProof="0" dirty="0"/>
              <a:t>RÉGIME FISCAL</a:t>
            </a:r>
          </a:p>
          <a:p>
            <a:pPr marL="179388" lvl="1">
              <a:spcAft>
                <a:spcPts val="600"/>
              </a:spcAft>
            </a:pPr>
            <a:r>
              <a:rPr lang="fr-FR" sz="1000" dirty="0"/>
              <a:t>Dans les colonnes TEXTE LIBRE, vous pouvez fournir une brève description du régime fiscal et de ses conditions.</a:t>
            </a:r>
          </a:p>
          <a:p>
            <a:pPr marL="179388" lvl="1">
              <a:spcAft>
                <a:spcPts val="600"/>
              </a:spcAft>
            </a:pPr>
            <a:r>
              <a:rPr lang="fr-FR" sz="1000" dirty="0"/>
              <a:t>Dans la colonne VALEUR, indiquez le pourcentage de taxe auquel vous pouvez vous attendre. Vous pouvez avoir différents régimes en fonction de votre niveau de revenus ou de votre bénéfice net avant impôts.</a:t>
            </a:r>
            <a:endParaRPr lang="fr-FR" sz="1000" noProof="0" dirty="0"/>
          </a:p>
          <a:p>
            <a:pPr marL="179388" lvl="1">
              <a:spcAft>
                <a:spcPts val="600"/>
              </a:spcAft>
            </a:pPr>
            <a:r>
              <a:rPr lang="fr-FR" sz="1000" dirty="0">
                <a:solidFill>
                  <a:srgbClr val="FF0000"/>
                </a:solidFill>
              </a:rPr>
              <a:t>Vous pouvez ignorer ces entrées relatives au régime fiscal jusqu'à une étape ultérieure et y revenir après avoir établi votre compte de résultat.</a:t>
            </a:r>
          </a:p>
          <a:p>
            <a:pPr marL="0" lvl="1" indent="-276225">
              <a:lnSpc>
                <a:spcPct val="90000"/>
              </a:lnSpc>
              <a:spcBef>
                <a:spcPts val="600"/>
              </a:spcBef>
              <a:spcAft>
                <a:spcPts val="600"/>
              </a:spcAft>
            </a:pPr>
            <a:endParaRPr lang="fr-FR" sz="1000" noProof="0" dirty="0"/>
          </a:p>
          <a:p>
            <a:pPr marL="0" lvl="1">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4E360BE4-2599-7C94-81B4-EB2F2AD13966}"/>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C06DEF14-D424-DD0C-E7CA-5462CFCB26C6}"/>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170BA880-5280-A8A8-EA4D-97D611FCFDCB}"/>
              </a:ext>
            </a:extLst>
          </p:cNvPr>
          <p:cNvSpPr>
            <a:spLocks noGrp="1"/>
          </p:cNvSpPr>
          <p:nvPr>
            <p:ph type="sldNum" sz="quarter" idx="12"/>
          </p:nvPr>
        </p:nvSpPr>
        <p:spPr/>
        <p:txBody>
          <a:bodyPr/>
          <a:lstStyle/>
          <a:p>
            <a:fld id="{CC057153-B650-4DEB-B370-79DDCFDCE934}" type="slidenum">
              <a:rPr lang="fr-FR" noProof="0" smtClean="0"/>
              <a:t>17</a:t>
            </a:fld>
            <a:endParaRPr lang="fr-FR" noProof="0" dirty="0"/>
          </a:p>
        </p:txBody>
      </p:sp>
      <p:pic>
        <p:nvPicPr>
          <p:cNvPr id="10" name="Picture 9">
            <a:extLst>
              <a:ext uri="{FF2B5EF4-FFF2-40B4-BE49-F238E27FC236}">
                <a16:creationId xmlns:a16="http://schemas.microsoft.com/office/drawing/2014/main" id="{92CE06A9-4608-BB18-8E5A-B32D88FB4635}"/>
              </a:ext>
            </a:extLst>
          </p:cNvPr>
          <p:cNvPicPr>
            <a:picLocks noChangeAspect="1"/>
          </p:cNvPicPr>
          <p:nvPr/>
        </p:nvPicPr>
        <p:blipFill>
          <a:blip r:embed="rId4"/>
          <a:stretch>
            <a:fillRect/>
          </a:stretch>
        </p:blipFill>
        <p:spPr>
          <a:xfrm>
            <a:off x="-23268" y="78666"/>
            <a:ext cx="7740000" cy="2110492"/>
          </a:xfrm>
          <a:prstGeom prst="rect">
            <a:avLst/>
          </a:prstGeom>
        </p:spPr>
      </p:pic>
      <p:sp>
        <p:nvSpPr>
          <p:cNvPr id="11" name="TextBox 10">
            <a:extLst>
              <a:ext uri="{FF2B5EF4-FFF2-40B4-BE49-F238E27FC236}">
                <a16:creationId xmlns:a16="http://schemas.microsoft.com/office/drawing/2014/main" id="{1F92B429-2378-C925-2BED-E118E420E129}"/>
              </a:ext>
            </a:extLst>
          </p:cNvPr>
          <p:cNvSpPr txBox="1"/>
          <p:nvPr/>
        </p:nvSpPr>
        <p:spPr>
          <a:xfrm>
            <a:off x="536332" y="5424854"/>
            <a:ext cx="4985238" cy="861774"/>
          </a:xfrm>
          <a:prstGeom prst="rect">
            <a:avLst/>
          </a:prstGeom>
          <a:solidFill>
            <a:schemeClr val="bg1"/>
          </a:solidFill>
          <a:ln>
            <a:solidFill>
              <a:schemeClr val="bg1"/>
            </a:solidFill>
          </a:ln>
        </p:spPr>
        <p:txBody>
          <a:bodyPr wrap="square" rtlCol="0">
            <a:spAutoFit/>
          </a:bodyPr>
          <a:lstStyle/>
          <a:p>
            <a:r>
              <a:rPr lang="fr-FR" sz="1000" noProof="0" dirty="0">
                <a:solidFill>
                  <a:srgbClr val="FF0000"/>
                </a:solidFill>
              </a:rPr>
              <a:t>ASTUCE</a:t>
            </a:r>
          </a:p>
          <a:p>
            <a:endParaRPr lang="fr-FR" sz="1000" noProof="0" dirty="0">
              <a:solidFill>
                <a:srgbClr val="FF0000"/>
              </a:solidFill>
            </a:endParaRPr>
          </a:p>
          <a:p>
            <a:r>
              <a:rPr lang="fr-FR" sz="1000" noProof="0" dirty="0">
                <a:solidFill>
                  <a:srgbClr val="FF0000"/>
                </a:solidFill>
              </a:rPr>
              <a:t>Vous pouvez utiliser la cellule D3 (« SECTION ») pour filtrer les sections ou utiliser les flèches haut et bas du clavier dans la colonne B pour passer d'une section à l'autre sans faire défiler le document.</a:t>
            </a:r>
          </a:p>
        </p:txBody>
      </p:sp>
      <p:sp>
        <p:nvSpPr>
          <p:cNvPr id="12" name="Rectangle 11">
            <a:extLst>
              <a:ext uri="{FF2B5EF4-FFF2-40B4-BE49-F238E27FC236}">
                <a16:creationId xmlns:a16="http://schemas.microsoft.com/office/drawing/2014/main" id="{EEB79306-A6B1-5C4F-E024-E45F23BC363A}"/>
              </a:ext>
            </a:extLst>
          </p:cNvPr>
          <p:cNvSpPr/>
          <p:nvPr/>
        </p:nvSpPr>
        <p:spPr>
          <a:xfrm>
            <a:off x="536332" y="5778797"/>
            <a:ext cx="4985238" cy="50783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187036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398E-D408-E0F6-4B7F-F7D111D54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E8D4E-0D3F-57C3-7C67-C0897CDD65DE}"/>
              </a:ext>
            </a:extLst>
          </p:cNvPr>
          <p:cNvSpPr>
            <a:spLocks noGrp="1"/>
          </p:cNvSpPr>
          <p:nvPr>
            <p:ph type="title"/>
          </p:nvPr>
        </p:nvSpPr>
        <p:spPr>
          <a:xfrm>
            <a:off x="8343101" y="372826"/>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(2/7)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FC728337-6987-257D-C657-D83B7B324E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AB7B88FF-6D58-5B67-497B-4AB10B11C49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Entrez dans ANNEE-2, l'année en cours moins 2.</a:t>
            </a:r>
          </a:p>
          <a:p>
            <a:pPr marL="263525" lvl="1">
              <a:spcAft>
                <a:spcPts val="600"/>
              </a:spcAft>
            </a:pPr>
            <a:r>
              <a:rPr lang="fr-FR" sz="1000" noProof="0" dirty="0"/>
              <a:t>Lorsque nous sommes en 2025, vous devez définir ANNEE-2 sur 2023.</a:t>
            </a:r>
          </a:p>
          <a:p>
            <a:pPr marL="263525" lvl="1">
              <a:spcAft>
                <a:spcPts val="600"/>
              </a:spcAft>
            </a:pPr>
            <a:r>
              <a:rPr lang="fr-FR" sz="1000" noProof="0" dirty="0"/>
              <a:t>Lorsque nous sommes en 2026, vous devez définir ANNEE-2 sur 2024.</a:t>
            </a:r>
          </a:p>
          <a:p>
            <a:pPr>
              <a:spcAft>
                <a:spcPts val="600"/>
              </a:spcAft>
            </a:pPr>
            <a:r>
              <a:rPr lang="fr-FR" sz="1000" noProof="0" dirty="0"/>
              <a:t>Entrez dans </a:t>
            </a:r>
            <a:r>
              <a:rPr lang="fr-FR" sz="1000" noProof="0" dirty="0">
                <a:solidFill>
                  <a:srgbClr val="FF0000"/>
                </a:solidFill>
              </a:rPr>
              <a:t>CURRENT YEAR H1 « ACTUAL </a:t>
            </a:r>
            <a:r>
              <a:rPr lang="fr-FR" sz="1000" noProof="0" dirty="0"/>
              <a:t>» si vous disposez des chiffres réels du premier semestre. Sinon, entrez « FORECAST ».</a:t>
            </a:r>
          </a:p>
          <a:p>
            <a:pPr marL="0" lvl="1">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18A94735-1598-A396-107E-49FAC35BB5C1}"/>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B7BAF1E8-AC52-F758-D4C7-77DEB2F8DB3D}"/>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3E792543-2FD0-687B-F172-BBD4B8879EA6}"/>
              </a:ext>
            </a:extLst>
          </p:cNvPr>
          <p:cNvSpPr>
            <a:spLocks noGrp="1"/>
          </p:cNvSpPr>
          <p:nvPr>
            <p:ph type="sldNum" sz="quarter" idx="12"/>
          </p:nvPr>
        </p:nvSpPr>
        <p:spPr/>
        <p:txBody>
          <a:bodyPr/>
          <a:lstStyle/>
          <a:p>
            <a:fld id="{CC057153-B650-4DEB-B370-79DDCFDCE934}" type="slidenum">
              <a:rPr lang="fr-FR" noProof="0" smtClean="0"/>
              <a:t>18</a:t>
            </a:fld>
            <a:endParaRPr lang="fr-FR" noProof="0" dirty="0"/>
          </a:p>
        </p:txBody>
      </p:sp>
      <p:pic>
        <p:nvPicPr>
          <p:cNvPr id="8" name="Picture 7">
            <a:extLst>
              <a:ext uri="{FF2B5EF4-FFF2-40B4-BE49-F238E27FC236}">
                <a16:creationId xmlns:a16="http://schemas.microsoft.com/office/drawing/2014/main" id="{88CAC50B-6857-DE98-72F9-2066EBE4336E}"/>
              </a:ext>
            </a:extLst>
          </p:cNvPr>
          <p:cNvPicPr>
            <a:picLocks noChangeAspect="1"/>
          </p:cNvPicPr>
          <p:nvPr/>
        </p:nvPicPr>
        <p:blipFill>
          <a:blip r:embed="rId4"/>
          <a:stretch>
            <a:fillRect/>
          </a:stretch>
        </p:blipFill>
        <p:spPr>
          <a:xfrm>
            <a:off x="17584" y="77734"/>
            <a:ext cx="7740000" cy="1486521"/>
          </a:xfrm>
          <a:prstGeom prst="rect">
            <a:avLst/>
          </a:prstGeom>
        </p:spPr>
      </p:pic>
    </p:spTree>
    <p:extLst>
      <p:ext uri="{BB962C8B-B14F-4D97-AF65-F5344CB8AC3E}">
        <p14:creationId xmlns:p14="http://schemas.microsoft.com/office/powerpoint/2010/main" val="1593128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6F331-5CA0-E252-3093-70BB9AFCD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0F219-FF02-8A09-D517-E2FEBCFF60B8}"/>
              </a:ext>
            </a:extLst>
          </p:cNvPr>
          <p:cNvSpPr>
            <a:spLocks noGrp="1"/>
          </p:cNvSpPr>
          <p:nvPr>
            <p:ph type="title"/>
          </p:nvPr>
        </p:nvSpPr>
        <p:spPr>
          <a:xfrm>
            <a:off x="8343101" y="372826"/>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(3/7)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0332E389-592C-B9E6-EB44-F121972A7D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FB6D431-0245-1C5D-3087-5D5537BBEA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Produits et services</a:t>
            </a:r>
          </a:p>
          <a:p>
            <a:pPr marL="179388" lvl="1">
              <a:spcAft>
                <a:spcPts val="600"/>
              </a:spcAft>
            </a:pPr>
            <a:r>
              <a:rPr lang="fr-FR" sz="1000" noProof="0" dirty="0"/>
              <a:t>20 entrées maximum pour les produits et 10 entrées maximum pour les services.</a:t>
            </a:r>
          </a:p>
          <a:p>
            <a:pPr marL="179388" lvl="1">
              <a:spcAft>
                <a:spcPts val="600"/>
              </a:spcAft>
            </a:pPr>
            <a:r>
              <a:rPr lang="fr-FR" sz="1000" noProof="0" dirty="0"/>
              <a:t>Dans la colonne NOM DU PRODUIT, entrez le nom (ou le surnom) de votre produit ou service. 25 caractères maximum chacun.</a:t>
            </a:r>
          </a:p>
          <a:p>
            <a:pPr marL="179388" lvl="1">
              <a:spcAft>
                <a:spcPts val="600"/>
              </a:spcAft>
            </a:pPr>
            <a:r>
              <a:rPr lang="fr-FR" sz="1000" noProof="0" dirty="0"/>
              <a:t>Dans la colonne FILTRE (cellule Dropbox), définissez la valeur sur 1 si vous souhaitez utiliser ces produits ou services dans votre projection de revenus. Sinon, laissez la valeur sur 0.</a:t>
            </a:r>
          </a:p>
          <a:p>
            <a:pPr marL="179388" lvl="1">
              <a:spcAft>
                <a:spcPts val="600"/>
              </a:spcAft>
            </a:pPr>
            <a:r>
              <a:rPr lang="fr-FR" sz="1000" noProof="0" dirty="0"/>
              <a:t>Dans la colonne DESCRIPTION LIBRE (facultative), vous pouvez fournir une brève description libre de votre produit ou service.</a:t>
            </a:r>
          </a:p>
          <a:p>
            <a:pPr marL="457200" lvl="2">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0E38DD0A-79AD-3784-C450-5599F3543802}"/>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2173EDFA-1888-90B7-C69A-07B650260F48}"/>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D9E3B380-9533-024C-514F-0447F43D6065}"/>
              </a:ext>
            </a:extLst>
          </p:cNvPr>
          <p:cNvSpPr>
            <a:spLocks noGrp="1"/>
          </p:cNvSpPr>
          <p:nvPr>
            <p:ph type="sldNum" sz="quarter" idx="12"/>
          </p:nvPr>
        </p:nvSpPr>
        <p:spPr/>
        <p:txBody>
          <a:bodyPr/>
          <a:lstStyle/>
          <a:p>
            <a:fld id="{CC057153-B650-4DEB-B370-79DDCFDCE934}" type="slidenum">
              <a:rPr lang="fr-FR" noProof="0" smtClean="0"/>
              <a:t>19</a:t>
            </a:fld>
            <a:endParaRPr lang="fr-FR" noProof="0" dirty="0"/>
          </a:p>
        </p:txBody>
      </p:sp>
      <p:pic>
        <p:nvPicPr>
          <p:cNvPr id="8" name="Picture 7">
            <a:extLst>
              <a:ext uri="{FF2B5EF4-FFF2-40B4-BE49-F238E27FC236}">
                <a16:creationId xmlns:a16="http://schemas.microsoft.com/office/drawing/2014/main" id="{A69188A6-8445-C6A7-E6BD-98B6EA4B80B6}"/>
              </a:ext>
            </a:extLst>
          </p:cNvPr>
          <p:cNvPicPr>
            <a:picLocks noChangeAspect="1"/>
          </p:cNvPicPr>
          <p:nvPr/>
        </p:nvPicPr>
        <p:blipFill>
          <a:blip r:embed="rId4"/>
          <a:stretch>
            <a:fillRect/>
          </a:stretch>
        </p:blipFill>
        <p:spPr>
          <a:xfrm>
            <a:off x="18106" y="41528"/>
            <a:ext cx="7740000" cy="3358435"/>
          </a:xfrm>
          <a:prstGeom prst="rect">
            <a:avLst/>
          </a:prstGeom>
        </p:spPr>
      </p:pic>
    </p:spTree>
    <p:extLst>
      <p:ext uri="{BB962C8B-B14F-4D97-AF65-F5344CB8AC3E}">
        <p14:creationId xmlns:p14="http://schemas.microsoft.com/office/powerpoint/2010/main" val="271325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B655-72F4-5D26-DD66-E500396E5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2EE0F-D004-EA95-5A28-D24DB04B3A5C}"/>
              </a:ext>
            </a:extLst>
          </p:cNvPr>
          <p:cNvSpPr>
            <a:spLocks noGrp="1"/>
          </p:cNvSpPr>
          <p:nvPr>
            <p:ph type="title"/>
          </p:nvPr>
        </p:nvSpPr>
        <p:spPr>
          <a:xfrm>
            <a:off x="612647" y="54569"/>
            <a:ext cx="6858000" cy="932688"/>
          </a:xfrm>
        </p:spPr>
        <p:txBody>
          <a:bodyPr vert="horz" lIns="91440" tIns="45720" rIns="91440" bIns="45720" rtlCol="0" anchor="b">
            <a:normAutofit/>
          </a:bodyPr>
          <a:lstStyle/>
          <a:p>
            <a:r>
              <a:rPr lang="fr-FR" b="1" kern="1200" noProof="0" dirty="0">
                <a:latin typeface="+mj-lt"/>
                <a:ea typeface="+mj-ea"/>
                <a:cs typeface="+mj-cs"/>
              </a:rPr>
              <a:t>Agenda</a:t>
            </a:r>
          </a:p>
        </p:txBody>
      </p:sp>
      <p:sp>
        <p:nvSpPr>
          <p:cNvPr id="5" name="TextBox 4">
            <a:extLst>
              <a:ext uri="{FF2B5EF4-FFF2-40B4-BE49-F238E27FC236}">
                <a16:creationId xmlns:a16="http://schemas.microsoft.com/office/drawing/2014/main" id="{8F4F46AF-4B84-E050-953F-BA23B93F360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80744"/>
            <a:ext cx="6858000" cy="4983480"/>
          </a:xfrm>
          <a:prstGeom prst="rect">
            <a:avLst/>
          </a:prstGeom>
        </p:spPr>
        <p:txBody>
          <a:bodyPr>
            <a:normAutofit/>
          </a:bodyPr>
          <a:lstStyle/>
          <a:p>
            <a:pPr marL="342900" indent="-342900">
              <a:spcBef>
                <a:spcPts val="600"/>
              </a:spcBef>
              <a:spcAft>
                <a:spcPts val="600"/>
              </a:spcAft>
              <a:buFont typeface="+mj-lt"/>
              <a:buAutoNum type="arabicPeriod"/>
            </a:pPr>
            <a:r>
              <a:rPr lang="fr-FR" sz="1400" b="1" noProof="0" dirty="0"/>
              <a:t>Introduction</a:t>
            </a:r>
          </a:p>
          <a:p>
            <a:pPr marL="719138" lvl="1">
              <a:spcBef>
                <a:spcPts val="600"/>
              </a:spcBef>
              <a:spcAft>
                <a:spcPts val="600"/>
              </a:spcAft>
            </a:pPr>
            <a:r>
              <a:rPr lang="fr-FR" sz="1400" b="1" noProof="0" dirty="0"/>
              <a:t>Objectifs de la formation</a:t>
            </a:r>
          </a:p>
          <a:p>
            <a:pPr marL="719138" lvl="1">
              <a:spcBef>
                <a:spcPts val="600"/>
              </a:spcBef>
              <a:spcAft>
                <a:spcPts val="600"/>
              </a:spcAft>
            </a:pPr>
            <a:r>
              <a:rPr lang="fr-FR" sz="1400" b="1" noProof="0" dirty="0"/>
              <a:t>Prérequis</a:t>
            </a:r>
          </a:p>
          <a:p>
            <a:pPr marL="719138" lvl="1">
              <a:spcBef>
                <a:spcPts val="600"/>
              </a:spcBef>
              <a:spcAft>
                <a:spcPts val="600"/>
              </a:spcAft>
            </a:pPr>
            <a:r>
              <a:rPr lang="fr-FR" sz="1400" b="1" noProof="0" dirty="0"/>
              <a:t>Aperçu du plan financier</a:t>
            </a:r>
          </a:p>
          <a:p>
            <a:pPr marL="719138" lvl="1">
              <a:spcBef>
                <a:spcPts val="600"/>
              </a:spcBef>
              <a:spcAft>
                <a:spcPts val="600"/>
              </a:spcAft>
            </a:pPr>
            <a:r>
              <a:rPr lang="fr-FR" sz="1400" b="1" noProof="0" dirty="0"/>
              <a:t>Etapes pour compléter le plan financier</a:t>
            </a:r>
          </a:p>
          <a:p>
            <a:pPr marL="719138" lvl="1">
              <a:spcBef>
                <a:spcPts val="600"/>
              </a:spcBef>
              <a:spcAft>
                <a:spcPts val="600"/>
              </a:spcAft>
            </a:pPr>
            <a:r>
              <a:rPr lang="fr-FR" sz="1400" b="1" noProof="0" dirty="0"/>
              <a:t>Et le résultat est...</a:t>
            </a:r>
          </a:p>
          <a:p>
            <a:pPr marL="342900" indent="-342900">
              <a:spcBef>
                <a:spcPts val="600"/>
              </a:spcBef>
              <a:spcAft>
                <a:spcPts val="600"/>
              </a:spcAft>
              <a:buFont typeface="+mj-lt"/>
              <a:buAutoNum type="arabicPeriod"/>
            </a:pPr>
            <a:r>
              <a:rPr lang="fr-FR" sz="1400" b="1" noProof="0" dirty="0"/>
              <a:t>Version Excel et paramètres du fichier</a:t>
            </a:r>
          </a:p>
          <a:p>
            <a:pPr marL="342900" indent="-342900">
              <a:spcBef>
                <a:spcPts val="600"/>
              </a:spcBef>
              <a:spcAft>
                <a:spcPts val="600"/>
              </a:spcAft>
              <a:buFont typeface="+mj-lt"/>
              <a:buAutoNum type="arabicPeriod"/>
            </a:pPr>
            <a:r>
              <a:rPr lang="fr-FR" sz="1400" b="1" noProof="0" dirty="0">
                <a:solidFill>
                  <a:schemeClr val="bg1">
                    <a:lumMod val="50000"/>
                  </a:schemeClr>
                </a:solidFill>
              </a:rPr>
              <a:t>Onglets du plan financier Excel</a:t>
            </a:r>
          </a:p>
          <a:p>
            <a:pPr marL="719138" lvl="1">
              <a:spcBef>
                <a:spcPts val="600"/>
              </a:spcBef>
              <a:spcAft>
                <a:spcPts val="600"/>
              </a:spcAft>
            </a:pPr>
            <a:r>
              <a:rPr lang="fr-FR" sz="1400" b="1" noProof="0" dirty="0">
                <a:solidFill>
                  <a:schemeClr val="bg1">
                    <a:lumMod val="50000"/>
                  </a:schemeClr>
                </a:solidFill>
              </a:rPr>
              <a:t>Guide étape par étape pour élaborer votre plan</a:t>
            </a:r>
          </a:p>
          <a:p>
            <a:pPr marL="719138" lvl="1">
              <a:spcBef>
                <a:spcPts val="600"/>
              </a:spcBef>
              <a:spcAft>
                <a:spcPts val="600"/>
              </a:spcAft>
            </a:pPr>
            <a:r>
              <a:rPr lang="fr-FR" sz="1400" b="1" noProof="0" dirty="0">
                <a:solidFill>
                  <a:schemeClr val="bg1">
                    <a:lumMod val="50000"/>
                  </a:schemeClr>
                </a:solidFill>
              </a:rPr>
              <a:t>FAQ</a:t>
            </a:r>
          </a:p>
          <a:p>
            <a:pPr marL="342900" indent="-342900">
              <a:spcBef>
                <a:spcPts val="600"/>
              </a:spcBef>
              <a:spcAft>
                <a:spcPts val="600"/>
              </a:spcAft>
              <a:buFont typeface="+mj-lt"/>
              <a:buAutoNum type="arabicPeriod"/>
            </a:pPr>
            <a:r>
              <a:rPr lang="fr-FR" sz="1400" b="1" noProof="0" dirty="0">
                <a:solidFill>
                  <a:schemeClr val="bg1">
                    <a:lumMod val="50000"/>
                  </a:schemeClr>
                </a:solidFill>
              </a:rPr>
              <a:t>Validation et révision du plan</a:t>
            </a:r>
          </a:p>
          <a:p>
            <a:pPr marL="342900" indent="-342900">
              <a:spcBef>
                <a:spcPts val="600"/>
              </a:spcBef>
              <a:spcAft>
                <a:spcPts val="600"/>
              </a:spcAft>
              <a:buFont typeface="+mj-lt"/>
              <a:buAutoNum type="arabicPeriod"/>
            </a:pPr>
            <a:r>
              <a:rPr lang="fr-FR" sz="1400" b="1" noProof="0" dirty="0"/>
              <a:t>Q&amp;R</a:t>
            </a:r>
          </a:p>
        </p:txBody>
      </p:sp>
      <p:pic>
        <p:nvPicPr>
          <p:cNvPr id="8" name="Picture Placeholder 7" descr="A computer on a desk&#10;&#10;AI-generated content may be incorrect.">
            <a:extLst>
              <a:ext uri="{FF2B5EF4-FFF2-40B4-BE49-F238E27FC236}">
                <a16:creationId xmlns:a16="http://schemas.microsoft.com/office/drawing/2014/main" id="{675B6835-516A-1C90-71CE-09795C7B2C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A4874F64-A887-8D25-D3E5-3D418AD9C6C4}"/>
              </a:ext>
            </a:extLst>
          </p:cNvPr>
          <p:cNvSpPr>
            <a:spLocks noGrp="1"/>
          </p:cNvSpPr>
          <p:nvPr>
            <p:ph type="dt" sz="half" idx="15"/>
          </p:nvPr>
        </p:nvSpPr>
        <p:spPr/>
        <p:txBody>
          <a:bodyPr/>
          <a:lstStyle/>
          <a:p>
            <a:r>
              <a:rPr lang="en-BE" noProof="0"/>
              <a:t>02/11/2025</a:t>
            </a:r>
            <a:endParaRPr lang="fr-FR" noProof="0" dirty="0"/>
          </a:p>
        </p:txBody>
      </p:sp>
      <p:sp>
        <p:nvSpPr>
          <p:cNvPr id="10" name="Footer Placeholder 9">
            <a:extLst>
              <a:ext uri="{FF2B5EF4-FFF2-40B4-BE49-F238E27FC236}">
                <a16:creationId xmlns:a16="http://schemas.microsoft.com/office/drawing/2014/main" id="{0207B7C6-1742-787A-2547-7904D23B027D}"/>
              </a:ext>
            </a:extLst>
          </p:cNvPr>
          <p:cNvSpPr>
            <a:spLocks noGrp="1"/>
          </p:cNvSpPr>
          <p:nvPr>
            <p:ph type="ftr" sz="quarter" idx="16"/>
          </p:nvPr>
        </p:nvSpPr>
        <p:spPr/>
        <p:txBody>
          <a:bodyPr/>
          <a:lstStyle/>
          <a:p>
            <a:r>
              <a:rPr lang="fr-FR" noProof="0" dirty="0"/>
              <a:t>Training Financial Plan v02</a:t>
            </a:r>
          </a:p>
        </p:txBody>
      </p:sp>
      <p:sp>
        <p:nvSpPr>
          <p:cNvPr id="11" name="Slide Number Placeholder 10">
            <a:extLst>
              <a:ext uri="{FF2B5EF4-FFF2-40B4-BE49-F238E27FC236}">
                <a16:creationId xmlns:a16="http://schemas.microsoft.com/office/drawing/2014/main" id="{C72CB656-0897-7294-FCB6-BB34E9BD35DE}"/>
              </a:ext>
            </a:extLst>
          </p:cNvPr>
          <p:cNvSpPr>
            <a:spLocks noGrp="1"/>
          </p:cNvSpPr>
          <p:nvPr>
            <p:ph type="sldNum" sz="quarter" idx="17"/>
          </p:nvPr>
        </p:nvSpPr>
        <p:spPr/>
        <p:txBody>
          <a:bodyPr/>
          <a:lstStyle/>
          <a:p>
            <a:fld id="{CC057153-B650-4DEB-B370-79DDCFDCE934}" type="slidenum">
              <a:rPr lang="fr-FR" noProof="0" smtClean="0"/>
              <a:t>2</a:t>
            </a:fld>
            <a:endParaRPr lang="fr-FR" noProof="0" dirty="0"/>
          </a:p>
        </p:txBody>
      </p:sp>
    </p:spTree>
    <p:extLst>
      <p:ext uri="{BB962C8B-B14F-4D97-AF65-F5344CB8AC3E}">
        <p14:creationId xmlns:p14="http://schemas.microsoft.com/office/powerpoint/2010/main" val="3696562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A28F-0508-A88F-9F01-9A1F42005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1D994-AD47-85F9-8348-A5D0FAE2D999}"/>
              </a:ext>
            </a:extLst>
          </p:cNvPr>
          <p:cNvSpPr>
            <a:spLocks noGrp="1"/>
          </p:cNvSpPr>
          <p:nvPr>
            <p:ph type="title"/>
          </p:nvPr>
        </p:nvSpPr>
        <p:spPr>
          <a:xfrm>
            <a:off x="8343101" y="372826"/>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(4/7)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31CF4E10-3EF9-359B-C61B-63C9FA61CB4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B4571972-012C-7150-5651-BE0CED89AE8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Gamme et canaux de distribution : </a:t>
            </a:r>
            <a:r>
              <a:rPr lang="fr-FR" sz="1000" b="1" noProof="0" dirty="0">
                <a:solidFill>
                  <a:srgbClr val="FF0000"/>
                </a:solidFill>
              </a:rPr>
              <a:t>facultative</a:t>
            </a:r>
            <a:endParaRPr lang="fr-FR" sz="1000" noProof="0" dirty="0">
              <a:solidFill>
                <a:srgbClr val="FF0000"/>
              </a:solidFill>
            </a:endParaRPr>
          </a:p>
          <a:p>
            <a:pPr marL="179388" lvl="1">
              <a:spcAft>
                <a:spcPts val="600"/>
              </a:spcAft>
            </a:pPr>
            <a:r>
              <a:rPr lang="fr-FR" sz="1000" noProof="0" dirty="0"/>
              <a:t>Dans les colonnes NOM DE LA GAMME et NOM DU CANAL DE DISTRIBUTION, saisissez le nom (ou le surnom) de votre gamme de produits et services ou de votre canal de distribution. 25 caractères maximum pour chaque colonne.</a:t>
            </a:r>
          </a:p>
          <a:p>
            <a:pPr marL="179388" lvl="1">
              <a:spcAft>
                <a:spcPts val="600"/>
              </a:spcAft>
            </a:pPr>
            <a:r>
              <a:rPr lang="fr-FR" sz="1000" noProof="0" dirty="0"/>
              <a:t>Dans la colonne DESCRIPTION LIBRE (facultative), vous pouvez fournir une brève description libre de votre gamme de produits ou services ou de votre canal de distribution.</a:t>
            </a:r>
          </a:p>
          <a:p>
            <a:pPr marL="179388" lvl="1">
              <a:spcAft>
                <a:spcPts val="600"/>
              </a:spcAft>
            </a:pPr>
            <a:r>
              <a:rPr lang="fr-FR" sz="1000" noProof="0" dirty="0"/>
              <a:t>Dans les colonnes GAMME 1, GAMME 2 et GAMME 3 (cellule Dropbox), définissez la valeur sur 1 si vous prévoyez de prévoir ces produits ou services dans plusieurs gammes. Sinon, définissez la valeur sur 1 dans la colonne GAMME 1 et laissez-la sur 0 dans les colonnes GAMME 2 et GAMME 3.</a:t>
            </a:r>
          </a:p>
          <a:p>
            <a:pPr marL="179388" lvl="1">
              <a:spcAft>
                <a:spcPts val="600"/>
              </a:spcAft>
            </a:pPr>
            <a:r>
              <a:rPr lang="fr-FR" sz="1000" noProof="0" dirty="0"/>
              <a:t>Dans les colonnes DISTRIBUTION CHANNEL 1 et DISTRIBUTION CHANNEL 2 (cellule Dropbox), définissez la valeur sur 1 si vous prévoyez de prévoir ces produits ou services dans plusieurs canaux de distribution. Sinon, définissez la valeur sur 1 dans la colonne DISTRIBUTION CHANNEL 1 et laissez-la sur 0 dans la colonne DISTRIBUTION CHANNEL 2.</a:t>
            </a:r>
          </a:p>
          <a:p>
            <a:pPr marL="180975" lvl="2" indent="-276225">
              <a:lnSpc>
                <a:spcPct val="90000"/>
              </a:lnSpc>
              <a:spcBef>
                <a:spcPts val="1000"/>
              </a:spcBef>
              <a:spcAft>
                <a:spcPts val="600"/>
              </a:spcAft>
            </a:pPr>
            <a:endParaRPr lang="fr-FR" sz="1000" noProof="0" dirty="0"/>
          </a:p>
          <a:p>
            <a:pPr marL="180975" lvl="2" indent="-276225">
              <a:lnSpc>
                <a:spcPct val="90000"/>
              </a:lnSpc>
              <a:spcBef>
                <a:spcPts val="1000"/>
              </a:spcBef>
              <a:spcAft>
                <a:spcPts val="600"/>
              </a:spcAft>
            </a:pPr>
            <a:endParaRPr lang="fr-FR" sz="1000" noProof="0" dirty="0"/>
          </a:p>
          <a:p>
            <a:pPr marL="0" lvl="1" indent="-276225">
              <a:lnSpc>
                <a:spcPct val="90000"/>
              </a:lnSpc>
              <a:spcBef>
                <a:spcPts val="1000"/>
              </a:spcBef>
              <a:spcAft>
                <a:spcPts val="600"/>
              </a:spcAft>
            </a:pPr>
            <a:endParaRPr lang="fr-FR" sz="1000" noProof="0" dirty="0"/>
          </a:p>
          <a:p>
            <a:pPr marL="457200" lvl="2">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CECFA20F-C603-DA2B-E507-6C298460B419}"/>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9A655C30-D23A-8525-99E7-7A03A411B458}"/>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F3F6928C-F1B5-D915-1F3C-23A659309A94}"/>
              </a:ext>
            </a:extLst>
          </p:cNvPr>
          <p:cNvSpPr>
            <a:spLocks noGrp="1"/>
          </p:cNvSpPr>
          <p:nvPr>
            <p:ph type="sldNum" sz="quarter" idx="12"/>
          </p:nvPr>
        </p:nvSpPr>
        <p:spPr/>
        <p:txBody>
          <a:bodyPr/>
          <a:lstStyle/>
          <a:p>
            <a:fld id="{CC057153-B650-4DEB-B370-79DDCFDCE934}" type="slidenum">
              <a:rPr lang="fr-FR" noProof="0" smtClean="0"/>
              <a:t>20</a:t>
            </a:fld>
            <a:endParaRPr lang="fr-FR" noProof="0" dirty="0"/>
          </a:p>
        </p:txBody>
      </p:sp>
      <p:pic>
        <p:nvPicPr>
          <p:cNvPr id="8" name="Picture 7">
            <a:extLst>
              <a:ext uri="{FF2B5EF4-FFF2-40B4-BE49-F238E27FC236}">
                <a16:creationId xmlns:a16="http://schemas.microsoft.com/office/drawing/2014/main" id="{D81517D3-DCD2-291B-FA94-CCB992A07A4D}"/>
              </a:ext>
            </a:extLst>
          </p:cNvPr>
          <p:cNvPicPr>
            <a:picLocks noChangeAspect="1"/>
          </p:cNvPicPr>
          <p:nvPr/>
        </p:nvPicPr>
        <p:blipFill>
          <a:blip r:embed="rId4"/>
          <a:stretch>
            <a:fillRect/>
          </a:stretch>
        </p:blipFill>
        <p:spPr>
          <a:xfrm>
            <a:off x="16933" y="27161"/>
            <a:ext cx="7740000" cy="4372389"/>
          </a:xfrm>
          <a:prstGeom prst="rect">
            <a:avLst/>
          </a:prstGeom>
        </p:spPr>
      </p:pic>
    </p:spTree>
    <p:extLst>
      <p:ext uri="{BB962C8B-B14F-4D97-AF65-F5344CB8AC3E}">
        <p14:creationId xmlns:p14="http://schemas.microsoft.com/office/powerpoint/2010/main" val="741171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7E02-5808-4021-9B2D-31F406BDE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EF73A-E630-ACAC-1C5C-08286B53D268}"/>
              </a:ext>
            </a:extLst>
          </p:cNvPr>
          <p:cNvSpPr>
            <a:spLocks noGrp="1"/>
          </p:cNvSpPr>
          <p:nvPr>
            <p:ph type="title"/>
          </p:nvPr>
        </p:nvSpPr>
        <p:spPr>
          <a:xfrm>
            <a:off x="8343101" y="372826"/>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(5/7)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7AE98170-14FE-3E31-FACB-28B35204F1A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554CA546-49C1-9AA3-AA02-A335DF994A3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Catégorie de personnel</a:t>
            </a:r>
          </a:p>
          <a:p>
            <a:pPr marL="179388" lvl="1">
              <a:spcAft>
                <a:spcPts val="600"/>
              </a:spcAft>
            </a:pPr>
            <a:r>
              <a:rPr lang="fr-FR" sz="1000" noProof="0" dirty="0"/>
              <a:t>10 entrées maximum pour votre personnel.</a:t>
            </a:r>
          </a:p>
          <a:p>
            <a:pPr marL="179388" lvl="1">
              <a:spcAft>
                <a:spcPts val="600"/>
              </a:spcAft>
            </a:pPr>
            <a:r>
              <a:rPr lang="fr-FR" sz="1000" noProof="0" dirty="0"/>
              <a:t>Dans la colonne CATÉGORIE PROFESSIONNELLE, précisez s'il s'agit de personnel TEMPORAIRE ou SALARIÉ.</a:t>
            </a:r>
          </a:p>
          <a:p>
            <a:pPr marL="179388" lvl="1">
              <a:spcAft>
                <a:spcPts val="600"/>
              </a:spcAft>
            </a:pPr>
            <a:r>
              <a:rPr lang="fr-FR" sz="1000" noProof="0" dirty="0"/>
              <a:t>Dans la colonne NOM DU DÉPARTEMENT, indiquez les différents départements que vous avez aujourd'hui ou que vous prévoyez d'avoir à l'avenir au sein de l'entreprise.</a:t>
            </a:r>
          </a:p>
          <a:p>
            <a:pPr marL="179388" lvl="1">
              <a:spcAft>
                <a:spcPts val="600"/>
              </a:spcAft>
            </a:pPr>
            <a:r>
              <a:rPr lang="fr-FR" sz="1000" noProof="0" dirty="0"/>
              <a:t>Dans la colonne SÉCURITÉ SOCIALE, précisez le pourcentage de sécurité sociale par rapport au salaire brut que vous versez.</a:t>
            </a:r>
          </a:p>
          <a:p>
            <a:pPr marL="180975" lvl="2">
              <a:lnSpc>
                <a:spcPct val="90000"/>
              </a:lnSpc>
              <a:spcBef>
                <a:spcPts val="1000"/>
              </a:spcBef>
              <a:spcAft>
                <a:spcPts val="600"/>
              </a:spcAft>
            </a:pPr>
            <a:endParaRPr lang="fr-FR" sz="1000" noProof="0" dirty="0"/>
          </a:p>
          <a:p>
            <a:pPr marL="457200" lvl="2">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4AC4A42F-2664-B5DC-7A80-EF6898A6CC17}"/>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05CCAEA3-5415-B90B-5AF4-74FCAD4CE34D}"/>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056BB109-3ED3-A290-1342-EE2014D4BAD8}"/>
              </a:ext>
            </a:extLst>
          </p:cNvPr>
          <p:cNvSpPr>
            <a:spLocks noGrp="1"/>
          </p:cNvSpPr>
          <p:nvPr>
            <p:ph type="sldNum" sz="quarter" idx="12"/>
          </p:nvPr>
        </p:nvSpPr>
        <p:spPr/>
        <p:txBody>
          <a:bodyPr/>
          <a:lstStyle/>
          <a:p>
            <a:fld id="{CC057153-B650-4DEB-B370-79DDCFDCE934}" type="slidenum">
              <a:rPr lang="fr-FR" noProof="0" smtClean="0"/>
              <a:t>21</a:t>
            </a:fld>
            <a:endParaRPr lang="fr-FR" noProof="0" dirty="0"/>
          </a:p>
        </p:txBody>
      </p:sp>
      <p:pic>
        <p:nvPicPr>
          <p:cNvPr id="9" name="Picture 8">
            <a:extLst>
              <a:ext uri="{FF2B5EF4-FFF2-40B4-BE49-F238E27FC236}">
                <a16:creationId xmlns:a16="http://schemas.microsoft.com/office/drawing/2014/main" id="{1ECBA905-FD2A-ED22-421A-3CE03A607289}"/>
              </a:ext>
            </a:extLst>
          </p:cNvPr>
          <p:cNvPicPr>
            <a:picLocks noChangeAspect="1"/>
          </p:cNvPicPr>
          <p:nvPr/>
        </p:nvPicPr>
        <p:blipFill>
          <a:blip r:embed="rId4"/>
          <a:stretch>
            <a:fillRect/>
          </a:stretch>
        </p:blipFill>
        <p:spPr>
          <a:xfrm>
            <a:off x="18106" y="55022"/>
            <a:ext cx="7740000" cy="1720510"/>
          </a:xfrm>
          <a:prstGeom prst="rect">
            <a:avLst/>
          </a:prstGeom>
        </p:spPr>
      </p:pic>
    </p:spTree>
    <p:extLst>
      <p:ext uri="{BB962C8B-B14F-4D97-AF65-F5344CB8AC3E}">
        <p14:creationId xmlns:p14="http://schemas.microsoft.com/office/powerpoint/2010/main" val="236964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F377-5767-173D-9D16-A5899988A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A32C0-2060-0922-086C-C06B125D69F5}"/>
              </a:ext>
            </a:extLst>
          </p:cNvPr>
          <p:cNvSpPr>
            <a:spLocks noGrp="1"/>
          </p:cNvSpPr>
          <p:nvPr>
            <p:ph type="title"/>
          </p:nvPr>
        </p:nvSpPr>
        <p:spPr>
          <a:xfrm>
            <a:off x="8343101" y="257108"/>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(6/7)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CCB75520-0692-05E2-A344-0F80D58EB62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A798AD6-D372-13DA-66E7-FB0F3D2BFF6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32857"/>
            <a:ext cx="3588371" cy="4820144"/>
          </a:xfrm>
          <a:prstGeom prst="rect">
            <a:avLst/>
          </a:prstGeom>
        </p:spPr>
        <p:txBody>
          <a:bodyPr>
            <a:noAutofit/>
          </a:bodyPr>
          <a:lstStyle/>
          <a:p>
            <a:pPr>
              <a:spcAft>
                <a:spcPts val="600"/>
              </a:spcAft>
            </a:pPr>
            <a:r>
              <a:rPr lang="fr-FR" sz="1050" b="1" noProof="0" dirty="0"/>
              <a:t>Remplissez les cellules jaunes</a:t>
            </a:r>
            <a:endParaRPr lang="fr-FR" sz="1050" noProof="0" dirty="0"/>
          </a:p>
          <a:p>
            <a:pPr>
              <a:spcAft>
                <a:spcPts val="600"/>
              </a:spcAft>
            </a:pPr>
            <a:r>
              <a:rPr lang="fr-FR" sz="1050" noProof="0" dirty="0"/>
              <a:t>EMPRUNT</a:t>
            </a:r>
          </a:p>
          <a:p>
            <a:pPr marL="179388" lvl="1">
              <a:spcAft>
                <a:spcPts val="600"/>
              </a:spcAft>
            </a:pPr>
            <a:r>
              <a:rPr lang="fr-FR" sz="1050" noProof="0" dirty="0"/>
              <a:t>Dans la colonne INTÉRÊT ANNUEL, entrez le taux d'intérêt annuel du prêt.</a:t>
            </a:r>
          </a:p>
          <a:p>
            <a:pPr marL="179388" lvl="1">
              <a:spcAft>
                <a:spcPts val="600"/>
              </a:spcAft>
            </a:pPr>
            <a:r>
              <a:rPr lang="fr-FR" sz="1050" noProof="0" dirty="0"/>
              <a:t>Dans la colonne PÉRIODE DE REMBOURSEMENT, entrez la période de remboursement du prêt en années.</a:t>
            </a:r>
          </a:p>
        </p:txBody>
      </p:sp>
      <p:sp>
        <p:nvSpPr>
          <p:cNvPr id="3" name="Date Placeholder 2">
            <a:extLst>
              <a:ext uri="{FF2B5EF4-FFF2-40B4-BE49-F238E27FC236}">
                <a16:creationId xmlns:a16="http://schemas.microsoft.com/office/drawing/2014/main" id="{70B9CB34-FF14-194D-0613-75D6A22410F9}"/>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A2935ACD-5DC6-3E18-E676-DF68195D6E26}"/>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80FB84BF-D918-713E-970B-BEF84D4B3C54}"/>
              </a:ext>
            </a:extLst>
          </p:cNvPr>
          <p:cNvSpPr>
            <a:spLocks noGrp="1"/>
          </p:cNvSpPr>
          <p:nvPr>
            <p:ph type="sldNum" sz="quarter" idx="12"/>
          </p:nvPr>
        </p:nvSpPr>
        <p:spPr/>
        <p:txBody>
          <a:bodyPr/>
          <a:lstStyle/>
          <a:p>
            <a:fld id="{CC057153-B650-4DEB-B370-79DDCFDCE934}" type="slidenum">
              <a:rPr lang="fr-FR" noProof="0" smtClean="0"/>
              <a:t>22</a:t>
            </a:fld>
            <a:endParaRPr lang="fr-FR" noProof="0" dirty="0"/>
          </a:p>
        </p:txBody>
      </p:sp>
      <p:pic>
        <p:nvPicPr>
          <p:cNvPr id="9" name="Picture 8">
            <a:extLst>
              <a:ext uri="{FF2B5EF4-FFF2-40B4-BE49-F238E27FC236}">
                <a16:creationId xmlns:a16="http://schemas.microsoft.com/office/drawing/2014/main" id="{1213F7CC-E2C3-EF95-39B1-B21F489A03B5}"/>
              </a:ext>
            </a:extLst>
          </p:cNvPr>
          <p:cNvPicPr>
            <a:picLocks noChangeAspect="1"/>
          </p:cNvPicPr>
          <p:nvPr/>
        </p:nvPicPr>
        <p:blipFill>
          <a:blip r:embed="rId4"/>
          <a:stretch>
            <a:fillRect/>
          </a:stretch>
        </p:blipFill>
        <p:spPr>
          <a:xfrm>
            <a:off x="9053" y="62729"/>
            <a:ext cx="7740000" cy="940545"/>
          </a:xfrm>
          <a:prstGeom prst="rect">
            <a:avLst/>
          </a:prstGeom>
        </p:spPr>
      </p:pic>
    </p:spTree>
    <p:extLst>
      <p:ext uri="{BB962C8B-B14F-4D97-AF65-F5344CB8AC3E}">
        <p14:creationId xmlns:p14="http://schemas.microsoft.com/office/powerpoint/2010/main" val="42024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FF17A-A031-AB01-BB44-B09C5F5FA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40002-F800-97AA-6EF0-49551CD11FD9}"/>
              </a:ext>
            </a:extLst>
          </p:cNvPr>
          <p:cNvSpPr>
            <a:spLocks noGrp="1"/>
          </p:cNvSpPr>
          <p:nvPr>
            <p:ph type="title"/>
          </p:nvPr>
        </p:nvSpPr>
        <p:spPr>
          <a:xfrm>
            <a:off x="8343101" y="234034"/>
            <a:ext cx="3489777" cy="1084786"/>
          </a:xfrm>
        </p:spPr>
        <p:txBody>
          <a:bodyPr vert="horz" lIns="91440" tIns="45720" rIns="91440" bIns="45720" rtlCol="0" anchor="b">
            <a:normAutofit fontScale="90000"/>
          </a:bodyPr>
          <a:lstStyle/>
          <a:p>
            <a:r>
              <a:rPr lang="fr-FR" b="1" kern="1200" noProof="0" dirty="0">
                <a:latin typeface="+mj-lt"/>
                <a:ea typeface="+mj-ea"/>
                <a:cs typeface="+mj-cs"/>
              </a:rPr>
              <a:t>Onglet InputData</a:t>
            </a:r>
            <a:r>
              <a:rPr lang="fr-FR" noProof="0" dirty="0"/>
              <a:t> (7/7)</a:t>
            </a:r>
            <a:endParaRPr lang="fr-FR"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C5F7DD3B-ADC1-F3E2-9A8E-903509EB688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838D385-C842-76C2-88B6-1F02DC511C3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a:spcAft>
                <a:spcPts val="600"/>
              </a:spcAft>
            </a:pPr>
            <a:r>
              <a:rPr lang="fr-FR" sz="1000" b="1" noProof="0" dirty="0"/>
              <a:t>Remplissez les cellules jaunes</a:t>
            </a:r>
            <a:endParaRPr lang="fr-FR" sz="1000" noProof="0" dirty="0"/>
          </a:p>
          <a:p>
            <a:pPr>
              <a:spcAft>
                <a:spcPts val="600"/>
              </a:spcAft>
            </a:pPr>
            <a:r>
              <a:rPr lang="fr-FR" sz="1000" noProof="0" dirty="0"/>
              <a:t>CAS TYPIQUE</a:t>
            </a:r>
          </a:p>
          <a:p>
            <a:pPr marL="179388" lvl="1">
              <a:spcAft>
                <a:spcPts val="600"/>
              </a:spcAft>
            </a:pPr>
            <a:r>
              <a:rPr lang="fr-FR" sz="1000" noProof="0" dirty="0"/>
              <a:t>Dans les onglets suivants, toutes les entrées sont considérées comme des cas typiques.</a:t>
            </a:r>
          </a:p>
          <a:p>
            <a:pPr>
              <a:spcAft>
                <a:spcPts val="600"/>
              </a:spcAft>
            </a:pPr>
            <a:r>
              <a:rPr lang="fr-FR" sz="1000" noProof="0" dirty="0"/>
              <a:t>Scénarios WORST CASE et BEST CASE </a:t>
            </a:r>
            <a:r>
              <a:rPr lang="fr-FR" sz="1000" b="1" noProof="0" dirty="0">
                <a:solidFill>
                  <a:srgbClr val="FF0000"/>
                </a:solidFill>
              </a:rPr>
              <a:t>facultatif</a:t>
            </a:r>
            <a:endParaRPr lang="fr-FR" sz="1000" noProof="0" dirty="0">
              <a:solidFill>
                <a:srgbClr val="FF0000"/>
              </a:solidFill>
            </a:endParaRPr>
          </a:p>
          <a:p>
            <a:pPr marL="179388" lvl="1" indent="7938">
              <a:spcAft>
                <a:spcPts val="600"/>
              </a:spcAft>
            </a:pPr>
            <a:r>
              <a:rPr lang="fr-FR" sz="1000" noProof="0" dirty="0"/>
              <a:t>Vous pouvez être intéressé par l'impact négatif ou positif de certaines entrées sur votre résultat global.</a:t>
            </a:r>
          </a:p>
          <a:p>
            <a:pPr marL="179388" lvl="1" indent="7938">
              <a:spcAft>
                <a:spcPts val="600"/>
              </a:spcAft>
            </a:pPr>
            <a:r>
              <a:rPr lang="fr-FR" sz="1000" noProof="0" dirty="0"/>
              <a:t>Dans la colonne MEILLEUR CAS, saisissez le pourcentage de variation pour un scénario optimiste.</a:t>
            </a:r>
          </a:p>
          <a:p>
            <a:pPr marL="179388" lvl="1" indent="7938">
              <a:spcAft>
                <a:spcPts val="600"/>
              </a:spcAft>
            </a:pPr>
            <a:r>
              <a:rPr lang="fr-FR" sz="1000" noProof="0" dirty="0"/>
              <a:t>Dans la colonne PIRE CAS, saisissez le pourcentage de variation pour un scénario pessimiste.</a:t>
            </a:r>
          </a:p>
          <a:p>
            <a:pPr marL="179388" lvl="1" indent="7938">
              <a:spcAft>
                <a:spcPts val="600"/>
              </a:spcAft>
            </a:pPr>
            <a:r>
              <a:rPr lang="fr-FR" sz="1000" noProof="0" dirty="0">
                <a:solidFill>
                  <a:srgbClr val="FF0000"/>
                </a:solidFill>
              </a:rPr>
              <a:t>Vous pouvez reporter à plus tard la saisie des données relatives aux scénarios optimiste et pessimiste. Concentrez-vous d'abord sur votre scénario type.</a:t>
            </a:r>
          </a:p>
          <a:p>
            <a:pPr marL="457200" lvl="2">
              <a:lnSpc>
                <a:spcPct val="90000"/>
              </a:lnSpc>
              <a:spcBef>
                <a:spcPts val="1000"/>
              </a:spcBef>
              <a:spcAft>
                <a:spcPts val="600"/>
              </a:spcAft>
            </a:pPr>
            <a:endParaRPr lang="fr-FR" sz="1000" noProof="0" dirty="0"/>
          </a:p>
        </p:txBody>
      </p:sp>
      <p:sp>
        <p:nvSpPr>
          <p:cNvPr id="3" name="Date Placeholder 2">
            <a:extLst>
              <a:ext uri="{FF2B5EF4-FFF2-40B4-BE49-F238E27FC236}">
                <a16:creationId xmlns:a16="http://schemas.microsoft.com/office/drawing/2014/main" id="{01A937C8-E24E-239F-41EA-AE459F1F1BC1}"/>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D9B68925-0DC1-88E5-3189-06967C8D21C0}"/>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DC018F65-E68A-64AE-1C33-19FE98B3A373}"/>
              </a:ext>
            </a:extLst>
          </p:cNvPr>
          <p:cNvSpPr>
            <a:spLocks noGrp="1"/>
          </p:cNvSpPr>
          <p:nvPr>
            <p:ph type="sldNum" sz="quarter" idx="12"/>
          </p:nvPr>
        </p:nvSpPr>
        <p:spPr/>
        <p:txBody>
          <a:bodyPr/>
          <a:lstStyle/>
          <a:p>
            <a:fld id="{CC057153-B650-4DEB-B370-79DDCFDCE934}" type="slidenum">
              <a:rPr lang="fr-FR" noProof="0" smtClean="0"/>
              <a:t>23</a:t>
            </a:fld>
            <a:endParaRPr lang="fr-FR" noProof="0" dirty="0"/>
          </a:p>
        </p:txBody>
      </p:sp>
      <p:pic>
        <p:nvPicPr>
          <p:cNvPr id="8" name="Picture 7">
            <a:extLst>
              <a:ext uri="{FF2B5EF4-FFF2-40B4-BE49-F238E27FC236}">
                <a16:creationId xmlns:a16="http://schemas.microsoft.com/office/drawing/2014/main" id="{307BF1B7-3E44-0241-FD7A-B4C9901A331D}"/>
              </a:ext>
            </a:extLst>
          </p:cNvPr>
          <p:cNvPicPr>
            <a:picLocks noChangeAspect="1"/>
          </p:cNvPicPr>
          <p:nvPr/>
        </p:nvPicPr>
        <p:blipFill>
          <a:blip r:embed="rId4"/>
          <a:stretch>
            <a:fillRect/>
          </a:stretch>
        </p:blipFill>
        <p:spPr>
          <a:xfrm>
            <a:off x="18106" y="33682"/>
            <a:ext cx="7740000" cy="1954499"/>
          </a:xfrm>
          <a:prstGeom prst="rect">
            <a:avLst/>
          </a:prstGeom>
        </p:spPr>
      </p:pic>
    </p:spTree>
    <p:extLst>
      <p:ext uri="{BB962C8B-B14F-4D97-AF65-F5344CB8AC3E}">
        <p14:creationId xmlns:p14="http://schemas.microsoft.com/office/powerpoint/2010/main" val="979656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arrow pointing up&#10;&#10;AI-generated content may be incorrect.">
            <a:extLst>
              <a:ext uri="{FF2B5EF4-FFF2-40B4-BE49-F238E27FC236}">
                <a16:creationId xmlns:a16="http://schemas.microsoft.com/office/drawing/2014/main" id="{153CE31D-6A05-9DD2-A92F-BB410F19F89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2" name="Title 1">
            <a:extLst>
              <a:ext uri="{FF2B5EF4-FFF2-40B4-BE49-F238E27FC236}">
                <a16:creationId xmlns:a16="http://schemas.microsoft.com/office/drawing/2014/main" id="{7A4E6EBD-6827-03FF-A391-FFC84AEEFA8D}"/>
              </a:ext>
            </a:extLst>
          </p:cNvPr>
          <p:cNvSpPr>
            <a:spLocks noGrp="1"/>
          </p:cNvSpPr>
          <p:nvPr>
            <p:ph type="title"/>
          </p:nvPr>
        </p:nvSpPr>
        <p:spPr>
          <a:xfrm>
            <a:off x="281054" y="1376"/>
            <a:ext cx="5814946" cy="629638"/>
          </a:xfrm>
        </p:spPr>
        <p:txBody>
          <a:bodyPr vert="horz" lIns="91440" tIns="45720" rIns="91440" bIns="45720" rtlCol="0" anchor="b">
            <a:normAutofit fontScale="90000"/>
          </a:bodyPr>
          <a:lstStyle/>
          <a:p>
            <a:r>
              <a:rPr lang="fr-FR" b="1" kern="1200" noProof="0" dirty="0">
                <a:latin typeface="+mj-lt"/>
                <a:ea typeface="+mj-ea"/>
                <a:cs typeface="+mj-cs"/>
              </a:rPr>
              <a:t>Onglet RevenueData (1/4)</a:t>
            </a:r>
          </a:p>
        </p:txBody>
      </p:sp>
      <p:sp>
        <p:nvSpPr>
          <p:cNvPr id="8" name="TextBox 7">
            <a:extLst>
              <a:ext uri="{FF2B5EF4-FFF2-40B4-BE49-F238E27FC236}">
                <a16:creationId xmlns:a16="http://schemas.microsoft.com/office/drawing/2014/main" id="{EA65F9BC-3496-C517-5351-C77EF9DC17F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0166" y="4327758"/>
            <a:ext cx="4518952" cy="2262217"/>
          </a:xfrm>
          <a:prstGeom prst="rect">
            <a:avLst/>
          </a:prstGeom>
        </p:spPr>
        <p:txBody>
          <a:bodyPr>
            <a:noAutofit/>
          </a:bodyPr>
          <a:lstStyle/>
          <a:p>
            <a:pPr>
              <a:spcAft>
                <a:spcPts val="600"/>
              </a:spcAft>
            </a:pPr>
            <a:r>
              <a:rPr lang="fr-FR" sz="1050" b="1" noProof="0" dirty="0"/>
              <a:t>Collecte des données relatives aux produits et services</a:t>
            </a:r>
            <a:endParaRPr lang="fr-FR" sz="1050" noProof="0" dirty="0"/>
          </a:p>
          <a:p>
            <a:pPr>
              <a:spcAft>
                <a:spcPts val="600"/>
              </a:spcAft>
            </a:pPr>
            <a:r>
              <a:rPr lang="fr-FR" sz="1050" noProof="0" dirty="0">
                <a:solidFill>
                  <a:srgbClr val="FF0000"/>
                </a:solidFill>
              </a:rPr>
              <a:t>Vous devez collecter les prix, les coûts et les quantités pour chaque produit et service.</a:t>
            </a:r>
          </a:p>
          <a:p>
            <a:pPr>
              <a:spcAft>
                <a:spcPts val="600"/>
              </a:spcAft>
            </a:pPr>
            <a:r>
              <a:rPr lang="fr-FR" sz="1050" noProof="0" dirty="0">
                <a:solidFill>
                  <a:srgbClr val="FF0000"/>
                </a:solidFill>
              </a:rPr>
              <a:t>Marge bénéficiaire brute = (prix – coût) / prix</a:t>
            </a:r>
          </a:p>
          <a:p>
            <a:pPr>
              <a:spcAft>
                <a:spcPts val="600"/>
              </a:spcAft>
            </a:pPr>
            <a:r>
              <a:rPr lang="fr-FR" sz="1050" noProof="0" dirty="0">
                <a:solidFill>
                  <a:srgbClr val="FF0000"/>
                </a:solidFill>
              </a:rPr>
              <a:t>Les données historiques et les références du marché permettent d'établir des estimations et des projections réalistes en matière de prix et de coûts.</a:t>
            </a:r>
          </a:p>
          <a:p>
            <a:pPr>
              <a:spcAft>
                <a:spcPts val="600"/>
              </a:spcAft>
            </a:pPr>
            <a:r>
              <a:rPr lang="fr-FR" sz="1050" noProof="0" dirty="0">
                <a:solidFill>
                  <a:srgbClr val="FF0000"/>
                </a:solidFill>
              </a:rPr>
              <a:t>Vous avez défini le nom de vos produits et services dans l’onglet InputData.</a:t>
            </a:r>
          </a:p>
        </p:txBody>
      </p:sp>
      <p:sp>
        <p:nvSpPr>
          <p:cNvPr id="9" name="TextBox 8">
            <a:extLst>
              <a:ext uri="{FF2B5EF4-FFF2-40B4-BE49-F238E27FC236}">
                <a16:creationId xmlns:a16="http://schemas.microsoft.com/office/drawing/2014/main" id="{33915620-D059-4795-9A15-73D2E54602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70748" y="4327758"/>
            <a:ext cx="4984197" cy="2609637"/>
          </a:xfrm>
          <a:prstGeom prst="rect">
            <a:avLst/>
          </a:prstGeom>
        </p:spPr>
        <p:txBody>
          <a:bodyPr>
            <a:noAutofit/>
          </a:bodyPr>
          <a:lstStyle/>
          <a:p>
            <a:pPr>
              <a:spcAft>
                <a:spcPts val="600"/>
              </a:spcAft>
            </a:pPr>
            <a:r>
              <a:rPr lang="fr-FR" sz="1050" b="1" noProof="0" dirty="0"/>
              <a:t>Remplissez les cellules jaunes</a:t>
            </a:r>
            <a:endParaRPr lang="fr-FR" sz="1050" noProof="0" dirty="0"/>
          </a:p>
          <a:p>
            <a:pPr>
              <a:spcAft>
                <a:spcPts val="600"/>
              </a:spcAft>
            </a:pPr>
            <a:r>
              <a:rPr lang="fr-FR" sz="1050" noProof="0" dirty="0"/>
              <a:t>Colonne PRIX DE VENTE</a:t>
            </a:r>
          </a:p>
          <a:p>
            <a:pPr marL="179388" lvl="1">
              <a:spcAft>
                <a:spcPts val="600"/>
              </a:spcAft>
            </a:pPr>
            <a:r>
              <a:rPr lang="fr-FR" sz="1050" noProof="0" dirty="0"/>
              <a:t>Prix par produit ou service</a:t>
            </a:r>
          </a:p>
          <a:p>
            <a:pPr>
              <a:spcAft>
                <a:spcPts val="600"/>
              </a:spcAft>
            </a:pPr>
            <a:r>
              <a:rPr lang="fr-FR" sz="1050" noProof="0" dirty="0"/>
              <a:t>Colonne VOLUME MIX</a:t>
            </a:r>
          </a:p>
          <a:p>
            <a:pPr marL="179388" lvl="1">
              <a:spcAft>
                <a:spcPts val="600"/>
              </a:spcAft>
            </a:pPr>
            <a:r>
              <a:rPr lang="fr-FR" sz="1050" dirty="0"/>
              <a:t>Réglez sur 100 %</a:t>
            </a:r>
          </a:p>
          <a:p>
            <a:pPr>
              <a:spcAft>
                <a:spcPts val="600"/>
              </a:spcAft>
            </a:pPr>
            <a:r>
              <a:rPr lang="fr-FR" sz="1050" noProof="0" dirty="0"/>
              <a:t>Colonne COGS</a:t>
            </a:r>
          </a:p>
          <a:p>
            <a:pPr marL="179388" lvl="1">
              <a:spcAft>
                <a:spcPts val="600"/>
              </a:spcAft>
            </a:pPr>
            <a:r>
              <a:rPr lang="fr-FR" sz="1050" dirty="0"/>
              <a:t>Prix par produit ou service</a:t>
            </a:r>
          </a:p>
          <a:p>
            <a:pPr>
              <a:spcAft>
                <a:spcPts val="600"/>
              </a:spcAft>
            </a:pPr>
            <a:r>
              <a:rPr lang="fr-FR" sz="1050" noProof="0" dirty="0"/>
              <a:t>Colonnes TRIMESTRE 1, TRIMESTRE 2, TRIMESTRE 3, TRIMESTRE 4, TOTAL ANNÉE</a:t>
            </a:r>
          </a:p>
          <a:p>
            <a:pPr marL="179388" lvl="1">
              <a:spcAft>
                <a:spcPts val="600"/>
              </a:spcAft>
            </a:pPr>
            <a:r>
              <a:rPr lang="fr-FR" sz="1050" dirty="0"/>
              <a:t>Volume par trimestre pour ANNÉE-2 à ANNÉE2</a:t>
            </a:r>
          </a:p>
          <a:p>
            <a:pPr marL="179388" lvl="1">
              <a:spcAft>
                <a:spcPts val="600"/>
              </a:spcAft>
            </a:pPr>
            <a:r>
              <a:rPr lang="fr-FR" sz="1050" dirty="0"/>
              <a:t>Volume par ANNÉE pour les ANNÉES 3 à 6</a:t>
            </a:r>
          </a:p>
        </p:txBody>
      </p:sp>
      <p:sp>
        <p:nvSpPr>
          <p:cNvPr id="10" name="TextBox 9">
            <a:extLst>
              <a:ext uri="{FF2B5EF4-FFF2-40B4-BE49-F238E27FC236}">
                <a16:creationId xmlns:a16="http://schemas.microsoft.com/office/drawing/2014/main" id="{2BCCF5B1-8B14-6E1F-93CE-49819729D46D}"/>
              </a:ext>
            </a:extLst>
          </p:cNvPr>
          <p:cNvSpPr txBox="1"/>
          <p:nvPr/>
        </p:nvSpPr>
        <p:spPr>
          <a:xfrm>
            <a:off x="5685183" y="139147"/>
            <a:ext cx="6675780" cy="338554"/>
          </a:xfrm>
          <a:prstGeom prst="rect">
            <a:avLst/>
          </a:prstGeom>
          <a:noFill/>
        </p:spPr>
        <p:txBody>
          <a:bodyPr wrap="square" rtlCol="0">
            <a:spAutoFit/>
          </a:bodyPr>
          <a:lstStyle/>
          <a:p>
            <a:pPr algn="ctr"/>
            <a:r>
              <a:rPr lang="fr-FR" sz="1600" b="1" noProof="0" dirty="0">
                <a:solidFill>
                  <a:srgbClr val="FF0000"/>
                </a:solidFill>
              </a:rPr>
              <a:t>UN PRODUIT - UNE GAMME - UN CANAL DE DISTRIBUTION</a:t>
            </a:r>
          </a:p>
        </p:txBody>
      </p:sp>
      <p:sp>
        <p:nvSpPr>
          <p:cNvPr id="3" name="Date Placeholder 2">
            <a:extLst>
              <a:ext uri="{FF2B5EF4-FFF2-40B4-BE49-F238E27FC236}">
                <a16:creationId xmlns:a16="http://schemas.microsoft.com/office/drawing/2014/main" id="{1FAA5F38-5DE9-5869-D134-F3ABB174FA8F}"/>
              </a:ext>
            </a:extLst>
          </p:cNvPr>
          <p:cNvSpPr>
            <a:spLocks noGrp="1"/>
          </p:cNvSpPr>
          <p:nvPr>
            <p:ph type="dt" sz="half" idx="15"/>
          </p:nvPr>
        </p:nvSpPr>
        <p:spPr/>
        <p:txBody>
          <a:bodyPr/>
          <a:lstStyle/>
          <a:p>
            <a:r>
              <a:rPr lang="en-BE" noProof="0"/>
              <a:t>02/11/2025</a:t>
            </a:r>
            <a:endParaRPr lang="fr-FR" noProof="0" dirty="0"/>
          </a:p>
        </p:txBody>
      </p:sp>
      <p:sp>
        <p:nvSpPr>
          <p:cNvPr id="13" name="Rectangle 12">
            <a:extLst>
              <a:ext uri="{FF2B5EF4-FFF2-40B4-BE49-F238E27FC236}">
                <a16:creationId xmlns:a16="http://schemas.microsoft.com/office/drawing/2014/main" id="{C96C49FB-3C0B-148B-C3C1-B11BABFA6C5C}"/>
              </a:ext>
            </a:extLst>
          </p:cNvPr>
          <p:cNvSpPr/>
          <p:nvPr/>
        </p:nvSpPr>
        <p:spPr>
          <a:xfrm>
            <a:off x="0" y="571183"/>
            <a:ext cx="12193200" cy="3772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4" name="Footer Placeholder 3">
            <a:extLst>
              <a:ext uri="{FF2B5EF4-FFF2-40B4-BE49-F238E27FC236}">
                <a16:creationId xmlns:a16="http://schemas.microsoft.com/office/drawing/2014/main" id="{8D903498-B5E1-A134-925E-2ABAED93A3D1}"/>
              </a:ext>
            </a:extLst>
          </p:cNvPr>
          <p:cNvSpPr>
            <a:spLocks noGrp="1"/>
          </p:cNvSpPr>
          <p:nvPr>
            <p:ph type="ftr" sz="quarter" idx="16"/>
          </p:nvPr>
        </p:nvSpPr>
        <p:spPr>
          <a:xfrm>
            <a:off x="1343821" y="6453002"/>
            <a:ext cx="2805405" cy="365125"/>
          </a:xfrm>
        </p:spPr>
        <p:txBody>
          <a:bodyPr/>
          <a:lstStyle/>
          <a:p>
            <a:r>
              <a:rPr lang="fr-FR" noProof="0" dirty="0"/>
              <a:t>Training Financial Plan v02</a:t>
            </a:r>
          </a:p>
        </p:txBody>
      </p:sp>
      <p:sp>
        <p:nvSpPr>
          <p:cNvPr id="6" name="Slide Number Placeholder 5">
            <a:extLst>
              <a:ext uri="{FF2B5EF4-FFF2-40B4-BE49-F238E27FC236}">
                <a16:creationId xmlns:a16="http://schemas.microsoft.com/office/drawing/2014/main" id="{E3FE1D5F-6A4C-440F-702C-C15D8C1C44C1}"/>
              </a:ext>
            </a:extLst>
          </p:cNvPr>
          <p:cNvSpPr>
            <a:spLocks noGrp="1"/>
          </p:cNvSpPr>
          <p:nvPr>
            <p:ph type="sldNum" sz="quarter" idx="17"/>
          </p:nvPr>
        </p:nvSpPr>
        <p:spPr>
          <a:xfrm>
            <a:off x="4069645" y="6453002"/>
            <a:ext cx="429207" cy="365125"/>
          </a:xfrm>
        </p:spPr>
        <p:txBody>
          <a:bodyPr/>
          <a:lstStyle/>
          <a:p>
            <a:fld id="{CC057153-B650-4DEB-B370-79DDCFDCE934}" type="slidenum">
              <a:rPr lang="fr-FR" noProof="0" smtClean="0"/>
              <a:t>24</a:t>
            </a:fld>
            <a:endParaRPr lang="fr-FR" noProof="0" dirty="0"/>
          </a:p>
        </p:txBody>
      </p:sp>
      <p:pic>
        <p:nvPicPr>
          <p:cNvPr id="7" name="Picture 6">
            <a:extLst>
              <a:ext uri="{FF2B5EF4-FFF2-40B4-BE49-F238E27FC236}">
                <a16:creationId xmlns:a16="http://schemas.microsoft.com/office/drawing/2014/main" id="{BF6E51A5-7041-C94A-9C6F-648FE9991930}"/>
              </a:ext>
            </a:extLst>
          </p:cNvPr>
          <p:cNvPicPr>
            <a:picLocks noChangeAspect="1"/>
          </p:cNvPicPr>
          <p:nvPr/>
        </p:nvPicPr>
        <p:blipFill>
          <a:blip r:embed="rId4"/>
          <a:stretch>
            <a:fillRect/>
          </a:stretch>
        </p:blipFill>
        <p:spPr>
          <a:xfrm>
            <a:off x="0" y="546263"/>
            <a:ext cx="12192000" cy="3773714"/>
          </a:xfrm>
          <a:prstGeom prst="rect">
            <a:avLst/>
          </a:prstGeom>
        </p:spPr>
      </p:pic>
    </p:spTree>
    <p:extLst>
      <p:ext uri="{BB962C8B-B14F-4D97-AF65-F5344CB8AC3E}">
        <p14:creationId xmlns:p14="http://schemas.microsoft.com/office/powerpoint/2010/main" val="98327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88C1-6E87-F586-1F0E-4EE7FB478475}"/>
            </a:ext>
          </a:extLst>
        </p:cNvPr>
        <p:cNvGrpSpPr/>
        <p:nvPr/>
      </p:nvGrpSpPr>
      <p:grpSpPr>
        <a:xfrm>
          <a:off x="0" y="0"/>
          <a:ext cx="0" cy="0"/>
          <a:chOff x="0" y="0"/>
          <a:chExt cx="0" cy="0"/>
        </a:xfrm>
      </p:grpSpPr>
      <p:pic>
        <p:nvPicPr>
          <p:cNvPr id="11" name="Picture Placeholder 10" descr="A green arrow pointing up&#10;&#10;AI-generated content may be incorrect.">
            <a:extLst>
              <a:ext uri="{FF2B5EF4-FFF2-40B4-BE49-F238E27FC236}">
                <a16:creationId xmlns:a16="http://schemas.microsoft.com/office/drawing/2014/main" id="{D045F6FE-40EA-978D-D863-C5774A02903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39873"/>
            <a:ext cx="7783200" cy="6858000"/>
          </a:xfrm>
          <a:ln>
            <a:noFill/>
          </a:ln>
        </p:spPr>
      </p:pic>
      <p:sp>
        <p:nvSpPr>
          <p:cNvPr id="5" name="TextBox 4">
            <a:extLst>
              <a:ext uri="{FF2B5EF4-FFF2-40B4-BE49-F238E27FC236}">
                <a16:creationId xmlns:a16="http://schemas.microsoft.com/office/drawing/2014/main" id="{564104DF-864A-9668-0880-7028C49BB14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7226" y="3727547"/>
            <a:ext cx="4715511" cy="2961019"/>
          </a:xfrm>
          <a:prstGeom prst="rect">
            <a:avLst/>
          </a:prstGeom>
        </p:spPr>
        <p:txBody>
          <a:bodyPr>
            <a:noAutofit/>
          </a:bodyPr>
          <a:lstStyle/>
          <a:p>
            <a:pPr>
              <a:spcAft>
                <a:spcPts val="600"/>
              </a:spcAft>
            </a:pPr>
            <a:r>
              <a:rPr lang="fr-FR" sz="1050" b="1" noProof="0" dirty="0"/>
              <a:t>Remplissez les cellules jaunes</a:t>
            </a:r>
            <a:endParaRPr lang="fr-FR" sz="1050" noProof="0" dirty="0"/>
          </a:p>
          <a:p>
            <a:pPr>
              <a:spcAft>
                <a:spcPts val="600"/>
              </a:spcAft>
            </a:pPr>
            <a:r>
              <a:rPr lang="fr-FR" sz="1050" noProof="0" dirty="0"/>
              <a:t>Colonnes PRIX DE VENTE GAMME 1 à PRIX DE VENTE GAMME 3</a:t>
            </a:r>
          </a:p>
          <a:p>
            <a:pPr marL="179388" lvl="1">
              <a:spcAft>
                <a:spcPts val="600"/>
              </a:spcAft>
            </a:pPr>
            <a:r>
              <a:rPr lang="fr-FR" sz="1050" noProof="0" dirty="0"/>
              <a:t>Prix par gamme de produits ou services</a:t>
            </a:r>
          </a:p>
          <a:p>
            <a:pPr>
              <a:spcAft>
                <a:spcPts val="600"/>
              </a:spcAft>
            </a:pPr>
            <a:r>
              <a:rPr lang="fr-FR" sz="1050" noProof="0" dirty="0"/>
              <a:t>Colonnes VOLUME MIX GAMME 1 % à VOLUME MIX GAMME 3</a:t>
            </a:r>
          </a:p>
          <a:p>
            <a:pPr marL="179388" lvl="1">
              <a:spcAft>
                <a:spcPts val="600"/>
              </a:spcAft>
            </a:pPr>
            <a:r>
              <a:rPr lang="fr-FR" sz="1050" dirty="0"/>
              <a:t>Volume % par gamme de produits ou services</a:t>
            </a:r>
          </a:p>
          <a:p>
            <a:pPr marL="179388" lvl="1">
              <a:spcAft>
                <a:spcPts val="600"/>
              </a:spcAft>
            </a:pPr>
            <a:r>
              <a:rPr lang="fr-FR" sz="1050" dirty="0"/>
              <a:t>La somme de ces trois catégories % est toujours égale à un</a:t>
            </a:r>
          </a:p>
          <a:p>
            <a:pPr>
              <a:spcAft>
                <a:spcPts val="600"/>
              </a:spcAft>
            </a:pPr>
            <a:r>
              <a:rPr lang="fr-FR" sz="1050" noProof="0" dirty="0"/>
              <a:t>Colonnes COUT UNITAIRE GAMME 1 </a:t>
            </a:r>
            <a:r>
              <a:rPr lang="fr-FR" sz="1050" dirty="0"/>
              <a:t>à COUT UNITAIRE GAMME </a:t>
            </a:r>
            <a:r>
              <a:rPr lang="fr-FR" sz="1050" noProof="0" dirty="0"/>
              <a:t>3</a:t>
            </a:r>
          </a:p>
          <a:p>
            <a:pPr marL="179388" lvl="1">
              <a:spcAft>
                <a:spcPts val="600"/>
              </a:spcAft>
            </a:pPr>
            <a:r>
              <a:rPr lang="fr-FR" sz="1050" dirty="0"/>
              <a:t>Coût par gamme de produits ou services</a:t>
            </a:r>
          </a:p>
        </p:txBody>
      </p:sp>
      <p:sp>
        <p:nvSpPr>
          <p:cNvPr id="3" name="Date Placeholder 2">
            <a:extLst>
              <a:ext uri="{FF2B5EF4-FFF2-40B4-BE49-F238E27FC236}">
                <a16:creationId xmlns:a16="http://schemas.microsoft.com/office/drawing/2014/main" id="{1F3ABD72-C950-9A51-246B-7274DEAE746F}"/>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F23D4726-3395-5093-6275-33C7C26341EC}"/>
              </a:ext>
            </a:extLst>
          </p:cNvPr>
          <p:cNvSpPr>
            <a:spLocks noGrp="1"/>
          </p:cNvSpPr>
          <p:nvPr>
            <p:ph type="ftr" sz="quarter" idx="16"/>
          </p:nvPr>
        </p:nvSpPr>
        <p:spPr>
          <a:xfrm>
            <a:off x="8599369" y="6453002"/>
            <a:ext cx="2805405" cy="365125"/>
          </a:xfrm>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3589AB12-B676-29A5-DDC1-1E45697CB6A4}"/>
              </a:ext>
            </a:extLst>
          </p:cNvPr>
          <p:cNvSpPr>
            <a:spLocks noGrp="1"/>
          </p:cNvSpPr>
          <p:nvPr>
            <p:ph type="sldNum" sz="quarter" idx="17"/>
          </p:nvPr>
        </p:nvSpPr>
        <p:spPr>
          <a:xfrm>
            <a:off x="11355010" y="6453002"/>
            <a:ext cx="429207" cy="365125"/>
          </a:xfrm>
        </p:spPr>
        <p:txBody>
          <a:bodyPr/>
          <a:lstStyle/>
          <a:p>
            <a:fld id="{CC057153-B650-4DEB-B370-79DDCFDCE934}" type="slidenum">
              <a:rPr lang="fr-FR" noProof="0" smtClean="0"/>
              <a:t>25</a:t>
            </a:fld>
            <a:endParaRPr lang="fr-FR" noProof="0" dirty="0"/>
          </a:p>
        </p:txBody>
      </p:sp>
      <p:sp>
        <p:nvSpPr>
          <p:cNvPr id="14" name="TextBox 13">
            <a:extLst>
              <a:ext uri="{FF2B5EF4-FFF2-40B4-BE49-F238E27FC236}">
                <a16:creationId xmlns:a16="http://schemas.microsoft.com/office/drawing/2014/main" id="{04308EC4-237C-B813-AA27-3FF5D65938F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0063" y="3727547"/>
            <a:ext cx="5504154" cy="2562751"/>
          </a:xfrm>
          <a:prstGeom prst="rect">
            <a:avLst/>
          </a:prstGeom>
        </p:spPr>
        <p:txBody>
          <a:bodyPr>
            <a:noAutofit/>
          </a:bodyPr>
          <a:lstStyle/>
          <a:p>
            <a:pPr>
              <a:spcAft>
                <a:spcPts val="600"/>
              </a:spcAft>
            </a:pPr>
            <a:r>
              <a:rPr lang="fr-FR" sz="1050" b="1" noProof="0" dirty="0"/>
              <a:t>Gammes de produits et services</a:t>
            </a:r>
            <a:endParaRPr lang="fr-FR" sz="1050" b="1" noProof="0" dirty="0">
              <a:solidFill>
                <a:srgbClr val="FF0000"/>
              </a:solidFill>
            </a:endParaRPr>
          </a:p>
          <a:p>
            <a:pPr>
              <a:spcAft>
                <a:spcPts val="600"/>
              </a:spcAft>
            </a:pPr>
            <a:r>
              <a:rPr lang="fr-FR" sz="1050" noProof="0" dirty="0">
                <a:solidFill>
                  <a:srgbClr val="FF0000"/>
                </a:solidFill>
              </a:rPr>
              <a:t>Vous pouvez avoir différentes gammes de produits et/ou services pour un même produit et/ou service : par exemple, bas de gamme, gamme moyenne ou gamme haut de gamme.</a:t>
            </a:r>
          </a:p>
          <a:p>
            <a:pPr>
              <a:spcAft>
                <a:spcPts val="600"/>
              </a:spcAft>
            </a:pPr>
            <a:r>
              <a:rPr lang="fr-FR" sz="1050" noProof="0" dirty="0">
                <a:solidFill>
                  <a:srgbClr val="FF0000"/>
                </a:solidFill>
              </a:rPr>
              <a:t>Ou vous pouvez avoir différentes activités : par exemple, activité 1, activité 2 ou activité 3. Et pour chaque produit, vous sélectionnez l'activité liée au produit.</a:t>
            </a:r>
            <a:endParaRPr lang="fr-FR" sz="1050" noProof="0" dirty="0"/>
          </a:p>
          <a:p>
            <a:pPr>
              <a:spcAft>
                <a:spcPts val="600"/>
              </a:spcAft>
            </a:pPr>
            <a:r>
              <a:rPr lang="fr-FR" sz="1050" noProof="0" dirty="0"/>
              <a:t>Si vous n'avez qu'une seule gamme, réglez la GAMME DE VOLUME MIXTE 1 sur 100 %, réglez la deuxième sur 0 % et la troisième sera automatiquement réglée sur 0 %. Remplissez uniquement le PRIX et le BÉNÉFICE BRUT pour la gamme sélectionnée.</a:t>
            </a:r>
          </a:p>
          <a:p>
            <a:pPr marL="0" indent="0">
              <a:spcBef>
                <a:spcPts val="2500"/>
              </a:spcBef>
              <a:spcAft>
                <a:spcPts val="300"/>
              </a:spcAft>
              <a:buFont typeface="Arial" panose="020B0604020202020204" pitchFamily="34" charset="0"/>
              <a:buNone/>
            </a:pPr>
            <a:endParaRPr lang="fr-FR" sz="1050" b="1" noProof="0" dirty="0"/>
          </a:p>
        </p:txBody>
      </p:sp>
      <p:sp>
        <p:nvSpPr>
          <p:cNvPr id="2" name="Title 1">
            <a:extLst>
              <a:ext uri="{FF2B5EF4-FFF2-40B4-BE49-F238E27FC236}">
                <a16:creationId xmlns:a16="http://schemas.microsoft.com/office/drawing/2014/main" id="{DE747BC9-F169-74EF-404F-0A29FE50AF48}"/>
              </a:ext>
            </a:extLst>
          </p:cNvPr>
          <p:cNvSpPr>
            <a:spLocks noGrp="1"/>
          </p:cNvSpPr>
          <p:nvPr>
            <p:ph type="title"/>
          </p:nvPr>
        </p:nvSpPr>
        <p:spPr>
          <a:xfrm>
            <a:off x="57150" y="6152"/>
            <a:ext cx="5861957" cy="740879"/>
          </a:xfrm>
        </p:spPr>
        <p:txBody>
          <a:bodyPr vert="horz" lIns="91440" tIns="45720" rIns="91440" bIns="45720" rtlCol="0" anchor="b">
            <a:normAutofit fontScale="90000"/>
          </a:bodyPr>
          <a:lstStyle/>
          <a:p>
            <a:r>
              <a:rPr lang="fr-FR" b="1" kern="1200" noProof="0" dirty="0">
                <a:latin typeface="+mj-lt"/>
                <a:ea typeface="+mj-ea"/>
                <a:cs typeface="+mj-cs"/>
              </a:rPr>
              <a:t>Onglet RevenueData (2/4)</a:t>
            </a:r>
          </a:p>
        </p:txBody>
      </p:sp>
      <p:sp>
        <p:nvSpPr>
          <p:cNvPr id="13" name="Rectangle 12">
            <a:extLst>
              <a:ext uri="{FF2B5EF4-FFF2-40B4-BE49-F238E27FC236}">
                <a16:creationId xmlns:a16="http://schemas.microsoft.com/office/drawing/2014/main" id="{E9DB3D4B-C710-C6D7-1804-C65503D98B63}"/>
              </a:ext>
            </a:extLst>
          </p:cNvPr>
          <p:cNvSpPr/>
          <p:nvPr/>
        </p:nvSpPr>
        <p:spPr>
          <a:xfrm>
            <a:off x="0" y="717481"/>
            <a:ext cx="12193200" cy="299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4" name="Picture 3">
            <a:extLst>
              <a:ext uri="{FF2B5EF4-FFF2-40B4-BE49-F238E27FC236}">
                <a16:creationId xmlns:a16="http://schemas.microsoft.com/office/drawing/2014/main" id="{CFAC906F-BD2B-2091-3B38-B6196D25F766}"/>
              </a:ext>
            </a:extLst>
          </p:cNvPr>
          <p:cNvPicPr>
            <a:picLocks noChangeAspect="1"/>
          </p:cNvPicPr>
          <p:nvPr/>
        </p:nvPicPr>
        <p:blipFill>
          <a:blip r:embed="rId4"/>
          <a:stretch>
            <a:fillRect/>
          </a:stretch>
        </p:blipFill>
        <p:spPr>
          <a:xfrm>
            <a:off x="0" y="732302"/>
            <a:ext cx="12192000" cy="2912739"/>
          </a:xfrm>
          <a:prstGeom prst="rect">
            <a:avLst/>
          </a:prstGeom>
        </p:spPr>
      </p:pic>
      <p:sp>
        <p:nvSpPr>
          <p:cNvPr id="12" name="TextBox 11">
            <a:extLst>
              <a:ext uri="{FF2B5EF4-FFF2-40B4-BE49-F238E27FC236}">
                <a16:creationId xmlns:a16="http://schemas.microsoft.com/office/drawing/2014/main" id="{6C56D5EE-3A2C-B749-8280-BE71DA496CAD}"/>
              </a:ext>
            </a:extLst>
          </p:cNvPr>
          <p:cNvSpPr txBox="1"/>
          <p:nvPr/>
        </p:nvSpPr>
        <p:spPr>
          <a:xfrm>
            <a:off x="5685183" y="139147"/>
            <a:ext cx="6675780" cy="584775"/>
          </a:xfrm>
          <a:prstGeom prst="rect">
            <a:avLst/>
          </a:prstGeom>
          <a:noFill/>
        </p:spPr>
        <p:txBody>
          <a:bodyPr wrap="square" rtlCol="0">
            <a:spAutoFit/>
          </a:bodyPr>
          <a:lstStyle/>
          <a:p>
            <a:pPr algn="ctr"/>
            <a:r>
              <a:rPr lang="fr-FR" sz="1600" b="1" noProof="0" dirty="0">
                <a:solidFill>
                  <a:srgbClr val="FF0000"/>
                </a:solidFill>
              </a:rPr>
              <a:t>UN PRODUIT - TROIS GAMMES – DEUX CANAUX DE DISTRIBUTION !!!!!!! FACULTATIF !!!!!!!</a:t>
            </a:r>
          </a:p>
        </p:txBody>
      </p:sp>
    </p:spTree>
    <p:extLst>
      <p:ext uri="{BB962C8B-B14F-4D97-AF65-F5344CB8AC3E}">
        <p14:creationId xmlns:p14="http://schemas.microsoft.com/office/powerpoint/2010/main" val="405897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DA27-863C-DB00-5B9E-4EBDF80D01E8}"/>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693A8B98-8075-DF2C-27B7-28EBFB5D5D0B}"/>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F7C714E9-2C79-2122-76E8-9C3F844211E6}"/>
              </a:ext>
            </a:extLst>
          </p:cNvPr>
          <p:cNvSpPr>
            <a:spLocks noGrp="1"/>
          </p:cNvSpPr>
          <p:nvPr>
            <p:ph type="ftr" sz="quarter" idx="16"/>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4FC0ADF2-A415-AEDD-1E12-C68B90CB03B6}"/>
              </a:ext>
            </a:extLst>
          </p:cNvPr>
          <p:cNvSpPr>
            <a:spLocks noGrp="1"/>
          </p:cNvSpPr>
          <p:nvPr>
            <p:ph type="sldNum" sz="quarter" idx="17"/>
          </p:nvPr>
        </p:nvSpPr>
        <p:spPr/>
        <p:txBody>
          <a:bodyPr/>
          <a:lstStyle/>
          <a:p>
            <a:fld id="{CC057153-B650-4DEB-B370-79DDCFDCE934}" type="slidenum">
              <a:rPr lang="fr-FR" noProof="0" smtClean="0"/>
              <a:t>26</a:t>
            </a:fld>
            <a:endParaRPr lang="fr-FR" noProof="0" dirty="0"/>
          </a:p>
        </p:txBody>
      </p:sp>
      <p:pic>
        <p:nvPicPr>
          <p:cNvPr id="11" name="Picture Placeholder 10" descr="A green arrow pointing up&#10;&#10;AI-generated content may be incorrect.">
            <a:extLst>
              <a:ext uri="{FF2B5EF4-FFF2-40B4-BE49-F238E27FC236}">
                <a16:creationId xmlns:a16="http://schemas.microsoft.com/office/drawing/2014/main" id="{DB352189-A82C-280A-8712-8446ADC072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383917" y="0"/>
            <a:ext cx="7783200" cy="6858000"/>
          </a:xfrm>
          <a:ln>
            <a:noFill/>
          </a:ln>
        </p:spPr>
      </p:pic>
      <p:sp>
        <p:nvSpPr>
          <p:cNvPr id="12" name="TextBox 11">
            <a:extLst>
              <a:ext uri="{FF2B5EF4-FFF2-40B4-BE49-F238E27FC236}">
                <a16:creationId xmlns:a16="http://schemas.microsoft.com/office/drawing/2014/main" id="{5A45975A-3373-43C7-9B7C-149F4C5DCD4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92213" y="3973183"/>
            <a:ext cx="4635562" cy="2588662"/>
          </a:xfrm>
          <a:prstGeom prst="rect">
            <a:avLst/>
          </a:prstGeom>
        </p:spPr>
        <p:txBody>
          <a:bodyPr>
            <a:normAutofit/>
          </a:bodyPr>
          <a:lstStyle/>
          <a:p>
            <a:pPr>
              <a:spcAft>
                <a:spcPts val="600"/>
              </a:spcAft>
            </a:pPr>
            <a:r>
              <a:rPr lang="fr-FR" sz="1050" b="1" noProof="0" dirty="0"/>
              <a:t>Deux types d'activité</a:t>
            </a:r>
            <a:endParaRPr lang="fr-FR" sz="1050" noProof="0" dirty="0"/>
          </a:p>
          <a:p>
            <a:pPr>
              <a:spcAft>
                <a:spcPts val="600"/>
              </a:spcAft>
            </a:pPr>
            <a:r>
              <a:rPr lang="fr-FR" sz="1050" noProof="0" dirty="0"/>
              <a:t>Vous pouvez desservir deux canaux de distribution : B2C et B2B</a:t>
            </a:r>
          </a:p>
          <a:p>
            <a:pPr>
              <a:spcAft>
                <a:spcPts val="600"/>
              </a:spcAft>
            </a:pPr>
            <a:endParaRPr lang="fr-FR" sz="1050" b="1" noProof="0" dirty="0"/>
          </a:p>
          <a:p>
            <a:pPr>
              <a:spcAft>
                <a:spcPts val="600"/>
              </a:spcAft>
            </a:pPr>
            <a:r>
              <a:rPr lang="fr-FR" sz="1050" b="1" noProof="0" dirty="0"/>
              <a:t>Un seul type d'activité</a:t>
            </a:r>
            <a:endParaRPr lang="fr-FR" sz="1050" noProof="0" dirty="0"/>
          </a:p>
          <a:p>
            <a:pPr>
              <a:spcAft>
                <a:spcPts val="600"/>
              </a:spcAft>
            </a:pPr>
            <a:r>
              <a:rPr lang="fr-FR" sz="1050" noProof="0" dirty="0"/>
              <a:t>S'il n'y a qu'un seul type d'activité, définissez celui sélectionné sur 100 % et l'autre sera défini sur 0 %.</a:t>
            </a:r>
          </a:p>
          <a:p>
            <a:pPr marL="0" lvl="1" indent="0">
              <a:spcBef>
                <a:spcPts val="1000"/>
              </a:spcBef>
              <a:spcAft>
                <a:spcPts val="600"/>
              </a:spcAft>
              <a:buFont typeface="Arial" panose="020B0604020202020204" pitchFamily="34" charset="0"/>
              <a:buNone/>
            </a:pPr>
            <a:endParaRPr lang="fr-FR" sz="1050" noProof="0" dirty="0"/>
          </a:p>
          <a:p>
            <a:pPr marL="0" lvl="1" indent="0">
              <a:spcBef>
                <a:spcPts val="1000"/>
              </a:spcBef>
              <a:spcAft>
                <a:spcPts val="600"/>
              </a:spcAft>
              <a:buFont typeface="Arial" panose="020B0604020202020204" pitchFamily="34" charset="0"/>
              <a:buNone/>
            </a:pPr>
            <a:endParaRPr lang="fr-FR" sz="1050" noProof="0" dirty="0"/>
          </a:p>
        </p:txBody>
      </p:sp>
      <p:sp>
        <p:nvSpPr>
          <p:cNvPr id="5" name="TextBox 4">
            <a:extLst>
              <a:ext uri="{FF2B5EF4-FFF2-40B4-BE49-F238E27FC236}">
                <a16:creationId xmlns:a16="http://schemas.microsoft.com/office/drawing/2014/main" id="{F30CDA9C-8D4B-704A-2ACA-B3042D0917D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8576" y="3973183"/>
            <a:ext cx="4518952" cy="2517880"/>
          </a:xfrm>
          <a:prstGeom prst="rect">
            <a:avLst/>
          </a:prstGeom>
        </p:spPr>
        <p:txBody>
          <a:bodyPr>
            <a:normAutofit/>
          </a:bodyPr>
          <a:lstStyle/>
          <a:p>
            <a:pPr>
              <a:spcAft>
                <a:spcPts val="600"/>
              </a:spcAft>
            </a:pPr>
            <a:r>
              <a:rPr lang="fr-FR" sz="1050" b="1" noProof="0" dirty="0"/>
              <a:t>Remplissez les cellules jaunes</a:t>
            </a:r>
            <a:endParaRPr lang="fr-FR" sz="1050" noProof="0" dirty="0"/>
          </a:p>
          <a:p>
            <a:pPr>
              <a:spcAft>
                <a:spcPts val="600"/>
              </a:spcAft>
            </a:pPr>
            <a:r>
              <a:rPr lang="fr-FR" sz="1050" noProof="0" dirty="0"/>
              <a:t>Colonnes VOLUME MIXTE GAMME 1 CANAUX </a:t>
            </a:r>
            <a:r>
              <a:rPr lang="fr-FR" sz="1050" dirty="0"/>
              <a:t>1 % à VOLUME MIXTE GAMME 3 CANAUX 1 % </a:t>
            </a:r>
          </a:p>
          <a:p>
            <a:pPr marL="179388" lvl="1">
              <a:spcAft>
                <a:spcPts val="600"/>
              </a:spcAft>
            </a:pPr>
            <a:r>
              <a:rPr lang="fr-FR" sz="1050" dirty="0"/>
              <a:t>Volume en % par canal de distribution pour chaque gamme de produits ou services</a:t>
            </a:r>
          </a:p>
          <a:p>
            <a:pPr marL="179388" lvl="1">
              <a:spcAft>
                <a:spcPts val="600"/>
              </a:spcAft>
            </a:pPr>
            <a:r>
              <a:rPr lang="fr-FR" sz="1050" noProof="0" dirty="0"/>
              <a:t>Pour chaque gamme de produits ou services, la somme des colonnes « CANAUX 1 % » et « CANAUX 2 % » est toujours égale à un.</a:t>
            </a:r>
          </a:p>
        </p:txBody>
      </p:sp>
      <p:sp>
        <p:nvSpPr>
          <p:cNvPr id="19" name="TextBox 18">
            <a:extLst>
              <a:ext uri="{FF2B5EF4-FFF2-40B4-BE49-F238E27FC236}">
                <a16:creationId xmlns:a16="http://schemas.microsoft.com/office/drawing/2014/main" id="{C123FB8C-87B4-968D-1B2F-DD8D7E28779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62804" y="1481443"/>
            <a:ext cx="3246566" cy="4983480"/>
          </a:xfrm>
          <a:prstGeom prst="rect">
            <a:avLst/>
          </a:prstGeom>
        </p:spPr>
        <p:txBody>
          <a:bodyPr>
            <a:normAutofit/>
          </a:bodyPr>
          <a:lstStyle/>
          <a:p>
            <a:pPr>
              <a:spcBef>
                <a:spcPts val="2500"/>
              </a:spcBef>
              <a:spcAft>
                <a:spcPts val="600"/>
              </a:spcAft>
            </a:pPr>
            <a:endParaRPr lang="fr-FR" sz="1050" noProof="0" dirty="0"/>
          </a:p>
        </p:txBody>
      </p:sp>
      <p:sp>
        <p:nvSpPr>
          <p:cNvPr id="4" name="Footer Placeholder 5">
            <a:extLst>
              <a:ext uri="{FF2B5EF4-FFF2-40B4-BE49-F238E27FC236}">
                <a16:creationId xmlns:a16="http://schemas.microsoft.com/office/drawing/2014/main" id="{1A8BEC09-E81F-5B61-476E-7C354A71CFA1}"/>
              </a:ext>
            </a:extLst>
          </p:cNvPr>
          <p:cNvSpPr txBox="1">
            <a:spLocks/>
          </p:cNvSpPr>
          <p:nvPr/>
        </p:nvSpPr>
        <p:spPr>
          <a:xfrm>
            <a:off x="8599369" y="6453002"/>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dirty="0"/>
              <a:t>Training Financial Plan v02</a:t>
            </a:r>
          </a:p>
        </p:txBody>
      </p:sp>
      <p:sp>
        <p:nvSpPr>
          <p:cNvPr id="8" name="Slide Number Placeholder 6">
            <a:extLst>
              <a:ext uri="{FF2B5EF4-FFF2-40B4-BE49-F238E27FC236}">
                <a16:creationId xmlns:a16="http://schemas.microsoft.com/office/drawing/2014/main" id="{F03C0A4B-FC60-502E-1D91-31A29DF8D89A}"/>
              </a:ext>
            </a:extLst>
          </p:cNvPr>
          <p:cNvSpPr txBox="1">
            <a:spLocks/>
          </p:cNvSpPr>
          <p:nvPr/>
        </p:nvSpPr>
        <p:spPr>
          <a:xfrm>
            <a:off x="11355010" y="6453002"/>
            <a:ext cx="42920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fr-FR" noProof="0" smtClean="0"/>
              <a:pPr/>
              <a:t>26</a:t>
            </a:fld>
            <a:endParaRPr lang="fr-FR" noProof="0" dirty="0"/>
          </a:p>
        </p:txBody>
      </p:sp>
      <p:sp>
        <p:nvSpPr>
          <p:cNvPr id="2" name="Title 1">
            <a:extLst>
              <a:ext uri="{FF2B5EF4-FFF2-40B4-BE49-F238E27FC236}">
                <a16:creationId xmlns:a16="http://schemas.microsoft.com/office/drawing/2014/main" id="{586B251E-5749-3074-2294-E08E83ECBF81}"/>
              </a:ext>
            </a:extLst>
          </p:cNvPr>
          <p:cNvSpPr>
            <a:spLocks noGrp="1"/>
          </p:cNvSpPr>
          <p:nvPr>
            <p:ph type="title"/>
          </p:nvPr>
        </p:nvSpPr>
        <p:spPr>
          <a:xfrm>
            <a:off x="281053" y="132617"/>
            <a:ext cx="5482933" cy="584775"/>
          </a:xfrm>
        </p:spPr>
        <p:txBody>
          <a:bodyPr vert="horz" lIns="91440" tIns="45720" rIns="91440" bIns="45720" rtlCol="0" anchor="b">
            <a:normAutofit fontScale="90000"/>
          </a:bodyPr>
          <a:lstStyle/>
          <a:p>
            <a:r>
              <a:rPr lang="fr-FR" b="1" kern="1200" noProof="0" dirty="0">
                <a:latin typeface="+mj-lt"/>
                <a:ea typeface="+mj-ea"/>
                <a:cs typeface="+mj-cs"/>
              </a:rPr>
              <a:t>Onglet RevenueData (3/4)</a:t>
            </a:r>
          </a:p>
        </p:txBody>
      </p:sp>
      <p:pic>
        <p:nvPicPr>
          <p:cNvPr id="13" name="Picture 12">
            <a:extLst>
              <a:ext uri="{FF2B5EF4-FFF2-40B4-BE49-F238E27FC236}">
                <a16:creationId xmlns:a16="http://schemas.microsoft.com/office/drawing/2014/main" id="{7A9F0CD7-A8E3-CE74-5092-517031E1F648}"/>
              </a:ext>
            </a:extLst>
          </p:cNvPr>
          <p:cNvPicPr>
            <a:picLocks noChangeAspect="1"/>
          </p:cNvPicPr>
          <p:nvPr/>
        </p:nvPicPr>
        <p:blipFill>
          <a:blip r:embed="rId4"/>
          <a:stretch>
            <a:fillRect/>
          </a:stretch>
        </p:blipFill>
        <p:spPr>
          <a:xfrm>
            <a:off x="642176" y="819322"/>
            <a:ext cx="10907647" cy="3010320"/>
          </a:xfrm>
          <a:prstGeom prst="rect">
            <a:avLst/>
          </a:prstGeom>
        </p:spPr>
      </p:pic>
      <p:sp>
        <p:nvSpPr>
          <p:cNvPr id="15" name="TextBox 14">
            <a:extLst>
              <a:ext uri="{FF2B5EF4-FFF2-40B4-BE49-F238E27FC236}">
                <a16:creationId xmlns:a16="http://schemas.microsoft.com/office/drawing/2014/main" id="{77B38F0E-19E6-C44F-B3F1-4C073077272C}"/>
              </a:ext>
            </a:extLst>
          </p:cNvPr>
          <p:cNvSpPr txBox="1"/>
          <p:nvPr/>
        </p:nvSpPr>
        <p:spPr>
          <a:xfrm>
            <a:off x="5685183" y="139147"/>
            <a:ext cx="6675780" cy="584775"/>
          </a:xfrm>
          <a:prstGeom prst="rect">
            <a:avLst/>
          </a:prstGeom>
          <a:noFill/>
        </p:spPr>
        <p:txBody>
          <a:bodyPr wrap="square" rtlCol="0">
            <a:spAutoFit/>
          </a:bodyPr>
          <a:lstStyle/>
          <a:p>
            <a:pPr algn="ctr"/>
            <a:r>
              <a:rPr lang="fr-FR" sz="1600" b="1" dirty="0">
                <a:solidFill>
                  <a:srgbClr val="FF0000"/>
                </a:solidFill>
              </a:rPr>
              <a:t>UN PRODUIT - TROIS GAMMES – DEUX CANAUX DE DISTRIBUTION !!!!!!! FACULTATIF !!!!!!!</a:t>
            </a:r>
          </a:p>
        </p:txBody>
      </p:sp>
    </p:spTree>
    <p:extLst>
      <p:ext uri="{BB962C8B-B14F-4D97-AF65-F5344CB8AC3E}">
        <p14:creationId xmlns:p14="http://schemas.microsoft.com/office/powerpoint/2010/main" val="79639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nodePh="1">
                                  <p:stCondLst>
                                    <p:cond delay="250"/>
                                  </p:stCondLst>
                                  <p:endCondLst>
                                    <p:cond evt="begin" delay="0">
                                      <p:tn val="11"/>
                                    </p:cond>
                                  </p:endCondLst>
                                  <p:iterate>
                                    <p:tmPct val="10000"/>
                                  </p:iterate>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402D-CD45-E5D0-F4AC-799EDA7B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2A84B-EFE5-2656-1C7D-A8B3D32DBC63}"/>
              </a:ext>
            </a:extLst>
          </p:cNvPr>
          <p:cNvSpPr>
            <a:spLocks noGrp="1"/>
          </p:cNvSpPr>
          <p:nvPr>
            <p:ph type="title"/>
          </p:nvPr>
        </p:nvSpPr>
        <p:spPr>
          <a:xfrm>
            <a:off x="281054" y="320040"/>
            <a:ext cx="4201140" cy="932688"/>
          </a:xfrm>
        </p:spPr>
        <p:txBody>
          <a:bodyPr vert="horz" lIns="91440" tIns="45720" rIns="91440" bIns="45720" rtlCol="0" anchor="b">
            <a:normAutofit fontScale="90000"/>
          </a:bodyPr>
          <a:lstStyle/>
          <a:p>
            <a:r>
              <a:rPr lang="fr-FR" b="1" kern="1200" noProof="0" dirty="0">
                <a:latin typeface="+mj-lt"/>
                <a:ea typeface="+mj-ea"/>
                <a:cs typeface="+mj-cs"/>
              </a:rPr>
              <a:t>Onglet RevenueData (4/4)</a:t>
            </a:r>
          </a:p>
        </p:txBody>
      </p:sp>
      <p:pic>
        <p:nvPicPr>
          <p:cNvPr id="11" name="Picture Placeholder 10" descr="A green arrow pointing up&#10;&#10;AI-generated content may be incorrect.">
            <a:extLst>
              <a:ext uri="{FF2B5EF4-FFF2-40B4-BE49-F238E27FC236}">
                <a16:creationId xmlns:a16="http://schemas.microsoft.com/office/drawing/2014/main" id="{9D6C48DC-D2E3-8F03-0196-B80DC3F4E2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C034709C-2927-D894-B292-4B8AEF3B88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1332358"/>
            <a:ext cx="5220000" cy="4773549"/>
          </a:xfrm>
          <a:prstGeom prst="rect">
            <a:avLst/>
          </a:prstGeom>
        </p:spPr>
        <p:txBody>
          <a:bodyPr>
            <a:noAutofit/>
          </a:bodyPr>
          <a:lstStyle/>
          <a:p>
            <a:pPr>
              <a:spcAft>
                <a:spcPts val="1200"/>
              </a:spcAft>
            </a:pPr>
            <a:r>
              <a:rPr lang="fr-FR" sz="1050" b="1" noProof="0" dirty="0"/>
              <a:t>Actualiser tous les pivots</a:t>
            </a:r>
            <a:endParaRPr lang="fr-FR" sz="1050" noProof="0" dirty="0"/>
          </a:p>
          <a:p>
            <a:pPr>
              <a:spcAft>
                <a:spcPts val="1200"/>
              </a:spcAft>
            </a:pPr>
            <a:r>
              <a:rPr lang="fr-FR" sz="1050" noProof="0" dirty="0"/>
              <a:t>Cliquez sur le bouton « Actualiser tous les pivots » pour actualiser vos onglets RevenuePivot et RevenueChart.</a:t>
            </a:r>
          </a:p>
          <a:p>
            <a:pPr>
              <a:spcAft>
                <a:spcPts val="1200"/>
              </a:spcAft>
            </a:pPr>
            <a:r>
              <a:rPr lang="fr-FR" sz="1050" b="1" noProof="0" dirty="0"/>
              <a:t>Analyser les résultats globaux</a:t>
            </a:r>
            <a:endParaRPr lang="fr-FR" sz="1050" noProof="0" dirty="0"/>
          </a:p>
          <a:p>
            <a:pPr>
              <a:spcAft>
                <a:spcPts val="1200"/>
              </a:spcAft>
            </a:pPr>
            <a:r>
              <a:rPr lang="fr-FR" sz="1050" noProof="0" dirty="0"/>
              <a:t>Consultez les onglets RevenuePivot et RevenueChart.</a:t>
            </a:r>
          </a:p>
          <a:p>
            <a:pPr>
              <a:spcAft>
                <a:spcPts val="1200"/>
              </a:spcAft>
            </a:pPr>
            <a:r>
              <a:rPr lang="fr-FR" sz="1050" b="1" noProof="0" dirty="0"/>
              <a:t>Répéter le processus</a:t>
            </a:r>
            <a:endParaRPr lang="fr-FR" sz="1050" noProof="0" dirty="0"/>
          </a:p>
          <a:p>
            <a:pPr>
              <a:spcAft>
                <a:spcPts val="1200"/>
              </a:spcAft>
            </a:pPr>
            <a:r>
              <a:rPr lang="fr-FR" sz="1050" noProof="0" dirty="0"/>
              <a:t>Répétez le processus de saisie des données jusqu'à ce que vous soyez satisfait de vos hypothèses commerciales.</a:t>
            </a:r>
          </a:p>
          <a:p>
            <a:pPr>
              <a:spcAft>
                <a:spcPts val="1200"/>
              </a:spcAft>
            </a:pPr>
            <a:r>
              <a:rPr lang="fr-FR" sz="1050" b="1" noProof="0" dirty="0"/>
              <a:t>Vérifier</a:t>
            </a:r>
            <a:endParaRPr lang="fr-FR" sz="1050" noProof="0" dirty="0"/>
          </a:p>
          <a:p>
            <a:pPr>
              <a:spcAft>
                <a:spcPts val="1200"/>
              </a:spcAft>
            </a:pPr>
            <a:r>
              <a:rPr lang="fr-FR" sz="1050" noProof="0" dirty="0"/>
              <a:t>La cellule J1 doit être égale à TRUE. Vérifiez vos pourcentages pour les gammes de produits et de services et les canaux de distribution.</a:t>
            </a:r>
          </a:p>
          <a:p>
            <a:pPr marL="0" lvl="1">
              <a:spcAft>
                <a:spcPts val="1200"/>
              </a:spcAft>
            </a:pPr>
            <a:r>
              <a:rPr lang="fr-FR" sz="1050" b="1" noProof="0" dirty="0"/>
              <a:t>Conseil</a:t>
            </a:r>
          </a:p>
          <a:p>
            <a:pPr>
              <a:spcAft>
                <a:spcPts val="1200"/>
              </a:spcAft>
            </a:pPr>
            <a:r>
              <a:rPr lang="fr-FR" sz="1050" noProof="0" dirty="0">
                <a:solidFill>
                  <a:srgbClr val="FF0000"/>
                </a:solidFill>
              </a:rPr>
              <a:t>La colonne COMMENT (AQ:AQ) vous permet d'ajouter un texte libre avec votre propre commentaire.</a:t>
            </a:r>
          </a:p>
          <a:p>
            <a:pPr>
              <a:spcAft>
                <a:spcPts val="1200"/>
              </a:spcAft>
            </a:pPr>
            <a:r>
              <a:rPr lang="fr-FR" sz="1050" noProof="0" dirty="0">
                <a:solidFill>
                  <a:srgbClr val="FF0000"/>
                </a:solidFill>
              </a:rPr>
              <a:t>La colonne TRANSLATION NOTE (AR:AR) vous fournit une traduction des colonnes REFERENCE PRODUCT / SERVICE (I:I) et ITEM (K:K).</a:t>
            </a:r>
          </a:p>
        </p:txBody>
      </p:sp>
      <p:grpSp>
        <p:nvGrpSpPr>
          <p:cNvPr id="16" name="Group 15">
            <a:extLst>
              <a:ext uri="{FF2B5EF4-FFF2-40B4-BE49-F238E27FC236}">
                <a16:creationId xmlns:a16="http://schemas.microsoft.com/office/drawing/2014/main" id="{0A7617C3-82B2-98BD-0C05-93265862C374}"/>
              </a:ext>
            </a:extLst>
          </p:cNvPr>
          <p:cNvGrpSpPr/>
          <p:nvPr/>
        </p:nvGrpSpPr>
        <p:grpSpPr>
          <a:xfrm>
            <a:off x="6442608" y="1510657"/>
            <a:ext cx="3780000" cy="956724"/>
            <a:chOff x="5486730" y="675770"/>
            <a:chExt cx="3810532" cy="956724"/>
          </a:xfrm>
        </p:grpSpPr>
        <p:pic>
          <p:nvPicPr>
            <p:cNvPr id="15" name="Picture 14">
              <a:extLst>
                <a:ext uri="{FF2B5EF4-FFF2-40B4-BE49-F238E27FC236}">
                  <a16:creationId xmlns:a16="http://schemas.microsoft.com/office/drawing/2014/main" id="{92B6A6E0-26C9-1EF4-2D83-CA0E849BC299}"/>
                </a:ext>
              </a:extLst>
            </p:cNvPr>
            <p:cNvPicPr>
              <a:picLocks noChangeAspect="1"/>
            </p:cNvPicPr>
            <p:nvPr/>
          </p:nvPicPr>
          <p:blipFill>
            <a:blip r:embed="rId4"/>
            <a:stretch>
              <a:fillRect/>
            </a:stretch>
          </p:blipFill>
          <p:spPr>
            <a:xfrm>
              <a:off x="5486730" y="675770"/>
              <a:ext cx="3810532" cy="828791"/>
            </a:xfrm>
            <a:prstGeom prst="rect">
              <a:avLst/>
            </a:prstGeom>
          </p:spPr>
        </p:pic>
        <p:sp>
          <p:nvSpPr>
            <p:cNvPr id="9" name="Arrow: Right 8">
              <a:extLst>
                <a:ext uri="{FF2B5EF4-FFF2-40B4-BE49-F238E27FC236}">
                  <a16:creationId xmlns:a16="http://schemas.microsoft.com/office/drawing/2014/main" id="{FD7B6024-E108-191C-104E-0F7F9334B4CC}"/>
                </a:ext>
              </a:extLst>
            </p:cNvPr>
            <p:cNvSpPr/>
            <p:nvPr/>
          </p:nvSpPr>
          <p:spPr>
            <a:xfrm rot="19190854">
              <a:off x="5581105" y="1344494"/>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pic>
        <p:nvPicPr>
          <p:cNvPr id="6" name="Picture 5">
            <a:extLst>
              <a:ext uri="{FF2B5EF4-FFF2-40B4-BE49-F238E27FC236}">
                <a16:creationId xmlns:a16="http://schemas.microsoft.com/office/drawing/2014/main" id="{42D0168E-D93D-EC09-36A3-7487A29A9A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2608" y="4045024"/>
            <a:ext cx="3780000" cy="1892868"/>
          </a:xfrm>
          <a:prstGeom prst="rect">
            <a:avLst/>
          </a:prstGeom>
        </p:spPr>
      </p:pic>
      <p:sp>
        <p:nvSpPr>
          <p:cNvPr id="3" name="Date Placeholder 2">
            <a:extLst>
              <a:ext uri="{FF2B5EF4-FFF2-40B4-BE49-F238E27FC236}">
                <a16:creationId xmlns:a16="http://schemas.microsoft.com/office/drawing/2014/main" id="{5593DC48-480C-E2F2-538F-CB9732D51817}"/>
              </a:ext>
            </a:extLst>
          </p:cNvPr>
          <p:cNvSpPr>
            <a:spLocks noGrp="1"/>
          </p:cNvSpPr>
          <p:nvPr>
            <p:ph type="dt" sz="half" idx="15"/>
          </p:nvPr>
        </p:nvSpPr>
        <p:spPr/>
        <p:txBody>
          <a:bodyPr/>
          <a:lstStyle/>
          <a:p>
            <a:r>
              <a:rPr lang="en-BE" noProof="0"/>
              <a:t>02/11/2025</a:t>
            </a:r>
            <a:endParaRPr lang="fr-FR" noProof="0" dirty="0"/>
          </a:p>
        </p:txBody>
      </p:sp>
      <p:sp>
        <p:nvSpPr>
          <p:cNvPr id="7" name="Footer Placeholder 6">
            <a:extLst>
              <a:ext uri="{FF2B5EF4-FFF2-40B4-BE49-F238E27FC236}">
                <a16:creationId xmlns:a16="http://schemas.microsoft.com/office/drawing/2014/main" id="{A5152F27-38B3-4F14-FFB1-CE66232DD758}"/>
              </a:ext>
            </a:extLst>
          </p:cNvPr>
          <p:cNvSpPr>
            <a:spLocks noGrp="1"/>
          </p:cNvSpPr>
          <p:nvPr>
            <p:ph type="ftr" sz="quarter" idx="16"/>
          </p:nvPr>
        </p:nvSpPr>
        <p:spPr/>
        <p:txBody>
          <a:bodyPr/>
          <a:lstStyle/>
          <a:p>
            <a:r>
              <a:rPr lang="fr-FR" noProof="0" dirty="0"/>
              <a:t>Training Financial Plan v02</a:t>
            </a:r>
          </a:p>
        </p:txBody>
      </p:sp>
      <p:sp>
        <p:nvSpPr>
          <p:cNvPr id="8" name="Slide Number Placeholder 7">
            <a:extLst>
              <a:ext uri="{FF2B5EF4-FFF2-40B4-BE49-F238E27FC236}">
                <a16:creationId xmlns:a16="http://schemas.microsoft.com/office/drawing/2014/main" id="{A281BB99-AF54-4A5A-8853-3BC9CA1E948B}"/>
              </a:ext>
            </a:extLst>
          </p:cNvPr>
          <p:cNvSpPr>
            <a:spLocks noGrp="1"/>
          </p:cNvSpPr>
          <p:nvPr>
            <p:ph type="sldNum" sz="quarter" idx="17"/>
          </p:nvPr>
        </p:nvSpPr>
        <p:spPr/>
        <p:txBody>
          <a:bodyPr/>
          <a:lstStyle/>
          <a:p>
            <a:fld id="{CC057153-B650-4DEB-B370-79DDCFDCE934}" type="slidenum">
              <a:rPr lang="fr-FR" noProof="0" smtClean="0"/>
              <a:t>27</a:t>
            </a:fld>
            <a:endParaRPr lang="fr-FR" noProof="0" dirty="0"/>
          </a:p>
        </p:txBody>
      </p:sp>
      <p:sp>
        <p:nvSpPr>
          <p:cNvPr id="4" name="Rectangle 3">
            <a:extLst>
              <a:ext uri="{FF2B5EF4-FFF2-40B4-BE49-F238E27FC236}">
                <a16:creationId xmlns:a16="http://schemas.microsoft.com/office/drawing/2014/main" id="{F9095829-A0ED-3477-3CE0-37C21DA8A230}"/>
              </a:ext>
            </a:extLst>
          </p:cNvPr>
          <p:cNvSpPr/>
          <p:nvPr/>
        </p:nvSpPr>
        <p:spPr>
          <a:xfrm>
            <a:off x="288254" y="4606374"/>
            <a:ext cx="5220000" cy="432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05549E-C923-AB01-6B83-FEB560C10072}"/>
              </a:ext>
            </a:extLst>
          </p:cNvPr>
          <p:cNvSpPr/>
          <p:nvPr/>
        </p:nvSpPr>
        <p:spPr>
          <a:xfrm>
            <a:off x="288254" y="5101674"/>
            <a:ext cx="5220000" cy="432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3143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508B-58B5-3B7B-F6BB-6AC64D418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6E4C2-D50A-8A74-DF66-630A9D247600}"/>
              </a:ext>
            </a:extLst>
          </p:cNvPr>
          <p:cNvSpPr>
            <a:spLocks noGrp="1"/>
          </p:cNvSpPr>
          <p:nvPr>
            <p:ph type="title"/>
          </p:nvPr>
        </p:nvSpPr>
        <p:spPr>
          <a:xfrm>
            <a:off x="281054" y="320040"/>
            <a:ext cx="4004745" cy="932688"/>
          </a:xfrm>
        </p:spPr>
        <p:txBody>
          <a:bodyPr vert="horz" lIns="91440" tIns="45720" rIns="91440" bIns="45720" rtlCol="0" anchor="b">
            <a:normAutofit fontScale="90000"/>
          </a:bodyPr>
          <a:lstStyle/>
          <a:p>
            <a:r>
              <a:rPr lang="fr-FR" b="1" kern="1200" noProof="0" dirty="0">
                <a:latin typeface="+mj-lt"/>
                <a:ea typeface="+mj-ea"/>
                <a:cs typeface="+mj-cs"/>
              </a:rPr>
              <a:t>Onglet RevenueDat</a:t>
            </a:r>
            <a:r>
              <a:rPr lang="fr-FR" dirty="0"/>
              <a:t>a </a:t>
            </a:r>
            <a:r>
              <a:rPr lang="fr-FR" noProof="0" dirty="0"/>
              <a:t>FAQ</a:t>
            </a:r>
            <a:endParaRPr lang="fr-FR" b="1" kern="1200" noProof="0" dirty="0">
              <a:latin typeface="+mj-lt"/>
              <a:ea typeface="+mj-ea"/>
              <a:cs typeface="+mj-cs"/>
            </a:endParaRPr>
          </a:p>
        </p:txBody>
      </p:sp>
      <p:pic>
        <p:nvPicPr>
          <p:cNvPr id="11" name="Picture Placeholder 10" descr="A green arrow pointing up&#10;&#10;AI-generated content may be incorrect.">
            <a:extLst>
              <a:ext uri="{FF2B5EF4-FFF2-40B4-BE49-F238E27FC236}">
                <a16:creationId xmlns:a16="http://schemas.microsoft.com/office/drawing/2014/main" id="{2ADF4C50-FAEC-4911-1155-93590FA4294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1810A74A-FD0B-1344-9D1D-848AB061AF9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2" y="1332358"/>
            <a:ext cx="9548809" cy="4773549"/>
          </a:xfrm>
          <a:prstGeom prst="rect">
            <a:avLst/>
          </a:prstGeom>
        </p:spPr>
        <p:txBody>
          <a:bodyPr>
            <a:noAutofit/>
          </a:bodyPr>
          <a:lstStyle/>
          <a:p>
            <a:pPr>
              <a:spcAft>
                <a:spcPts val="600"/>
              </a:spcAft>
            </a:pPr>
            <a:r>
              <a:rPr lang="fr-FR" sz="1050" b="1" noProof="0" dirty="0"/>
              <a:t>Le plan financier permet d'enregistrer les produits dont les revenus ne seront pas pris en compte dans le chiffre d'affaires total en les filtrant dans l'onglet InputsData. Pourquoi voudrions-nous cela ?</a:t>
            </a:r>
            <a:endParaRPr lang="fr-FR" sz="1050" noProof="0" dirty="0"/>
          </a:p>
          <a:p>
            <a:pPr>
              <a:spcAft>
                <a:spcPts val="600"/>
              </a:spcAft>
            </a:pPr>
            <a:r>
              <a:rPr lang="fr-FR" sz="1050" noProof="0" dirty="0"/>
              <a:t>Il s'agit d'une option permettant d'ajouter certains produits spécifiques et de voir leur impact sur votre chiffre d'affaires total en réglant le filtre sur 1 ou 0 dans l'onglet InputsData.</a:t>
            </a:r>
          </a:p>
          <a:p>
            <a:pPr>
              <a:spcAft>
                <a:spcPts val="600"/>
              </a:spcAft>
            </a:pPr>
            <a:r>
              <a:rPr lang="fr-FR" sz="1050" b="1" noProof="0" dirty="0"/>
              <a:t>Si l'entrepreneur exerce plusieurs activités différentes, comment doivent-elles être nommées dans le plan final ? Un nom de produit tel que « Activité 1. Produit A », etc. ?</a:t>
            </a:r>
            <a:endParaRPr lang="fr-FR" sz="1050" noProof="0" dirty="0"/>
          </a:p>
          <a:p>
            <a:pPr>
              <a:spcAft>
                <a:spcPts val="600"/>
              </a:spcAft>
            </a:pPr>
            <a:r>
              <a:rPr lang="fr-FR" sz="1050" noProof="0" dirty="0"/>
              <a:t>Vous pouvez utiliser le nom du produit pour différencier vos activités, mais vous n'obtiendrez aucune consolidation directe par activité.</a:t>
            </a:r>
          </a:p>
          <a:p>
            <a:pPr>
              <a:spcAft>
                <a:spcPts val="600"/>
              </a:spcAft>
            </a:pPr>
            <a:r>
              <a:rPr lang="fr-FR" sz="1050" noProof="0" dirty="0"/>
              <a:t>Il est recommandé d'utiliser l'option RANGE (PLAGE) qui vous permet de nommer l'activité 1, l'activité 2 et l'activité 3. Vous choisissez ensuite la plage adéquate pour chaque produit.</a:t>
            </a:r>
          </a:p>
          <a:p>
            <a:pPr>
              <a:spcAft>
                <a:spcPts val="600"/>
              </a:spcAft>
            </a:pPr>
            <a:r>
              <a:rPr lang="fr-FR" sz="1050" b="1" noProof="0" dirty="0"/>
              <a:t>Si nous ne disposons pas des données relatives aux revenus des années précédentes, que devons-nous indiquer ?</a:t>
            </a:r>
            <a:endParaRPr lang="fr-FR" sz="1050" noProof="0" dirty="0"/>
          </a:p>
          <a:p>
            <a:pPr>
              <a:spcAft>
                <a:spcPts val="600"/>
              </a:spcAft>
            </a:pPr>
            <a:r>
              <a:rPr lang="fr-FR" sz="1050" noProof="0" dirty="0"/>
              <a:t>Vous devez connaître au moins votre chiffre d'affaires total et le coût total des marchandises vendues des années précédentes (à partir de votre déclaration officielle de revenus). Vous devez également disposer d'une estimation du nombre total de produits vendus.</a:t>
            </a:r>
          </a:p>
          <a:p>
            <a:pPr>
              <a:spcAft>
                <a:spcPts val="600"/>
              </a:spcAft>
            </a:pPr>
            <a:r>
              <a:rPr lang="fr-FR" sz="1050" noProof="0" dirty="0"/>
              <a:t>Vous pouvez définir un produit spécifique ou utiliser un produit défini, et pour l'année en question, saisir :</a:t>
            </a:r>
          </a:p>
          <a:p>
            <a:pPr marL="269875">
              <a:spcAft>
                <a:spcPts val="600"/>
              </a:spcAft>
              <a:tabLst>
                <a:tab pos="2873375" algn="l"/>
              </a:tabLst>
            </a:pPr>
            <a:r>
              <a:rPr lang="fr-FR" sz="1050" noProof="0" dirty="0"/>
              <a:t>PLAGE DE PRIX DE VENTE UNITAIRE 1 	= Chiffre d'affaires total de l'année / Nombre de produits vendus au cours de l'année</a:t>
            </a:r>
          </a:p>
          <a:p>
            <a:pPr marL="269875">
              <a:spcAft>
                <a:spcPts val="600"/>
              </a:spcAft>
              <a:tabLst>
                <a:tab pos="2873375" algn="l"/>
              </a:tabLst>
            </a:pPr>
            <a:r>
              <a:rPr lang="fr-FR" sz="1050" noProof="0" dirty="0"/>
              <a:t>GAMME DE VOLUME MIXTE 1 	= 100 %</a:t>
            </a:r>
          </a:p>
          <a:p>
            <a:pPr marL="269875">
              <a:spcAft>
                <a:spcPts val="600"/>
              </a:spcAft>
              <a:tabLst>
                <a:tab pos="2873375" algn="l"/>
              </a:tabLst>
            </a:pPr>
            <a:r>
              <a:rPr lang="fr-FR" sz="1050" noProof="0" dirty="0"/>
              <a:t>GAMME DE COÛTS UNITAIRES 1 	= Coût total des marchandises vendues de l'année / Nombre de produits vendus au cours de l'année</a:t>
            </a:r>
          </a:p>
          <a:p>
            <a:pPr marL="269875">
              <a:spcAft>
                <a:spcPts val="600"/>
              </a:spcAft>
              <a:tabLst>
                <a:tab pos="2873375" algn="l"/>
              </a:tabLst>
            </a:pPr>
            <a:r>
              <a:rPr lang="fr-FR" sz="1050" noProof="0" dirty="0"/>
              <a:t>TRIMESTRE 4 	= Nombre de produits vendus au cours de l'année</a:t>
            </a:r>
          </a:p>
          <a:p>
            <a:pPr>
              <a:spcAft>
                <a:spcPts val="600"/>
              </a:spcAft>
            </a:pPr>
            <a:r>
              <a:rPr lang="fr-FR" sz="1050" b="1" noProof="0" dirty="0"/>
              <a:t>Proposition : ajouter un onglet supplémentaire pour montrer comment le coût des marchandises vendues (tous les coûts sauf les coûts de main-d'œuvre) est calculé.</a:t>
            </a:r>
            <a:endParaRPr lang="fr-FR" sz="1050" noProof="0" dirty="0"/>
          </a:p>
          <a:p>
            <a:pPr>
              <a:spcAft>
                <a:spcPts val="600"/>
              </a:spcAft>
            </a:pPr>
            <a:r>
              <a:rPr lang="fr-FR" sz="1050" noProof="0" dirty="0"/>
              <a:t>Cette proposition est à l'étude mais n'a pas encore été mise en œuvre.</a:t>
            </a:r>
          </a:p>
        </p:txBody>
      </p:sp>
      <p:pic>
        <p:nvPicPr>
          <p:cNvPr id="13" name="Picture 12" descr="A cup of coffee and clock&#10;&#10;AI-generated content may be incorrect.">
            <a:extLst>
              <a:ext uri="{FF2B5EF4-FFF2-40B4-BE49-F238E27FC236}">
                <a16:creationId xmlns:a16="http://schemas.microsoft.com/office/drawing/2014/main" id="{60E5C68F-9DC8-61C2-200A-9BCCDEC7D90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71746" y="4410000"/>
            <a:ext cx="2820254" cy="2448000"/>
          </a:xfrm>
          <a:prstGeom prst="rect">
            <a:avLst/>
          </a:prstGeom>
        </p:spPr>
      </p:pic>
      <p:sp>
        <p:nvSpPr>
          <p:cNvPr id="19" name="TextBox 18">
            <a:extLst>
              <a:ext uri="{FF2B5EF4-FFF2-40B4-BE49-F238E27FC236}">
                <a16:creationId xmlns:a16="http://schemas.microsoft.com/office/drawing/2014/main" id="{718EA885-5B1F-38AC-B2CD-C9F360C7202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829862" y="4201966"/>
            <a:ext cx="2081086" cy="320338"/>
          </a:xfrm>
          <a:prstGeom prst="rect">
            <a:avLst/>
          </a:prstGeom>
        </p:spPr>
        <p:txBody>
          <a:bodyPr>
            <a:normAutofit fontScale="92500"/>
          </a:bodyPr>
          <a:lstStyle/>
          <a:p>
            <a:pPr>
              <a:spcBef>
                <a:spcPts val="2500"/>
              </a:spcBef>
              <a:spcAft>
                <a:spcPts val="600"/>
              </a:spcAft>
            </a:pPr>
            <a:r>
              <a:rPr lang="fr-FR" sz="1050" b="1" dirty="0"/>
              <a:t>C'est l'heure du café ou du thé</a:t>
            </a:r>
            <a:endParaRPr lang="fr-FR" sz="1050" b="1" noProof="0" dirty="0"/>
          </a:p>
        </p:txBody>
      </p:sp>
      <p:sp>
        <p:nvSpPr>
          <p:cNvPr id="3" name="Date Placeholder 2">
            <a:extLst>
              <a:ext uri="{FF2B5EF4-FFF2-40B4-BE49-F238E27FC236}">
                <a16:creationId xmlns:a16="http://schemas.microsoft.com/office/drawing/2014/main" id="{18005059-684A-B6FA-AE98-892697247D21}"/>
              </a:ext>
            </a:extLst>
          </p:cNvPr>
          <p:cNvSpPr>
            <a:spLocks noGrp="1"/>
          </p:cNvSpPr>
          <p:nvPr>
            <p:ph type="dt" sz="half" idx="15"/>
          </p:nvPr>
        </p:nvSpPr>
        <p:spPr/>
        <p:txBody>
          <a:bodyPr/>
          <a:lstStyle/>
          <a:p>
            <a:r>
              <a:rPr lang="en-BE" noProof="0"/>
              <a:t>02/11/2025</a:t>
            </a:r>
            <a:endParaRPr lang="fr-FR" noProof="0" dirty="0"/>
          </a:p>
        </p:txBody>
      </p:sp>
      <p:sp>
        <p:nvSpPr>
          <p:cNvPr id="7" name="Footer Placeholder 6">
            <a:extLst>
              <a:ext uri="{FF2B5EF4-FFF2-40B4-BE49-F238E27FC236}">
                <a16:creationId xmlns:a16="http://schemas.microsoft.com/office/drawing/2014/main" id="{0A4EB8D6-64D1-456F-D829-82B39B9F7B00}"/>
              </a:ext>
            </a:extLst>
          </p:cNvPr>
          <p:cNvSpPr>
            <a:spLocks noGrp="1"/>
          </p:cNvSpPr>
          <p:nvPr>
            <p:ph type="ftr" sz="quarter" idx="16"/>
          </p:nvPr>
        </p:nvSpPr>
        <p:spPr/>
        <p:txBody>
          <a:bodyPr/>
          <a:lstStyle/>
          <a:p>
            <a:r>
              <a:rPr lang="fr-FR" noProof="0" dirty="0"/>
              <a:t>Training Financial Plan v02</a:t>
            </a:r>
          </a:p>
        </p:txBody>
      </p:sp>
      <p:sp>
        <p:nvSpPr>
          <p:cNvPr id="8" name="Slide Number Placeholder 7">
            <a:extLst>
              <a:ext uri="{FF2B5EF4-FFF2-40B4-BE49-F238E27FC236}">
                <a16:creationId xmlns:a16="http://schemas.microsoft.com/office/drawing/2014/main" id="{A420B10A-7BB7-0241-CDD2-8B4F7F11FB1A}"/>
              </a:ext>
            </a:extLst>
          </p:cNvPr>
          <p:cNvSpPr>
            <a:spLocks noGrp="1"/>
          </p:cNvSpPr>
          <p:nvPr>
            <p:ph type="sldNum" sz="quarter" idx="17"/>
          </p:nvPr>
        </p:nvSpPr>
        <p:spPr/>
        <p:txBody>
          <a:bodyPr/>
          <a:lstStyle/>
          <a:p>
            <a:fld id="{CC057153-B650-4DEB-B370-79DDCFDCE934}" type="slidenum">
              <a:rPr lang="fr-FR" noProof="0" smtClean="0"/>
              <a:t>28</a:t>
            </a:fld>
            <a:endParaRPr lang="fr-FR" noProof="0" dirty="0"/>
          </a:p>
        </p:txBody>
      </p:sp>
    </p:spTree>
    <p:extLst>
      <p:ext uri="{BB962C8B-B14F-4D97-AF65-F5344CB8AC3E}">
        <p14:creationId xmlns:p14="http://schemas.microsoft.com/office/powerpoint/2010/main" val="188205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B280B-C768-A016-5EE7-F5E5FEC9E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72EDC-8873-F077-9579-460F9BB12077}"/>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fr-FR" b="1" kern="1200" noProof="0" dirty="0">
                <a:latin typeface="+mj-lt"/>
                <a:ea typeface="+mj-ea"/>
                <a:cs typeface="+mj-cs"/>
              </a:rPr>
              <a:t>Onglet RevenuePivot</a:t>
            </a:r>
            <a:r>
              <a:rPr lang="fr-FR" dirty="0"/>
              <a:t> </a:t>
            </a:r>
            <a:r>
              <a:rPr lang="fr-FR" b="1" kern="1200" noProof="0" dirty="0">
                <a:latin typeface="+mj-lt"/>
                <a:ea typeface="+mj-ea"/>
                <a:cs typeface="+mj-cs"/>
              </a:rPr>
              <a:t>(1/1)</a:t>
            </a:r>
          </a:p>
        </p:txBody>
      </p:sp>
      <p:pic>
        <p:nvPicPr>
          <p:cNvPr id="4" name="Content Placeholder 3" descr="display stock information on LED screen">
            <a:extLst>
              <a:ext uri="{FF2B5EF4-FFF2-40B4-BE49-F238E27FC236}">
                <a16:creationId xmlns:a16="http://schemas.microsoft.com/office/drawing/2014/main" id="{2A085B8D-0582-E61A-F71C-0B9B7F7F26A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713BF25A-DB3E-6402-3331-6AB8C6FF065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3927149"/>
          </a:xfrm>
          <a:prstGeom prst="rect">
            <a:avLst/>
          </a:prstGeom>
        </p:spPr>
        <p:txBody>
          <a:bodyPr>
            <a:normAutofit/>
          </a:bodyPr>
          <a:lstStyle/>
          <a:p>
            <a:pPr>
              <a:spcAft>
                <a:spcPts val="1200"/>
              </a:spcAft>
              <a:tabLst>
                <a:tab pos="2693988" algn="l"/>
              </a:tabLst>
            </a:pPr>
            <a:r>
              <a:rPr lang="fr-FR" sz="1050" b="1" noProof="0" dirty="0"/>
              <a:t>Tableaux croisés dynamiques</a:t>
            </a:r>
            <a:endParaRPr lang="fr-FR" sz="1050" noProof="0" dirty="0"/>
          </a:p>
          <a:p>
            <a:pPr>
              <a:spcAft>
                <a:spcPts val="1200"/>
              </a:spcAft>
              <a:tabLst>
                <a:tab pos="2424113" algn="l"/>
              </a:tabLst>
            </a:pPr>
            <a:r>
              <a:rPr lang="fr-FR" sz="1050" noProof="0" dirty="0"/>
              <a:t>Tableau croisé dynamique Revenus1 	Par trimestre</a:t>
            </a:r>
          </a:p>
          <a:p>
            <a:pPr>
              <a:spcAft>
                <a:spcPts val="1200"/>
              </a:spcAft>
              <a:tabLst>
                <a:tab pos="2424113" algn="l"/>
              </a:tabLst>
            </a:pPr>
            <a:r>
              <a:rPr lang="fr-FR" sz="1050" noProof="0" dirty="0"/>
              <a:t>Tableau croisé dynamique Revenus2 	Par produit/service</a:t>
            </a:r>
          </a:p>
          <a:p>
            <a:pPr>
              <a:spcAft>
                <a:spcPts val="1200"/>
              </a:spcAft>
              <a:tabLst>
                <a:tab pos="2424113" algn="l"/>
              </a:tabLst>
            </a:pPr>
            <a:r>
              <a:rPr lang="fr-FR" sz="1050" noProof="0" dirty="0"/>
              <a:t>Tableau croisé dynamique Revenus3 	Par gamme de 	produits/services</a:t>
            </a:r>
          </a:p>
          <a:p>
            <a:pPr>
              <a:spcAft>
                <a:spcPts val="1200"/>
              </a:spcAft>
              <a:tabLst>
                <a:tab pos="2424113" algn="l"/>
              </a:tabLst>
            </a:pPr>
            <a:r>
              <a:rPr lang="fr-FR" sz="1050" noProof="0" dirty="0"/>
              <a:t>Tableau croisé dynamique Revenus4A 	Par canal de distribution</a:t>
            </a:r>
          </a:p>
          <a:p>
            <a:pPr>
              <a:spcAft>
                <a:spcPts val="1200"/>
              </a:spcAft>
              <a:tabLst>
                <a:tab pos="2424113" algn="l"/>
              </a:tabLst>
            </a:pPr>
            <a:r>
              <a:rPr lang="fr-FR" sz="1050" noProof="0" dirty="0"/>
              <a:t>Tableau croisé dynamique Revenus4B 	Par type de 	produit/service agrégé</a:t>
            </a:r>
          </a:p>
          <a:p>
            <a:pPr>
              <a:spcAft>
                <a:spcPts val="1200"/>
              </a:spcAft>
              <a:tabLst>
                <a:tab pos="2424113" algn="l"/>
              </a:tabLst>
            </a:pPr>
            <a:r>
              <a:rPr lang="fr-FR" sz="1050" noProof="0" dirty="0"/>
              <a:t>Tableau croisé dynamique Revenus5 	Par semestre</a:t>
            </a:r>
          </a:p>
        </p:txBody>
      </p:sp>
      <p:sp>
        <p:nvSpPr>
          <p:cNvPr id="3" name="Date Placeholder 2">
            <a:extLst>
              <a:ext uri="{FF2B5EF4-FFF2-40B4-BE49-F238E27FC236}">
                <a16:creationId xmlns:a16="http://schemas.microsoft.com/office/drawing/2014/main" id="{FFD7A3C9-BAE1-7660-274C-B68935D961E7}"/>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32F15A0B-2F33-5166-3FC8-D50DD8C75750}"/>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55209E11-5846-C97C-908B-46B058188C64}"/>
              </a:ext>
            </a:extLst>
          </p:cNvPr>
          <p:cNvSpPr>
            <a:spLocks noGrp="1"/>
          </p:cNvSpPr>
          <p:nvPr>
            <p:ph type="sldNum" sz="quarter" idx="12"/>
          </p:nvPr>
        </p:nvSpPr>
        <p:spPr/>
        <p:txBody>
          <a:bodyPr/>
          <a:lstStyle/>
          <a:p>
            <a:fld id="{CC057153-B650-4DEB-B370-79DDCFDCE934}" type="slidenum">
              <a:rPr lang="fr-FR" noProof="0" smtClean="0"/>
              <a:t>29</a:t>
            </a:fld>
            <a:endParaRPr lang="fr-FR" noProof="0" dirty="0"/>
          </a:p>
        </p:txBody>
      </p:sp>
      <p:sp>
        <p:nvSpPr>
          <p:cNvPr id="10" name="Rectangle 9">
            <a:extLst>
              <a:ext uri="{FF2B5EF4-FFF2-40B4-BE49-F238E27FC236}">
                <a16:creationId xmlns:a16="http://schemas.microsoft.com/office/drawing/2014/main" id="{C61C753E-A17D-F359-A519-0B5D1D4B6DDF}"/>
              </a:ext>
            </a:extLst>
          </p:cNvPr>
          <p:cNvSpPr/>
          <p:nvPr/>
        </p:nvSpPr>
        <p:spPr>
          <a:xfrm>
            <a:off x="1800007" y="0"/>
            <a:ext cx="3398400" cy="6858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noProof="0" dirty="0"/>
          </a:p>
        </p:txBody>
      </p:sp>
      <p:pic>
        <p:nvPicPr>
          <p:cNvPr id="13" name="Picture 12">
            <a:extLst>
              <a:ext uri="{FF2B5EF4-FFF2-40B4-BE49-F238E27FC236}">
                <a16:creationId xmlns:a16="http://schemas.microsoft.com/office/drawing/2014/main" id="{35E71BA4-F6A0-561F-8D49-FB070DCB78D9}"/>
              </a:ext>
            </a:extLst>
          </p:cNvPr>
          <p:cNvPicPr>
            <a:picLocks noChangeAspect="1"/>
          </p:cNvPicPr>
          <p:nvPr/>
        </p:nvPicPr>
        <p:blipFill>
          <a:blip r:embed="rId4"/>
          <a:stretch>
            <a:fillRect/>
          </a:stretch>
        </p:blipFill>
        <p:spPr>
          <a:xfrm>
            <a:off x="1800007" y="0"/>
            <a:ext cx="3398384" cy="6858000"/>
          </a:xfrm>
          <a:prstGeom prst="rect">
            <a:avLst/>
          </a:prstGeom>
        </p:spPr>
      </p:pic>
    </p:spTree>
    <p:extLst>
      <p:ext uri="{BB962C8B-B14F-4D97-AF65-F5344CB8AC3E}">
        <p14:creationId xmlns:p14="http://schemas.microsoft.com/office/powerpoint/2010/main" val="1986881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1BBC-76BB-C20B-EE39-A41657F5A2EE}"/>
              </a:ext>
            </a:extLst>
          </p:cNvPr>
          <p:cNvSpPr>
            <a:spLocks noGrp="1"/>
          </p:cNvSpPr>
          <p:nvPr>
            <p:ph type="ctrTitle"/>
          </p:nvPr>
        </p:nvSpPr>
        <p:spPr>
          <a:xfrm>
            <a:off x="274320" y="1801368"/>
            <a:ext cx="7772400" cy="4572000"/>
          </a:xfrm>
        </p:spPr>
        <p:txBody>
          <a:bodyPr anchor="b">
            <a:normAutofit/>
          </a:bodyPr>
          <a:lstStyle/>
          <a:p>
            <a:r>
              <a:rPr lang="fr-FR" noProof="0" dirty="0"/>
              <a:t>Introduction</a:t>
            </a:r>
          </a:p>
        </p:txBody>
      </p:sp>
      <p:sp>
        <p:nvSpPr>
          <p:cNvPr id="3" name="Date Placeholder 2">
            <a:extLst>
              <a:ext uri="{FF2B5EF4-FFF2-40B4-BE49-F238E27FC236}">
                <a16:creationId xmlns:a16="http://schemas.microsoft.com/office/drawing/2014/main" id="{48228550-C80B-14F7-F70D-D28DBB5DD429}"/>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5CB0E557-A44B-B84A-4D3A-2D75F67D45CD}"/>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85EC9AD4-48DE-3C0D-2C2A-A9B36AF5F94F}"/>
              </a:ext>
            </a:extLst>
          </p:cNvPr>
          <p:cNvSpPr>
            <a:spLocks noGrp="1"/>
          </p:cNvSpPr>
          <p:nvPr>
            <p:ph type="sldNum" sz="quarter" idx="12"/>
          </p:nvPr>
        </p:nvSpPr>
        <p:spPr/>
        <p:txBody>
          <a:bodyPr/>
          <a:lstStyle/>
          <a:p>
            <a:fld id="{CC057153-B650-4DEB-B370-79DDCFDCE934}" type="slidenum">
              <a:rPr lang="fr-FR" noProof="0" smtClean="0"/>
              <a:t>3</a:t>
            </a:fld>
            <a:endParaRPr lang="fr-FR" noProof="0" dirty="0"/>
          </a:p>
        </p:txBody>
      </p:sp>
    </p:spTree>
    <p:extLst>
      <p:ext uri="{BB962C8B-B14F-4D97-AF65-F5344CB8AC3E}">
        <p14:creationId xmlns:p14="http://schemas.microsoft.com/office/powerpoint/2010/main" val="3376019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6B29-B690-A1FF-3C4C-F110A90EF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60989-E22C-C7EF-6744-DD8491753DAF}"/>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fr-FR" b="1" kern="1200" noProof="0" dirty="0">
                <a:latin typeface="+mj-lt"/>
                <a:ea typeface="+mj-ea"/>
                <a:cs typeface="+mj-cs"/>
              </a:rPr>
              <a:t>Onglet RevenueChart (1/1)</a:t>
            </a:r>
          </a:p>
        </p:txBody>
      </p:sp>
      <p:pic>
        <p:nvPicPr>
          <p:cNvPr id="4" name="Content Placeholder 3" descr="display stock information on LED screen">
            <a:extLst>
              <a:ext uri="{FF2B5EF4-FFF2-40B4-BE49-F238E27FC236}">
                <a16:creationId xmlns:a16="http://schemas.microsoft.com/office/drawing/2014/main" id="{ED7BB99D-77AD-4EAD-9DE2-3F310537DB1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15A2FC37-75B5-D375-3AD7-59C1DD298D7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3927149"/>
          </a:xfrm>
          <a:prstGeom prst="rect">
            <a:avLst/>
          </a:prstGeom>
        </p:spPr>
        <p:txBody>
          <a:bodyPr>
            <a:normAutofit/>
          </a:bodyPr>
          <a:lstStyle/>
          <a:p>
            <a:pPr>
              <a:spcAft>
                <a:spcPts val="1200"/>
              </a:spcAft>
            </a:pPr>
            <a:r>
              <a:rPr lang="fr-FR" sz="1050" b="1" noProof="0" dirty="0"/>
              <a:t>Graphique</a:t>
            </a:r>
            <a:endParaRPr lang="fr-FR" sz="1050" noProof="0" dirty="0"/>
          </a:p>
          <a:p>
            <a:pPr>
              <a:spcAft>
                <a:spcPts val="1200"/>
              </a:spcAft>
              <a:tabLst>
                <a:tab pos="2335213" algn="l"/>
              </a:tabLst>
            </a:pPr>
            <a:r>
              <a:rPr lang="fr-FR" sz="1050" noProof="0" dirty="0"/>
              <a:t>Chiffre d'affaires et marge brute	Par produit/service</a:t>
            </a:r>
          </a:p>
          <a:p>
            <a:pPr>
              <a:spcAft>
                <a:spcPts val="1200"/>
              </a:spcAft>
              <a:tabLst>
                <a:tab pos="2335213" algn="l"/>
              </a:tabLst>
            </a:pPr>
            <a:r>
              <a:rPr lang="fr-FR" sz="1050" noProof="0" dirty="0"/>
              <a:t>Chiffre d'affaires et marge brute	Par gamme de 	produits/services</a:t>
            </a:r>
          </a:p>
          <a:p>
            <a:pPr>
              <a:spcAft>
                <a:spcPts val="1200"/>
              </a:spcAft>
              <a:tabLst>
                <a:tab pos="2335213" algn="l"/>
              </a:tabLst>
            </a:pPr>
            <a:r>
              <a:rPr lang="fr-FR" sz="1050" noProof="0" dirty="0"/>
              <a:t>Chiffre d'affaires et marge brute	Par canal de distribution</a:t>
            </a:r>
          </a:p>
          <a:p>
            <a:pPr marL="0" lvl="1">
              <a:lnSpc>
                <a:spcPct val="90000"/>
              </a:lnSpc>
              <a:spcBef>
                <a:spcPts val="1000"/>
              </a:spcBef>
              <a:spcAft>
                <a:spcPts val="600"/>
              </a:spcAft>
            </a:pPr>
            <a:endParaRPr lang="fr-FR" sz="1050" noProof="0" dirty="0"/>
          </a:p>
        </p:txBody>
      </p:sp>
      <p:sp>
        <p:nvSpPr>
          <p:cNvPr id="3" name="Date Placeholder 2">
            <a:extLst>
              <a:ext uri="{FF2B5EF4-FFF2-40B4-BE49-F238E27FC236}">
                <a16:creationId xmlns:a16="http://schemas.microsoft.com/office/drawing/2014/main" id="{B911756A-0BCE-683E-4E39-BB3FDA3A5DB1}"/>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15A8D1BD-011E-60A0-D3EE-FA69AC31FE6F}"/>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B296A594-C046-C70F-31CC-F5ABAA6690FF}"/>
              </a:ext>
            </a:extLst>
          </p:cNvPr>
          <p:cNvSpPr>
            <a:spLocks noGrp="1"/>
          </p:cNvSpPr>
          <p:nvPr>
            <p:ph type="sldNum" sz="quarter" idx="12"/>
          </p:nvPr>
        </p:nvSpPr>
        <p:spPr/>
        <p:txBody>
          <a:bodyPr/>
          <a:lstStyle/>
          <a:p>
            <a:fld id="{CC057153-B650-4DEB-B370-79DDCFDCE934}" type="slidenum">
              <a:rPr lang="fr-FR" noProof="0" smtClean="0"/>
              <a:t>30</a:t>
            </a:fld>
            <a:endParaRPr lang="fr-FR" noProof="0" dirty="0"/>
          </a:p>
        </p:txBody>
      </p:sp>
      <p:grpSp>
        <p:nvGrpSpPr>
          <p:cNvPr id="14" name="Group 13">
            <a:extLst>
              <a:ext uri="{FF2B5EF4-FFF2-40B4-BE49-F238E27FC236}">
                <a16:creationId xmlns:a16="http://schemas.microsoft.com/office/drawing/2014/main" id="{6EF78ECC-2A83-AFBE-4900-F0CD067BD504}"/>
              </a:ext>
            </a:extLst>
          </p:cNvPr>
          <p:cNvGrpSpPr/>
          <p:nvPr/>
        </p:nvGrpSpPr>
        <p:grpSpPr>
          <a:xfrm>
            <a:off x="298174" y="673994"/>
            <a:ext cx="10260592" cy="5559178"/>
            <a:chOff x="924339" y="435458"/>
            <a:chExt cx="10260592" cy="5559178"/>
          </a:xfrm>
        </p:grpSpPr>
        <p:pic>
          <p:nvPicPr>
            <p:cNvPr id="11" name="Picture 10">
              <a:extLst>
                <a:ext uri="{FF2B5EF4-FFF2-40B4-BE49-F238E27FC236}">
                  <a16:creationId xmlns:a16="http://schemas.microsoft.com/office/drawing/2014/main" id="{73F50856-116C-D556-03A4-F89CD5F98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339" y="435458"/>
              <a:ext cx="4680000" cy="2565636"/>
            </a:xfrm>
            <a:prstGeom prst="rect">
              <a:avLst/>
            </a:prstGeom>
          </p:spPr>
        </p:pic>
        <p:pic>
          <p:nvPicPr>
            <p:cNvPr id="12" name="Picture 11">
              <a:extLst>
                <a:ext uri="{FF2B5EF4-FFF2-40B4-BE49-F238E27FC236}">
                  <a16:creationId xmlns:a16="http://schemas.microsoft.com/office/drawing/2014/main" id="{20E337CF-0E97-55FD-C108-E4F9DA2489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339" y="3378426"/>
              <a:ext cx="4680000" cy="2565636"/>
            </a:xfrm>
            <a:prstGeom prst="rect">
              <a:avLst/>
            </a:prstGeom>
          </p:spPr>
        </p:pic>
        <p:pic>
          <p:nvPicPr>
            <p:cNvPr id="13" name="Picture 12">
              <a:extLst>
                <a:ext uri="{FF2B5EF4-FFF2-40B4-BE49-F238E27FC236}">
                  <a16:creationId xmlns:a16="http://schemas.microsoft.com/office/drawing/2014/main" id="{9986AEBD-2AA3-4894-6377-1D5D6E6C9F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4931" y="3378426"/>
              <a:ext cx="4680000" cy="2616210"/>
            </a:xfrm>
            <a:prstGeom prst="rect">
              <a:avLst/>
            </a:prstGeom>
          </p:spPr>
        </p:pic>
      </p:grpSp>
    </p:spTree>
    <p:extLst>
      <p:ext uri="{BB962C8B-B14F-4D97-AF65-F5344CB8AC3E}">
        <p14:creationId xmlns:p14="http://schemas.microsoft.com/office/powerpoint/2010/main" val="2903769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2701-D3C5-09FD-8594-E59EC006A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C88C2-B59F-F406-2675-4DAF37F0B204}"/>
              </a:ext>
            </a:extLst>
          </p:cNvPr>
          <p:cNvSpPr>
            <a:spLocks noGrp="1"/>
          </p:cNvSpPr>
          <p:nvPr>
            <p:ph type="title"/>
          </p:nvPr>
        </p:nvSpPr>
        <p:spPr>
          <a:xfrm>
            <a:off x="7971183" y="81977"/>
            <a:ext cx="4090185" cy="1180293"/>
          </a:xfrm>
        </p:spPr>
        <p:txBody>
          <a:bodyPr vert="horz" lIns="91440" tIns="45720" rIns="91440" bIns="45720" rtlCol="0" anchor="b">
            <a:normAutofit/>
          </a:bodyPr>
          <a:lstStyle/>
          <a:p>
            <a:r>
              <a:rPr lang="fr-FR" sz="3200" b="1" kern="1200" noProof="0" dirty="0">
                <a:latin typeface="+mj-lt"/>
                <a:ea typeface="+mj-ea"/>
                <a:cs typeface="+mj-cs"/>
              </a:rPr>
              <a:t>Onglet FinanceD</a:t>
            </a:r>
            <a:r>
              <a:rPr lang="fr-FR" sz="3200" noProof="0" dirty="0"/>
              <a:t>ata (1/8)</a:t>
            </a:r>
            <a:endParaRPr lang="fr-FR" sz="3200" b="1" kern="1200" noProof="0" dirty="0">
              <a:latin typeface="+mj-lt"/>
              <a:ea typeface="+mj-ea"/>
              <a:cs typeface="+mj-cs"/>
            </a:endParaRPr>
          </a:p>
        </p:txBody>
      </p:sp>
      <p:pic>
        <p:nvPicPr>
          <p:cNvPr id="4" name="Content Placeholder 3" descr="pencil on a golf scorecard.">
            <a:extLst>
              <a:ext uri="{FF2B5EF4-FFF2-40B4-BE49-F238E27FC236}">
                <a16:creationId xmlns:a16="http://schemas.microsoft.com/office/drawing/2014/main" id="{C5575670-09BC-538C-04EB-C2558CFA47F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p:blipFill>
        <p:spPr>
          <a:xfrm>
            <a:off x="0" y="647162"/>
            <a:ext cx="7781365" cy="5563675"/>
          </a:xfrm>
          <a:prstGeom prst="rect">
            <a:avLst/>
          </a:prstGeom>
          <a:noFill/>
        </p:spPr>
      </p:pic>
      <p:sp>
        <p:nvSpPr>
          <p:cNvPr id="5" name="TextBox 4">
            <a:extLst>
              <a:ext uri="{FF2B5EF4-FFF2-40B4-BE49-F238E27FC236}">
                <a16:creationId xmlns:a16="http://schemas.microsoft.com/office/drawing/2014/main" id="{DD182CFF-697E-1A82-753B-909D2456CBC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71181" y="1222515"/>
            <a:ext cx="3852000" cy="5241754"/>
          </a:xfrm>
          <a:prstGeom prst="rect">
            <a:avLst/>
          </a:prstGeom>
        </p:spPr>
        <p:txBody>
          <a:bodyPr>
            <a:normAutofit fontScale="92500" lnSpcReduction="10000"/>
          </a:bodyPr>
          <a:lstStyle/>
          <a:p>
            <a:pPr>
              <a:lnSpc>
                <a:spcPct val="110000"/>
              </a:lnSpc>
              <a:spcAft>
                <a:spcPts val="600"/>
              </a:spcAft>
            </a:pPr>
            <a:r>
              <a:rPr lang="fr-FR" sz="1050" b="1" noProof="0" dirty="0"/>
              <a:t>Collecte des données</a:t>
            </a:r>
            <a:endParaRPr lang="fr-FR" sz="1050" noProof="0" dirty="0"/>
          </a:p>
          <a:p>
            <a:pPr>
              <a:lnSpc>
                <a:spcPct val="110000"/>
              </a:lnSpc>
              <a:spcAft>
                <a:spcPts val="600"/>
              </a:spcAft>
            </a:pPr>
            <a:r>
              <a:rPr lang="fr-FR" sz="1050" noProof="0" dirty="0">
                <a:solidFill>
                  <a:srgbClr val="FF0000"/>
                </a:solidFill>
              </a:rPr>
              <a:t>Vous devez recueillir des informations sur les coûts d'exploitation, notamment les coûts salariaux, les frais de bureau, etc., ainsi que sur les investissements nécessaires à la conduite de vos activités.</a:t>
            </a:r>
          </a:p>
          <a:p>
            <a:pPr>
              <a:lnSpc>
                <a:spcPct val="110000"/>
              </a:lnSpc>
              <a:spcAft>
                <a:spcPts val="600"/>
              </a:spcAft>
            </a:pPr>
            <a:r>
              <a:rPr lang="fr-FR" sz="1050" noProof="0" dirty="0">
                <a:solidFill>
                  <a:srgbClr val="FF0000"/>
                </a:solidFill>
              </a:rPr>
              <a:t>Les données historiques et les références du marché permettent d'établir des estimations et des projections réalistes des dépenses d'exploitation.</a:t>
            </a:r>
          </a:p>
          <a:p>
            <a:pPr>
              <a:lnSpc>
                <a:spcPct val="110000"/>
              </a:lnSpc>
              <a:spcAft>
                <a:spcPts val="600"/>
              </a:spcAft>
            </a:pPr>
            <a:r>
              <a:rPr lang="fr-FR" sz="1050" noProof="0" dirty="0"/>
              <a:t>La section 1 est préremplie avec les résultats de l’onglet RevenueData. Aucune saisie n'est requise, sauf pour l'augmentation ou la diminution de la valeur des stocks de matières premières.</a:t>
            </a:r>
          </a:p>
          <a:p>
            <a:pPr>
              <a:lnSpc>
                <a:spcPct val="110000"/>
              </a:lnSpc>
              <a:spcAft>
                <a:spcPts val="600"/>
              </a:spcAft>
            </a:pPr>
            <a:r>
              <a:rPr lang="fr-FR" sz="1050" noProof="0" dirty="0"/>
              <a:t>Passez à la section 2 et commencez à remplir les cellules jaunes.</a:t>
            </a:r>
          </a:p>
          <a:p>
            <a:pPr>
              <a:lnSpc>
                <a:spcPct val="110000"/>
              </a:lnSpc>
              <a:spcAft>
                <a:spcPts val="600"/>
              </a:spcAft>
            </a:pPr>
            <a:r>
              <a:rPr lang="fr-FR" sz="1050" noProof="0" dirty="0"/>
              <a:t>Vous avez défini votre organisation du personnel dans l’onglet InputData.</a:t>
            </a:r>
          </a:p>
          <a:p>
            <a:pPr>
              <a:lnSpc>
                <a:spcPct val="110000"/>
              </a:lnSpc>
              <a:spcAft>
                <a:spcPts val="600"/>
              </a:spcAft>
            </a:pPr>
            <a:endParaRPr lang="fr-FR" sz="1050" noProof="0" dirty="0"/>
          </a:p>
          <a:p>
            <a:pPr>
              <a:lnSpc>
                <a:spcPct val="110000"/>
              </a:lnSpc>
              <a:spcAft>
                <a:spcPts val="600"/>
              </a:spcAft>
            </a:pPr>
            <a:r>
              <a:rPr lang="fr-FR" sz="1050" noProof="0" dirty="0">
                <a:solidFill>
                  <a:srgbClr val="FF0000"/>
                </a:solidFill>
              </a:rPr>
              <a:t>CONSEIL</a:t>
            </a:r>
          </a:p>
          <a:p>
            <a:pPr marL="0" lvl="1" indent="0">
              <a:lnSpc>
                <a:spcPct val="110000"/>
              </a:lnSpc>
              <a:spcAft>
                <a:spcPts val="600"/>
              </a:spcAft>
              <a:buFont typeface="Arial" panose="020B0604020202020204" pitchFamily="34" charset="0"/>
              <a:buNone/>
            </a:pPr>
            <a:r>
              <a:rPr lang="fr-FR" sz="1050" noProof="0" dirty="0">
                <a:solidFill>
                  <a:srgbClr val="FF0000"/>
                </a:solidFill>
              </a:rPr>
              <a:t>Vous pouvez utiliser la cellule C3 pour filtrer une section ou utiliser les flèches haut et bas du clavier dans la colonne B pour passer d'une section à l'autre sans faire défiler le document.</a:t>
            </a:r>
          </a:p>
          <a:p>
            <a:pPr marL="0" lvl="1" indent="0">
              <a:lnSpc>
                <a:spcPct val="110000"/>
              </a:lnSpc>
              <a:spcAft>
                <a:spcPts val="600"/>
              </a:spcAft>
              <a:buFont typeface="Arial" panose="020B0604020202020204" pitchFamily="34" charset="0"/>
              <a:buNone/>
            </a:pPr>
            <a:r>
              <a:rPr lang="fr-FR" sz="1050" noProof="0" dirty="0">
                <a:solidFill>
                  <a:srgbClr val="FF0000"/>
                </a:solidFill>
              </a:rPr>
              <a:t>La colonne COMMENT (Y:Y) vous permet d'ajouter un texte libre avec votre propre commentaire.</a:t>
            </a:r>
          </a:p>
          <a:p>
            <a:pPr marL="0" lvl="1" indent="0">
              <a:lnSpc>
                <a:spcPct val="110000"/>
              </a:lnSpc>
              <a:spcAft>
                <a:spcPts val="600"/>
              </a:spcAft>
              <a:buFont typeface="Arial" panose="020B0604020202020204" pitchFamily="34" charset="0"/>
              <a:buNone/>
            </a:pPr>
            <a:r>
              <a:rPr lang="fr-FR" sz="1050" noProof="0" dirty="0">
                <a:solidFill>
                  <a:srgbClr val="FF0000"/>
                </a:solidFill>
              </a:rPr>
              <a:t>La colonne REMARQUE DE TRADUCTION (Z:Z) vous fournit une traduction des colonnes ÉLÉMENT (D:D), SOUS-ÉLÉMENT 1 (E:E) et SOUS-ÉLÉMENT 3 (G:G)</a:t>
            </a:r>
          </a:p>
          <a:p>
            <a:pPr marL="0" lvl="1" indent="0">
              <a:spcBef>
                <a:spcPts val="1000"/>
              </a:spcBef>
              <a:spcAft>
                <a:spcPts val="600"/>
              </a:spcAft>
              <a:buFont typeface="Arial" panose="020B0604020202020204" pitchFamily="34" charset="0"/>
              <a:buNone/>
            </a:pPr>
            <a:endParaRPr lang="fr-FR" sz="1050" noProof="0" dirty="0">
              <a:solidFill>
                <a:srgbClr val="FF0000"/>
              </a:solidFill>
            </a:endParaRPr>
          </a:p>
        </p:txBody>
      </p:sp>
      <p:sp>
        <p:nvSpPr>
          <p:cNvPr id="3" name="Date Placeholder 2">
            <a:extLst>
              <a:ext uri="{FF2B5EF4-FFF2-40B4-BE49-F238E27FC236}">
                <a16:creationId xmlns:a16="http://schemas.microsoft.com/office/drawing/2014/main" id="{6A15615D-8BD2-7CB1-3DF3-7160A2488DC0}"/>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34F12EA2-4D0A-F3C2-5ABA-40D9B8B37AED}"/>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0176B248-5E6D-95B4-85FB-7FB58790160D}"/>
              </a:ext>
            </a:extLst>
          </p:cNvPr>
          <p:cNvSpPr>
            <a:spLocks noGrp="1"/>
          </p:cNvSpPr>
          <p:nvPr>
            <p:ph type="sldNum" sz="quarter" idx="12"/>
          </p:nvPr>
        </p:nvSpPr>
        <p:spPr/>
        <p:txBody>
          <a:bodyPr/>
          <a:lstStyle/>
          <a:p>
            <a:fld id="{CC057153-B650-4DEB-B370-79DDCFDCE934}" type="slidenum">
              <a:rPr lang="fr-FR" noProof="0" smtClean="0"/>
              <a:t>31</a:t>
            </a:fld>
            <a:endParaRPr lang="fr-FR" noProof="0" dirty="0"/>
          </a:p>
        </p:txBody>
      </p:sp>
      <p:sp>
        <p:nvSpPr>
          <p:cNvPr id="8" name="Rectangle 7">
            <a:extLst>
              <a:ext uri="{FF2B5EF4-FFF2-40B4-BE49-F238E27FC236}">
                <a16:creationId xmlns:a16="http://schemas.microsoft.com/office/drawing/2014/main" id="{EA7C6F3C-A046-AD36-C056-C1E1DD126E99}"/>
              </a:ext>
            </a:extLst>
          </p:cNvPr>
          <p:cNvSpPr/>
          <p:nvPr/>
        </p:nvSpPr>
        <p:spPr>
          <a:xfrm>
            <a:off x="7971181" y="5302240"/>
            <a:ext cx="3852000" cy="323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Rectangle 11">
            <a:extLst>
              <a:ext uri="{FF2B5EF4-FFF2-40B4-BE49-F238E27FC236}">
                <a16:creationId xmlns:a16="http://schemas.microsoft.com/office/drawing/2014/main" id="{CBCE0B4A-01EC-CF54-9E0C-A7F57C49319B}"/>
              </a:ext>
            </a:extLst>
          </p:cNvPr>
          <p:cNvSpPr/>
          <p:nvPr/>
        </p:nvSpPr>
        <p:spPr>
          <a:xfrm>
            <a:off x="7971181" y="5656098"/>
            <a:ext cx="3852000" cy="576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6" name="Group 15">
            <a:extLst>
              <a:ext uri="{FF2B5EF4-FFF2-40B4-BE49-F238E27FC236}">
                <a16:creationId xmlns:a16="http://schemas.microsoft.com/office/drawing/2014/main" id="{E510EAA7-D382-AED2-96F7-ED44C6835170}"/>
              </a:ext>
            </a:extLst>
          </p:cNvPr>
          <p:cNvGrpSpPr/>
          <p:nvPr/>
        </p:nvGrpSpPr>
        <p:grpSpPr>
          <a:xfrm>
            <a:off x="1521856" y="1638714"/>
            <a:ext cx="4737652" cy="1314450"/>
            <a:chOff x="62948" y="1638714"/>
            <a:chExt cx="4737652" cy="1314450"/>
          </a:xfrm>
        </p:grpSpPr>
        <p:pic>
          <p:nvPicPr>
            <p:cNvPr id="15" name="Picture 14">
              <a:extLst>
                <a:ext uri="{FF2B5EF4-FFF2-40B4-BE49-F238E27FC236}">
                  <a16:creationId xmlns:a16="http://schemas.microsoft.com/office/drawing/2014/main" id="{96AB73AC-2E84-6A29-6722-D2515CD15D72}"/>
                </a:ext>
              </a:extLst>
            </p:cNvPr>
            <p:cNvPicPr>
              <a:picLocks noChangeAspect="1"/>
            </p:cNvPicPr>
            <p:nvPr/>
          </p:nvPicPr>
          <p:blipFill>
            <a:blip r:embed="rId4"/>
            <a:srcRect r="42431"/>
            <a:stretch>
              <a:fillRect/>
            </a:stretch>
          </p:blipFill>
          <p:spPr>
            <a:xfrm>
              <a:off x="62948" y="1638714"/>
              <a:ext cx="4737652" cy="1314450"/>
            </a:xfrm>
            <a:prstGeom prst="rect">
              <a:avLst/>
            </a:prstGeom>
          </p:spPr>
        </p:pic>
        <p:sp>
          <p:nvSpPr>
            <p:cNvPr id="10" name="Arrow: Down 9">
              <a:extLst>
                <a:ext uri="{FF2B5EF4-FFF2-40B4-BE49-F238E27FC236}">
                  <a16:creationId xmlns:a16="http://schemas.microsoft.com/office/drawing/2014/main" id="{E525BB67-CF1E-B0FF-720C-92E2F56C780B}"/>
                </a:ext>
              </a:extLst>
            </p:cNvPr>
            <p:cNvSpPr/>
            <p:nvPr/>
          </p:nvSpPr>
          <p:spPr>
            <a:xfrm>
              <a:off x="3985591" y="1807677"/>
              <a:ext cx="477078" cy="1116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9" name="Rectangle 8">
            <a:extLst>
              <a:ext uri="{FF2B5EF4-FFF2-40B4-BE49-F238E27FC236}">
                <a16:creationId xmlns:a16="http://schemas.microsoft.com/office/drawing/2014/main" id="{C90F74E7-5CF0-7D0A-1084-61FD3055361B}"/>
              </a:ext>
            </a:extLst>
          </p:cNvPr>
          <p:cNvSpPr/>
          <p:nvPr/>
        </p:nvSpPr>
        <p:spPr>
          <a:xfrm>
            <a:off x="7971181" y="4608948"/>
            <a:ext cx="3852000" cy="6631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2F676FEB-8833-0161-74E2-1A2F3ED751A5}"/>
              </a:ext>
            </a:extLst>
          </p:cNvPr>
          <p:cNvSpPr/>
          <p:nvPr/>
        </p:nvSpPr>
        <p:spPr>
          <a:xfrm>
            <a:off x="2530929" y="3122126"/>
            <a:ext cx="4644000" cy="363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Picture 10">
            <a:extLst>
              <a:ext uri="{FF2B5EF4-FFF2-40B4-BE49-F238E27FC236}">
                <a16:creationId xmlns:a16="http://schemas.microsoft.com/office/drawing/2014/main" id="{FBA59374-862D-6971-4BC4-AF0C88231CFA}"/>
              </a:ext>
            </a:extLst>
          </p:cNvPr>
          <p:cNvPicPr>
            <a:picLocks noChangeAspect="1"/>
          </p:cNvPicPr>
          <p:nvPr/>
        </p:nvPicPr>
        <p:blipFill>
          <a:blip r:embed="rId5"/>
          <a:stretch>
            <a:fillRect/>
          </a:stretch>
        </p:blipFill>
        <p:spPr>
          <a:xfrm>
            <a:off x="2530929" y="3122126"/>
            <a:ext cx="4643970" cy="3639600"/>
          </a:xfrm>
          <a:prstGeom prst="rect">
            <a:avLst/>
          </a:prstGeom>
        </p:spPr>
      </p:pic>
      <p:sp>
        <p:nvSpPr>
          <p:cNvPr id="14" name="Arrow: Right 13">
            <a:extLst>
              <a:ext uri="{FF2B5EF4-FFF2-40B4-BE49-F238E27FC236}">
                <a16:creationId xmlns:a16="http://schemas.microsoft.com/office/drawing/2014/main" id="{D67E1E30-747B-C669-0029-B7C0DC5D9B40}"/>
              </a:ext>
            </a:extLst>
          </p:cNvPr>
          <p:cNvSpPr/>
          <p:nvPr/>
        </p:nvSpPr>
        <p:spPr>
          <a:xfrm flipH="1">
            <a:off x="7266214" y="5821137"/>
            <a:ext cx="648000" cy="2122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75083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068B0-BADD-9453-A44D-F3BB2C50222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8F3887DB-119C-B6B5-3F05-B1AA07FEE500}"/>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B1A227F1-E029-6FC8-D77C-18B232407E0C}"/>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A4EA45D0-ABF9-D7A8-79D0-72FF7367B7B5}"/>
              </a:ext>
            </a:extLst>
          </p:cNvPr>
          <p:cNvSpPr>
            <a:spLocks noGrp="1"/>
          </p:cNvSpPr>
          <p:nvPr>
            <p:ph type="sldNum" sz="quarter" idx="12"/>
          </p:nvPr>
        </p:nvSpPr>
        <p:spPr/>
        <p:txBody>
          <a:bodyPr/>
          <a:lstStyle/>
          <a:p>
            <a:fld id="{CC057153-B650-4DEB-B370-79DDCFDCE934}" type="slidenum">
              <a:rPr lang="fr-FR" noProof="0" smtClean="0"/>
              <a:t>32</a:t>
            </a:fld>
            <a:endParaRPr lang="fr-FR" noProof="0" dirty="0"/>
          </a:p>
        </p:txBody>
      </p:sp>
      <p:sp>
        <p:nvSpPr>
          <p:cNvPr id="2" name="Title 1">
            <a:extLst>
              <a:ext uri="{FF2B5EF4-FFF2-40B4-BE49-F238E27FC236}">
                <a16:creationId xmlns:a16="http://schemas.microsoft.com/office/drawing/2014/main" id="{497AF893-53AF-D761-B888-7D4E124E1B8E}"/>
              </a:ext>
            </a:extLst>
          </p:cNvPr>
          <p:cNvSpPr>
            <a:spLocks noGrp="1"/>
          </p:cNvSpPr>
          <p:nvPr>
            <p:ph type="title"/>
          </p:nvPr>
        </p:nvSpPr>
        <p:spPr>
          <a:xfrm>
            <a:off x="418876" y="10521"/>
            <a:ext cx="11421189" cy="565185"/>
          </a:xfrm>
        </p:spPr>
        <p:txBody>
          <a:bodyPr vert="horz" lIns="91440" tIns="45720" rIns="91440" bIns="45720" rtlCol="0" anchor="b">
            <a:normAutofit fontScale="90000"/>
          </a:bodyPr>
          <a:lstStyle/>
          <a:p>
            <a:r>
              <a:rPr lang="fr-FR" sz="3200" b="1" kern="1200" noProof="0" dirty="0">
                <a:latin typeface="+mj-lt"/>
                <a:ea typeface="+mj-ea"/>
                <a:cs typeface="+mj-cs"/>
              </a:rPr>
              <a:t>Onglet FinanceD</a:t>
            </a:r>
            <a:r>
              <a:rPr lang="fr-FR" sz="3200" noProof="0" dirty="0"/>
              <a:t>ata (2/8) - Section 2 : Dépenses d’exploitation</a:t>
            </a:r>
            <a:endParaRPr lang="fr-FR" sz="3200" b="1" kern="1200" noProof="0" dirty="0">
              <a:latin typeface="+mj-lt"/>
              <a:ea typeface="+mj-ea"/>
              <a:cs typeface="+mj-cs"/>
            </a:endParaRPr>
          </a:p>
        </p:txBody>
      </p:sp>
      <p:sp>
        <p:nvSpPr>
          <p:cNvPr id="5" name="TextBox 4">
            <a:extLst>
              <a:ext uri="{FF2B5EF4-FFF2-40B4-BE49-F238E27FC236}">
                <a16:creationId xmlns:a16="http://schemas.microsoft.com/office/drawing/2014/main" id="{F967140B-24A2-C9EC-A4BE-D7D7B0CC467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55164" y="4298283"/>
            <a:ext cx="7543799" cy="2251603"/>
          </a:xfrm>
          <a:prstGeom prst="rect">
            <a:avLst/>
          </a:prstGeom>
          <a:solidFill>
            <a:schemeClr val="bg1"/>
          </a:solidFill>
        </p:spPr>
        <p:txBody>
          <a:bodyPr>
            <a:noAutofit/>
          </a:bodyPr>
          <a:lstStyle/>
          <a:p>
            <a:r>
              <a:rPr lang="fr-FR" sz="1050" b="1" noProof="0" dirty="0"/>
              <a:t>Section 2 - Dépenses d'exploitation</a:t>
            </a:r>
          </a:p>
          <a:p>
            <a:endParaRPr lang="fr-FR" sz="1050" noProof="0" dirty="0"/>
          </a:p>
          <a:p>
            <a:r>
              <a:rPr lang="fr-FR" sz="1050" noProof="0" dirty="0"/>
              <a:t>9 sous-sections relatives aux dépenses d'exploitation à remplir</a:t>
            </a:r>
          </a:p>
          <a:p>
            <a:endParaRPr lang="fr-FR" sz="1050" noProof="0" dirty="0"/>
          </a:p>
          <a:p>
            <a:r>
              <a:rPr lang="fr-FR" sz="1050" noProof="0" dirty="0"/>
              <a:t>Les colonnes PARAMÈTRE sont préremplies avec les données saisies dans l’onglet InputsData, mais peuvent être modifiées. En cas de modification, veuillez remplir la colonne COMMENTAIRE avec une explication.</a:t>
            </a:r>
          </a:p>
          <a:p>
            <a:endParaRPr lang="fr-FR" sz="1050" noProof="0" dirty="0"/>
          </a:p>
          <a:p>
            <a:r>
              <a:rPr lang="fr-FR" sz="1050" noProof="0" dirty="0"/>
              <a:t>Les colonnes ANNÉE 2, ANNÉE 1, ANNÉE EN COURS S1, ANNÉE EN COURS S2, ANNÉE 2 à ANNÉE 6 doivent être remplies dans la devise locale, à l'exception du NOMBRE D'EMPLOYÉS dans la sous-section SALAIRES DU PERSONNEL, qui doit être rempli en EFT (équivalent temps plein).</a:t>
            </a:r>
          </a:p>
          <a:p>
            <a:endParaRPr lang="fr-FR" sz="1050" noProof="0" dirty="0"/>
          </a:p>
          <a:p>
            <a:r>
              <a:rPr lang="fr-FR" sz="1050" noProof="0" dirty="0"/>
              <a:t>La colonne DESCRIPTION1 est préremplie avec des types de dépenses génériques, mais vous pouvez ajouter vos dépenses professionnelles dans les lignes intitulées X, Y, Z, A ou B (texte libre).</a:t>
            </a:r>
          </a:p>
          <a:p>
            <a:pPr marL="0" lvl="1" indent="0">
              <a:spcBef>
                <a:spcPts val="1000"/>
              </a:spcBef>
              <a:spcAft>
                <a:spcPts val="600"/>
              </a:spcAft>
              <a:buFont typeface="Arial" panose="020B0604020202020204" pitchFamily="34" charset="0"/>
              <a:buNone/>
            </a:pPr>
            <a:endParaRPr lang="fr-FR" sz="1050" noProof="0" dirty="0"/>
          </a:p>
        </p:txBody>
      </p:sp>
      <p:grpSp>
        <p:nvGrpSpPr>
          <p:cNvPr id="17" name="Group 16">
            <a:extLst>
              <a:ext uri="{FF2B5EF4-FFF2-40B4-BE49-F238E27FC236}">
                <a16:creationId xmlns:a16="http://schemas.microsoft.com/office/drawing/2014/main" id="{650D11DB-1159-49A5-4F28-2561A52B9CD4}"/>
              </a:ext>
            </a:extLst>
          </p:cNvPr>
          <p:cNvGrpSpPr/>
          <p:nvPr/>
        </p:nvGrpSpPr>
        <p:grpSpPr>
          <a:xfrm>
            <a:off x="418877" y="4367443"/>
            <a:ext cx="3314849" cy="1844514"/>
            <a:chOff x="21316" y="4745129"/>
            <a:chExt cx="3314849" cy="1844514"/>
          </a:xfrm>
        </p:grpSpPr>
        <p:pic>
          <p:nvPicPr>
            <p:cNvPr id="12" name="Picture 11">
              <a:extLst>
                <a:ext uri="{FF2B5EF4-FFF2-40B4-BE49-F238E27FC236}">
                  <a16:creationId xmlns:a16="http://schemas.microsoft.com/office/drawing/2014/main" id="{5DD1E8A4-AC4A-3502-ABAE-1434F078B1B6}"/>
                </a:ext>
              </a:extLst>
            </p:cNvPr>
            <p:cNvPicPr>
              <a:picLocks noChangeAspect="1"/>
            </p:cNvPicPr>
            <p:nvPr/>
          </p:nvPicPr>
          <p:blipFill>
            <a:blip r:embed="rId3"/>
            <a:stretch>
              <a:fillRect/>
            </a:stretch>
          </p:blipFill>
          <p:spPr>
            <a:xfrm>
              <a:off x="344192" y="4745129"/>
              <a:ext cx="2991973" cy="1844514"/>
            </a:xfrm>
            <a:prstGeom prst="rect">
              <a:avLst/>
            </a:prstGeom>
          </p:spPr>
        </p:pic>
        <p:sp>
          <p:nvSpPr>
            <p:cNvPr id="10" name="Arrow: Down 9">
              <a:extLst>
                <a:ext uri="{FF2B5EF4-FFF2-40B4-BE49-F238E27FC236}">
                  <a16:creationId xmlns:a16="http://schemas.microsoft.com/office/drawing/2014/main" id="{8E0207CF-7E51-FBC7-9630-E59D9FEBC184}"/>
                </a:ext>
              </a:extLst>
            </p:cNvPr>
            <p:cNvSpPr/>
            <p:nvPr/>
          </p:nvSpPr>
          <p:spPr>
            <a:xfrm>
              <a:off x="2569959" y="4840358"/>
              <a:ext cx="477078" cy="15295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16" name="Picture 15" descr="A black symbol with a white background&#10;&#10;AI-generated content may be incorrect.">
              <a:extLst>
                <a:ext uri="{FF2B5EF4-FFF2-40B4-BE49-F238E27FC236}">
                  <a16:creationId xmlns:a16="http://schemas.microsoft.com/office/drawing/2014/main" id="{E5D6DA9D-DF6E-53E6-4FA4-F7A0A1161B2B}"/>
                </a:ext>
              </a:extLst>
            </p:cNvPr>
            <p:cNvPicPr>
              <a:picLocks noChangeAspect="1"/>
            </p:cNvPicPr>
            <p:nvPr/>
          </p:nvPicPr>
          <p:blipFill>
            <a:blip r:embed="rId4" cstate="screen">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316" y="6399429"/>
              <a:ext cx="323438" cy="180000"/>
            </a:xfrm>
            <a:prstGeom prst="rect">
              <a:avLst/>
            </a:prstGeom>
          </p:spPr>
        </p:pic>
      </p:grpSp>
      <p:pic>
        <p:nvPicPr>
          <p:cNvPr id="8" name="Picture 7">
            <a:extLst>
              <a:ext uri="{FF2B5EF4-FFF2-40B4-BE49-F238E27FC236}">
                <a16:creationId xmlns:a16="http://schemas.microsoft.com/office/drawing/2014/main" id="{F6BC2235-E59C-01BE-6E86-B3BCAF334986}"/>
              </a:ext>
            </a:extLst>
          </p:cNvPr>
          <p:cNvPicPr>
            <a:picLocks noChangeAspect="1"/>
          </p:cNvPicPr>
          <p:nvPr/>
        </p:nvPicPr>
        <p:blipFill>
          <a:blip r:embed="rId6"/>
          <a:stretch>
            <a:fillRect/>
          </a:stretch>
        </p:blipFill>
        <p:spPr>
          <a:xfrm>
            <a:off x="0" y="590315"/>
            <a:ext cx="12192000" cy="3641185"/>
          </a:xfrm>
          <a:prstGeom prst="rect">
            <a:avLst/>
          </a:prstGeom>
        </p:spPr>
      </p:pic>
    </p:spTree>
    <p:extLst>
      <p:ext uri="{BB962C8B-B14F-4D97-AF65-F5344CB8AC3E}">
        <p14:creationId xmlns:p14="http://schemas.microsoft.com/office/powerpoint/2010/main" val="1722828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BF7F-4E01-C238-B8E6-F7442F729B6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CFA9FB-C1E2-29F7-9A56-24FD2E16D3E7}"/>
              </a:ext>
            </a:extLst>
          </p:cNvPr>
          <p:cNvPicPr>
            <a:picLocks noChangeAspect="1"/>
          </p:cNvPicPr>
          <p:nvPr/>
        </p:nvPicPr>
        <p:blipFill>
          <a:blip r:embed="rId3"/>
          <a:stretch>
            <a:fillRect/>
          </a:stretch>
        </p:blipFill>
        <p:spPr>
          <a:xfrm>
            <a:off x="0" y="0"/>
            <a:ext cx="11799029" cy="6858000"/>
          </a:xfrm>
          <a:prstGeom prst="rect">
            <a:avLst/>
          </a:prstGeom>
        </p:spPr>
      </p:pic>
      <p:sp>
        <p:nvSpPr>
          <p:cNvPr id="2" name="Title 1">
            <a:extLst>
              <a:ext uri="{FF2B5EF4-FFF2-40B4-BE49-F238E27FC236}">
                <a16:creationId xmlns:a16="http://schemas.microsoft.com/office/drawing/2014/main" id="{1CF4295E-5AB4-3C31-6C72-90534635A356}"/>
              </a:ext>
            </a:extLst>
          </p:cNvPr>
          <p:cNvSpPr>
            <a:spLocks noGrp="1"/>
          </p:cNvSpPr>
          <p:nvPr>
            <p:ph type="title"/>
          </p:nvPr>
        </p:nvSpPr>
        <p:spPr>
          <a:xfrm>
            <a:off x="8298963" y="220436"/>
            <a:ext cx="3780000" cy="1510055"/>
          </a:xfrm>
          <a:solidFill>
            <a:schemeClr val="bg1"/>
          </a:solidFill>
        </p:spPr>
        <p:txBody>
          <a:bodyPr vert="horz" lIns="91440" tIns="45720" rIns="91440" bIns="45720" rtlCol="0" anchor="b">
            <a:noAutofit/>
          </a:bodyPr>
          <a:lstStyle/>
          <a:p>
            <a:r>
              <a:rPr lang="fr-FR" sz="2400" b="1" kern="1200" noProof="0" dirty="0">
                <a:latin typeface="+mj-lt"/>
                <a:ea typeface="+mj-ea"/>
                <a:cs typeface="+mj-cs"/>
              </a:rPr>
              <a:t>Onglet FinanceD</a:t>
            </a:r>
            <a:r>
              <a:rPr lang="fr-FR" sz="2400" noProof="0" dirty="0"/>
              <a:t>ata (3/8) - Section 3 : Investissement et Amortissement</a:t>
            </a:r>
            <a:endParaRPr lang="fr-FR" sz="2400" b="1" kern="1200" noProof="0" dirty="0">
              <a:latin typeface="+mj-lt"/>
              <a:ea typeface="+mj-ea"/>
              <a:cs typeface="+mj-cs"/>
            </a:endParaRPr>
          </a:p>
        </p:txBody>
      </p:sp>
      <p:sp>
        <p:nvSpPr>
          <p:cNvPr id="5" name="TextBox 4">
            <a:extLst>
              <a:ext uri="{FF2B5EF4-FFF2-40B4-BE49-F238E27FC236}">
                <a16:creationId xmlns:a16="http://schemas.microsoft.com/office/drawing/2014/main" id="{0B091418-060E-35B0-5A1B-9D6BE8FB211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98963" y="1698171"/>
            <a:ext cx="3640033" cy="3861708"/>
          </a:xfrm>
          <a:prstGeom prst="rect">
            <a:avLst/>
          </a:prstGeom>
          <a:solidFill>
            <a:schemeClr val="bg1"/>
          </a:solidFill>
        </p:spPr>
        <p:txBody>
          <a:bodyPr>
            <a:noAutofit/>
          </a:bodyPr>
          <a:lstStyle/>
          <a:p>
            <a:pPr>
              <a:spcAft>
                <a:spcPts val="600"/>
              </a:spcAft>
            </a:pPr>
            <a:r>
              <a:rPr lang="fr-FR" sz="1050" b="1" noProof="0" dirty="0"/>
              <a:t>Section 3 – Investissement and Amortissement</a:t>
            </a:r>
          </a:p>
          <a:p>
            <a:pPr marL="0" lvl="1">
              <a:spcAft>
                <a:spcPts val="600"/>
              </a:spcAft>
            </a:pPr>
            <a:endParaRPr lang="fr-FR" sz="1050" u="sng" noProof="0" dirty="0"/>
          </a:p>
          <a:p>
            <a:pPr marL="0" lvl="1">
              <a:spcAft>
                <a:spcPts val="600"/>
              </a:spcAft>
            </a:pPr>
            <a:endParaRPr lang="fr-FR" sz="1050" u="sng" noProof="0" dirty="0"/>
          </a:p>
          <a:p>
            <a:pPr marL="0" lvl="1">
              <a:spcAft>
                <a:spcPts val="600"/>
              </a:spcAft>
            </a:pPr>
            <a:endParaRPr lang="fr-FR" sz="1050" u="sng" dirty="0"/>
          </a:p>
          <a:p>
            <a:pPr marL="0" lvl="1">
              <a:spcAft>
                <a:spcPts val="600"/>
              </a:spcAft>
            </a:pPr>
            <a:endParaRPr lang="fr-FR" sz="1050" u="sng" noProof="0" dirty="0"/>
          </a:p>
          <a:p>
            <a:pPr marL="0" lvl="1">
              <a:spcAft>
                <a:spcPts val="600"/>
              </a:spcAft>
            </a:pPr>
            <a:r>
              <a:rPr lang="fr-FR" sz="1050" u="sng" noProof="0" dirty="0"/>
              <a:t>SOUS-ÉLÉMENT 1 - INVESTISSEMENTS</a:t>
            </a:r>
          </a:p>
          <a:p>
            <a:pPr marL="0" lvl="1">
              <a:spcAft>
                <a:spcPts val="600"/>
              </a:spcAft>
            </a:pPr>
            <a:r>
              <a:rPr lang="fr-FR" sz="1050" noProof="0" dirty="0"/>
              <a:t>DESCRIPTION2, ANNÉE D'ACQUISITION, VALEUR D'ACQUISITION, % D'AMORTISSEMENT ANNUEL, VALEUR D'AMORTISSEMENT CUMULÉE (avant ANNEE-2) colonnes à remplir</a:t>
            </a:r>
          </a:p>
          <a:p>
            <a:pPr marL="0" lvl="1">
              <a:spcAft>
                <a:spcPts val="600"/>
              </a:spcAft>
            </a:pPr>
            <a:r>
              <a:rPr lang="fr-FR" sz="1050" noProof="0" dirty="0"/>
              <a:t>DESCRIPTION2 est une colonne de texte libre</a:t>
            </a:r>
          </a:p>
          <a:p>
            <a:pPr marL="0" lvl="1">
              <a:spcAft>
                <a:spcPts val="600"/>
              </a:spcAft>
            </a:pPr>
            <a:r>
              <a:rPr lang="fr-FR" sz="1050" u="sng" noProof="0" dirty="0"/>
              <a:t>SOUS-ÉLÉMENT 1 - AMORTISSEMENTS</a:t>
            </a:r>
          </a:p>
          <a:p>
            <a:pPr marL="0" lvl="1">
              <a:spcAft>
                <a:spcPts val="600"/>
              </a:spcAft>
            </a:pPr>
            <a:r>
              <a:rPr lang="fr-FR" sz="1050" noProof="0" dirty="0"/>
              <a:t>ANNEE-2 et ANNEE-1 sont des cellules calculées (sur la base du % D'AMORTISSEMENT ANNUEL), mais peuvent être remplacées par une valeur réelle si celle-ci diffère de la valeur calculée.</a:t>
            </a:r>
          </a:p>
          <a:p>
            <a:pPr marL="0" lvl="1">
              <a:spcAft>
                <a:spcPts val="600"/>
              </a:spcAft>
            </a:pPr>
            <a:r>
              <a:rPr lang="fr-FR" sz="1050" noProof="0" dirty="0">
                <a:solidFill>
                  <a:srgbClr val="FF0000"/>
                </a:solidFill>
              </a:rPr>
              <a:t>Si vous remplacez une cellule, ajoutez un commentaire dans la colonne COMMENTAIRE (X:X).</a:t>
            </a:r>
            <a:endParaRPr lang="fr-FR" sz="1050" noProof="0" dirty="0"/>
          </a:p>
        </p:txBody>
      </p:sp>
      <p:grpSp>
        <p:nvGrpSpPr>
          <p:cNvPr id="22" name="Group 21">
            <a:extLst>
              <a:ext uri="{FF2B5EF4-FFF2-40B4-BE49-F238E27FC236}">
                <a16:creationId xmlns:a16="http://schemas.microsoft.com/office/drawing/2014/main" id="{8F20CE84-F365-E291-C2CD-42A9FC167554}"/>
              </a:ext>
            </a:extLst>
          </p:cNvPr>
          <p:cNvGrpSpPr/>
          <p:nvPr/>
        </p:nvGrpSpPr>
        <p:grpSpPr>
          <a:xfrm>
            <a:off x="8421453" y="1978397"/>
            <a:ext cx="3456000" cy="828675"/>
            <a:chOff x="354588" y="1318155"/>
            <a:chExt cx="3771900" cy="828675"/>
          </a:xfrm>
        </p:grpSpPr>
        <p:pic>
          <p:nvPicPr>
            <p:cNvPr id="20" name="Picture 19">
              <a:extLst>
                <a:ext uri="{FF2B5EF4-FFF2-40B4-BE49-F238E27FC236}">
                  <a16:creationId xmlns:a16="http://schemas.microsoft.com/office/drawing/2014/main" id="{9205B0C1-7A1D-A4E1-27D1-091A4D898AB3}"/>
                </a:ext>
              </a:extLst>
            </p:cNvPr>
            <p:cNvPicPr>
              <a:picLocks noChangeAspect="1"/>
            </p:cNvPicPr>
            <p:nvPr/>
          </p:nvPicPr>
          <p:blipFill>
            <a:blip r:embed="rId4">
              <a:duotone>
                <a:prstClr val="black"/>
                <a:schemeClr val="tx2">
                  <a:tint val="45000"/>
                  <a:satMod val="400000"/>
                </a:schemeClr>
              </a:duotone>
            </a:blip>
            <a:stretch>
              <a:fillRect/>
            </a:stretch>
          </p:blipFill>
          <p:spPr>
            <a:xfrm>
              <a:off x="354588" y="1318155"/>
              <a:ext cx="3771900" cy="828675"/>
            </a:xfrm>
            <a:prstGeom prst="rect">
              <a:avLst/>
            </a:prstGeom>
          </p:spPr>
        </p:pic>
        <p:sp>
          <p:nvSpPr>
            <p:cNvPr id="21" name="Arrow: Down 20">
              <a:extLst>
                <a:ext uri="{FF2B5EF4-FFF2-40B4-BE49-F238E27FC236}">
                  <a16:creationId xmlns:a16="http://schemas.microsoft.com/office/drawing/2014/main" id="{A3E9E2A4-14E5-FE45-5269-E9A9AF53E488}"/>
                </a:ext>
              </a:extLst>
            </p:cNvPr>
            <p:cNvSpPr/>
            <p:nvPr/>
          </p:nvSpPr>
          <p:spPr>
            <a:xfrm>
              <a:off x="3613563" y="1318492"/>
              <a:ext cx="477078" cy="828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7" name="Rectangle 6">
            <a:extLst>
              <a:ext uri="{FF2B5EF4-FFF2-40B4-BE49-F238E27FC236}">
                <a16:creationId xmlns:a16="http://schemas.microsoft.com/office/drawing/2014/main" id="{ED25993B-53DA-D65A-C37F-445BB8489160}"/>
              </a:ext>
            </a:extLst>
          </p:cNvPr>
          <p:cNvSpPr/>
          <p:nvPr/>
        </p:nvSpPr>
        <p:spPr>
          <a:xfrm>
            <a:off x="8338996" y="5052709"/>
            <a:ext cx="3600000" cy="36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4236239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78772-85C7-3A70-6466-24C97B631F1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9217248-3694-57AA-7244-98E9764BC596}"/>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310DC528-BA7D-951E-6426-2A4671129048}"/>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8A93A432-C22F-D0AB-CDD3-7CBA0F68FA62}"/>
              </a:ext>
            </a:extLst>
          </p:cNvPr>
          <p:cNvSpPr>
            <a:spLocks noGrp="1"/>
          </p:cNvSpPr>
          <p:nvPr>
            <p:ph type="sldNum" sz="quarter" idx="12"/>
          </p:nvPr>
        </p:nvSpPr>
        <p:spPr/>
        <p:txBody>
          <a:bodyPr/>
          <a:lstStyle/>
          <a:p>
            <a:fld id="{CC057153-B650-4DEB-B370-79DDCFDCE934}" type="slidenum">
              <a:rPr lang="fr-FR" noProof="0" smtClean="0"/>
              <a:t>34</a:t>
            </a:fld>
            <a:endParaRPr lang="fr-FR" noProof="0" dirty="0"/>
          </a:p>
        </p:txBody>
      </p:sp>
      <p:sp>
        <p:nvSpPr>
          <p:cNvPr id="2" name="Title 1">
            <a:extLst>
              <a:ext uri="{FF2B5EF4-FFF2-40B4-BE49-F238E27FC236}">
                <a16:creationId xmlns:a16="http://schemas.microsoft.com/office/drawing/2014/main" id="{47D763C9-DEFD-CDC7-46BA-602C224BC2EA}"/>
              </a:ext>
            </a:extLst>
          </p:cNvPr>
          <p:cNvSpPr>
            <a:spLocks noGrp="1"/>
          </p:cNvSpPr>
          <p:nvPr>
            <p:ph type="title"/>
          </p:nvPr>
        </p:nvSpPr>
        <p:spPr>
          <a:xfrm>
            <a:off x="204107" y="109329"/>
            <a:ext cx="11857261" cy="565185"/>
          </a:xfrm>
        </p:spPr>
        <p:txBody>
          <a:bodyPr vert="horz" lIns="91440" tIns="45720" rIns="91440" bIns="45720" rtlCol="0" anchor="b">
            <a:normAutofit/>
          </a:bodyPr>
          <a:lstStyle/>
          <a:p>
            <a:r>
              <a:rPr lang="fr-FR" sz="3200" b="1" kern="1200" noProof="0" dirty="0">
                <a:latin typeface="+mj-lt"/>
                <a:ea typeface="+mj-ea"/>
                <a:cs typeface="+mj-cs"/>
              </a:rPr>
              <a:t>Onglet FinanceD</a:t>
            </a:r>
            <a:r>
              <a:rPr lang="fr-FR" sz="3200" noProof="0" dirty="0"/>
              <a:t>ata (4/8) - Section 4 : Fonds de roulement</a:t>
            </a:r>
            <a:endParaRPr lang="fr-FR" sz="3200" b="1" kern="1200" noProof="0" dirty="0">
              <a:latin typeface="+mj-lt"/>
              <a:ea typeface="+mj-ea"/>
              <a:cs typeface="+mj-cs"/>
            </a:endParaRPr>
          </a:p>
        </p:txBody>
      </p:sp>
      <p:sp>
        <p:nvSpPr>
          <p:cNvPr id="5" name="TextBox 4">
            <a:extLst>
              <a:ext uri="{FF2B5EF4-FFF2-40B4-BE49-F238E27FC236}">
                <a16:creationId xmlns:a16="http://schemas.microsoft.com/office/drawing/2014/main" id="{84226577-AD9C-1743-214B-694ABC7E600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169284"/>
            <a:ext cx="7543799" cy="1565800"/>
          </a:xfrm>
          <a:prstGeom prst="rect">
            <a:avLst/>
          </a:prstGeom>
          <a:solidFill>
            <a:schemeClr val="bg1"/>
          </a:solidFill>
        </p:spPr>
        <p:txBody>
          <a:bodyPr>
            <a:noAutofit/>
          </a:bodyPr>
          <a:lstStyle/>
          <a:p>
            <a:r>
              <a:rPr lang="fr-FR" sz="1050" b="1" noProof="0" dirty="0"/>
              <a:t>Section 4 – Fonds de roulement</a:t>
            </a:r>
          </a:p>
          <a:p>
            <a:endParaRPr lang="fr-FR" sz="1050" noProof="0" dirty="0"/>
          </a:p>
          <a:p>
            <a:r>
              <a:rPr lang="fr-FR" sz="1050" noProof="0" dirty="0"/>
              <a:t>Les ANNEES-2 et ANNEE-1 doivent être extraites des chiffres réels.</a:t>
            </a:r>
          </a:p>
          <a:p>
            <a:endParaRPr lang="fr-FR" sz="1050" noProof="0" dirty="0"/>
          </a:p>
          <a:p>
            <a:r>
              <a:rPr lang="fr-FR" sz="1050" noProof="0" dirty="0"/>
              <a:t>Pour les colonnes ANNEE EN COURS, ANNEE1 à ANNEE6, vous devez saisir le nombre de jours.</a:t>
            </a:r>
          </a:p>
        </p:txBody>
      </p:sp>
      <p:pic>
        <p:nvPicPr>
          <p:cNvPr id="9" name="Picture 8">
            <a:extLst>
              <a:ext uri="{FF2B5EF4-FFF2-40B4-BE49-F238E27FC236}">
                <a16:creationId xmlns:a16="http://schemas.microsoft.com/office/drawing/2014/main" id="{699AD4BB-038D-4145-0C11-799A543DEF02}"/>
              </a:ext>
            </a:extLst>
          </p:cNvPr>
          <p:cNvPicPr>
            <a:picLocks noChangeAspect="1"/>
          </p:cNvPicPr>
          <p:nvPr/>
        </p:nvPicPr>
        <p:blipFill>
          <a:blip r:embed="rId3"/>
          <a:stretch>
            <a:fillRect/>
          </a:stretch>
        </p:blipFill>
        <p:spPr>
          <a:xfrm>
            <a:off x="0" y="884317"/>
            <a:ext cx="12192000" cy="3034321"/>
          </a:xfrm>
          <a:prstGeom prst="rect">
            <a:avLst/>
          </a:prstGeom>
        </p:spPr>
      </p:pic>
    </p:spTree>
    <p:extLst>
      <p:ext uri="{BB962C8B-B14F-4D97-AF65-F5344CB8AC3E}">
        <p14:creationId xmlns:p14="http://schemas.microsoft.com/office/powerpoint/2010/main" val="176105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FBE0-32D2-FC98-D1FE-47C45B4B312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636C2747-39F7-50D0-F6B9-0E38FB72C20B}"/>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E4DE5C81-FA5D-43B6-B571-3FE13C375E2B}"/>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B214C504-0DC9-6AEB-5827-86863D2E083C}"/>
              </a:ext>
            </a:extLst>
          </p:cNvPr>
          <p:cNvSpPr>
            <a:spLocks noGrp="1"/>
          </p:cNvSpPr>
          <p:nvPr>
            <p:ph type="sldNum" sz="quarter" idx="12"/>
          </p:nvPr>
        </p:nvSpPr>
        <p:spPr/>
        <p:txBody>
          <a:bodyPr/>
          <a:lstStyle/>
          <a:p>
            <a:fld id="{CC057153-B650-4DEB-B370-79DDCFDCE934}" type="slidenum">
              <a:rPr lang="fr-FR" noProof="0" smtClean="0"/>
              <a:t>35</a:t>
            </a:fld>
            <a:endParaRPr lang="fr-FR" noProof="0" dirty="0"/>
          </a:p>
        </p:txBody>
      </p:sp>
      <p:sp>
        <p:nvSpPr>
          <p:cNvPr id="2" name="Title 1">
            <a:extLst>
              <a:ext uri="{FF2B5EF4-FFF2-40B4-BE49-F238E27FC236}">
                <a16:creationId xmlns:a16="http://schemas.microsoft.com/office/drawing/2014/main" id="{04990E44-BBDB-4167-1569-54893A94DD9D}"/>
              </a:ext>
            </a:extLst>
          </p:cNvPr>
          <p:cNvSpPr>
            <a:spLocks noGrp="1"/>
          </p:cNvSpPr>
          <p:nvPr>
            <p:ph type="title"/>
          </p:nvPr>
        </p:nvSpPr>
        <p:spPr>
          <a:xfrm>
            <a:off x="110899" y="62194"/>
            <a:ext cx="12011193" cy="565185"/>
          </a:xfrm>
        </p:spPr>
        <p:txBody>
          <a:bodyPr vert="horz" lIns="91440" tIns="45720" rIns="91440" bIns="45720" rtlCol="0" anchor="b">
            <a:noAutofit/>
          </a:bodyPr>
          <a:lstStyle/>
          <a:p>
            <a:r>
              <a:rPr lang="fr-FR" sz="3200" b="1" kern="1200" noProof="0" dirty="0">
                <a:latin typeface="+mj-lt"/>
                <a:ea typeface="+mj-ea"/>
                <a:cs typeface="+mj-cs"/>
              </a:rPr>
              <a:t>Onglet FinanceD</a:t>
            </a:r>
            <a:r>
              <a:rPr lang="fr-FR" sz="3200" noProof="0" dirty="0"/>
              <a:t>ata (5/8) - Section 5 : Compte de résultat</a:t>
            </a:r>
            <a:endParaRPr lang="fr-FR" sz="3200" b="1" kern="1200" noProof="0" dirty="0">
              <a:latin typeface="+mj-lt"/>
              <a:ea typeface="+mj-ea"/>
              <a:cs typeface="+mj-cs"/>
            </a:endParaRPr>
          </a:p>
        </p:txBody>
      </p:sp>
      <p:sp>
        <p:nvSpPr>
          <p:cNvPr id="5" name="TextBox 4">
            <a:extLst>
              <a:ext uri="{FF2B5EF4-FFF2-40B4-BE49-F238E27FC236}">
                <a16:creationId xmlns:a16="http://schemas.microsoft.com/office/drawing/2014/main" id="{97A09D3A-C241-AAED-6218-623F763ACEB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892511"/>
            <a:ext cx="9532264" cy="1560491"/>
          </a:xfrm>
          <a:prstGeom prst="rect">
            <a:avLst/>
          </a:prstGeom>
          <a:solidFill>
            <a:schemeClr val="bg1"/>
          </a:solidFill>
        </p:spPr>
        <p:txBody>
          <a:bodyPr>
            <a:noAutofit/>
          </a:bodyPr>
          <a:lstStyle/>
          <a:p>
            <a:pPr>
              <a:spcAft>
                <a:spcPts val="600"/>
              </a:spcAft>
            </a:pPr>
            <a:r>
              <a:rPr lang="fr-FR" sz="1050" b="1" noProof="0" dirty="0"/>
              <a:t>Section 5 – Compte de résultat</a:t>
            </a:r>
            <a:endParaRPr lang="fr-FR" sz="1050" noProof="0" dirty="0"/>
          </a:p>
          <a:p>
            <a:pPr>
              <a:spcAft>
                <a:spcPts val="600"/>
              </a:spcAft>
            </a:pPr>
            <a:r>
              <a:rPr lang="fr-FR" sz="1050" noProof="0" dirty="0"/>
              <a:t>Les ANNEE-2 et ANNEE-1 doivent être extraites des chiffres réels</a:t>
            </a:r>
          </a:p>
          <a:p>
            <a:pPr>
              <a:spcAft>
                <a:spcPts val="600"/>
              </a:spcAft>
            </a:pPr>
            <a:r>
              <a:rPr lang="fr-FR" sz="1050" noProof="0" dirty="0"/>
              <a:t>Pour les colonnes ANNEE EN COURS, ANNEE1 à ANNEE6</a:t>
            </a:r>
          </a:p>
          <a:p>
            <a:pPr marL="176213" lvl="1"/>
            <a:r>
              <a:rPr lang="fr-FR" sz="1050" noProof="0" dirty="0"/>
              <a:t>La VARIATION DU SOUS-ÉLÉMENT 1 doit normalement être maintenue à zéro.</a:t>
            </a:r>
          </a:p>
          <a:p>
            <a:pPr marL="176213" lvl="1"/>
            <a:r>
              <a:rPr lang="fr-FR" sz="1050" noProof="0" dirty="0"/>
              <a:t>Les FRAIS BANCAIRES DU SOUS-ÉLÉMENT 1 sont suggérés comme un pourcentage des revenus, mais peuvent être modifiés. Vérifiez la formule.</a:t>
            </a:r>
          </a:p>
          <a:p>
            <a:pPr marL="176213" lvl="1">
              <a:spcAft>
                <a:spcPts val="600"/>
              </a:spcAft>
            </a:pPr>
            <a:r>
              <a:rPr lang="fr-FR" sz="1050" noProof="0" dirty="0"/>
              <a:t>SUB-ITEM TAX (TAXE SUR LES SOUS-POSTES) est basé sur les régimes fiscaux saisis dans l’onglet InputsData. Vérifiez la formule.</a:t>
            </a:r>
          </a:p>
        </p:txBody>
      </p:sp>
      <p:pic>
        <p:nvPicPr>
          <p:cNvPr id="9" name="Picture 8">
            <a:extLst>
              <a:ext uri="{FF2B5EF4-FFF2-40B4-BE49-F238E27FC236}">
                <a16:creationId xmlns:a16="http://schemas.microsoft.com/office/drawing/2014/main" id="{857108EC-A5B4-3195-9D32-04E63E40B310}"/>
              </a:ext>
            </a:extLst>
          </p:cNvPr>
          <p:cNvPicPr>
            <a:picLocks noChangeAspect="1"/>
          </p:cNvPicPr>
          <p:nvPr/>
        </p:nvPicPr>
        <p:blipFill>
          <a:blip r:embed="rId3"/>
          <a:stretch>
            <a:fillRect/>
          </a:stretch>
        </p:blipFill>
        <p:spPr>
          <a:xfrm>
            <a:off x="0" y="725730"/>
            <a:ext cx="12192000" cy="4049077"/>
          </a:xfrm>
          <a:prstGeom prst="rect">
            <a:avLst/>
          </a:prstGeom>
        </p:spPr>
      </p:pic>
    </p:spTree>
    <p:extLst>
      <p:ext uri="{BB962C8B-B14F-4D97-AF65-F5344CB8AC3E}">
        <p14:creationId xmlns:p14="http://schemas.microsoft.com/office/powerpoint/2010/main" val="3431395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F9CAF-BED7-76F5-FE1C-09055818295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4F62B912-1F3E-7F20-C8C1-B6F5E604EC26}"/>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6D3ED2AA-1F83-A5CC-F015-EDA863FFF52A}"/>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D7A3125C-B299-D203-3CE7-4DBDA9016DBF}"/>
              </a:ext>
            </a:extLst>
          </p:cNvPr>
          <p:cNvSpPr>
            <a:spLocks noGrp="1"/>
          </p:cNvSpPr>
          <p:nvPr>
            <p:ph type="sldNum" sz="quarter" idx="12"/>
          </p:nvPr>
        </p:nvSpPr>
        <p:spPr/>
        <p:txBody>
          <a:bodyPr/>
          <a:lstStyle/>
          <a:p>
            <a:fld id="{CC057153-B650-4DEB-B370-79DDCFDCE934}" type="slidenum">
              <a:rPr lang="fr-FR" noProof="0" smtClean="0"/>
              <a:t>36</a:t>
            </a:fld>
            <a:endParaRPr lang="fr-FR" noProof="0" dirty="0"/>
          </a:p>
        </p:txBody>
      </p:sp>
      <p:sp>
        <p:nvSpPr>
          <p:cNvPr id="2" name="Title 1">
            <a:extLst>
              <a:ext uri="{FF2B5EF4-FFF2-40B4-BE49-F238E27FC236}">
                <a16:creationId xmlns:a16="http://schemas.microsoft.com/office/drawing/2014/main" id="{BFA0DB18-1E19-7B54-770E-633C753E7170}"/>
              </a:ext>
            </a:extLst>
          </p:cNvPr>
          <p:cNvSpPr>
            <a:spLocks noGrp="1"/>
          </p:cNvSpPr>
          <p:nvPr>
            <p:ph type="title"/>
          </p:nvPr>
        </p:nvSpPr>
        <p:spPr>
          <a:xfrm>
            <a:off x="576470" y="109329"/>
            <a:ext cx="11615530" cy="565185"/>
          </a:xfrm>
        </p:spPr>
        <p:txBody>
          <a:bodyPr vert="horz" lIns="91440" tIns="45720" rIns="91440" bIns="45720" rtlCol="0" anchor="b">
            <a:normAutofit/>
          </a:bodyPr>
          <a:lstStyle/>
          <a:p>
            <a:r>
              <a:rPr lang="fr-FR" sz="3200" b="1" kern="1200" noProof="0" dirty="0">
                <a:latin typeface="+mj-lt"/>
                <a:ea typeface="+mj-ea"/>
                <a:cs typeface="+mj-cs"/>
              </a:rPr>
              <a:t>Onglet FinanceD</a:t>
            </a:r>
            <a:r>
              <a:rPr lang="fr-FR" sz="3200" noProof="0" dirty="0"/>
              <a:t>ata (6/8) – Section 6 : Flux de Trésorerie</a:t>
            </a:r>
            <a:endParaRPr lang="fr-FR" sz="3200" b="1" kern="1200" noProof="0" dirty="0">
              <a:latin typeface="+mj-lt"/>
              <a:ea typeface="+mj-ea"/>
              <a:cs typeface="+mj-cs"/>
            </a:endParaRPr>
          </a:p>
        </p:txBody>
      </p:sp>
      <p:sp>
        <p:nvSpPr>
          <p:cNvPr id="5" name="TextBox 4">
            <a:extLst>
              <a:ext uri="{FF2B5EF4-FFF2-40B4-BE49-F238E27FC236}">
                <a16:creationId xmlns:a16="http://schemas.microsoft.com/office/drawing/2014/main" id="{CD2C761D-18C2-7B8B-7AAD-8565BCC4EAE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258528"/>
            <a:ext cx="7543799" cy="2370871"/>
          </a:xfrm>
          <a:prstGeom prst="rect">
            <a:avLst/>
          </a:prstGeom>
          <a:solidFill>
            <a:schemeClr val="bg1"/>
          </a:solidFill>
        </p:spPr>
        <p:txBody>
          <a:bodyPr>
            <a:noAutofit/>
          </a:bodyPr>
          <a:lstStyle/>
          <a:p>
            <a:r>
              <a:rPr lang="fr-FR" sz="1050" b="1" noProof="0" dirty="0"/>
              <a:t>Section 6 – Tableau des Flux de Trésorerie</a:t>
            </a:r>
          </a:p>
          <a:p>
            <a:endParaRPr lang="fr-FR" sz="1050" noProof="0" dirty="0"/>
          </a:p>
          <a:p>
            <a:r>
              <a:rPr lang="fr-FR" sz="1050" noProof="0" dirty="0"/>
              <a:t>La situation de trésorerie à la fin de l’ ANNEE-2 et de l’ANNEE-1 doit être extraite des chiffres réels.</a:t>
            </a:r>
          </a:p>
        </p:txBody>
      </p:sp>
      <p:pic>
        <p:nvPicPr>
          <p:cNvPr id="4" name="Picture 3">
            <a:extLst>
              <a:ext uri="{FF2B5EF4-FFF2-40B4-BE49-F238E27FC236}">
                <a16:creationId xmlns:a16="http://schemas.microsoft.com/office/drawing/2014/main" id="{E68B02B0-4EB1-CA41-DC03-AC2DE817ECE9}"/>
              </a:ext>
            </a:extLst>
          </p:cNvPr>
          <p:cNvPicPr>
            <a:picLocks noChangeAspect="1"/>
          </p:cNvPicPr>
          <p:nvPr/>
        </p:nvPicPr>
        <p:blipFill>
          <a:blip r:embed="rId3"/>
          <a:stretch>
            <a:fillRect/>
          </a:stretch>
        </p:blipFill>
        <p:spPr>
          <a:xfrm>
            <a:off x="0" y="818607"/>
            <a:ext cx="12192000" cy="3203447"/>
          </a:xfrm>
          <a:prstGeom prst="rect">
            <a:avLst/>
          </a:prstGeom>
        </p:spPr>
      </p:pic>
    </p:spTree>
    <p:extLst>
      <p:ext uri="{BB962C8B-B14F-4D97-AF65-F5344CB8AC3E}">
        <p14:creationId xmlns:p14="http://schemas.microsoft.com/office/powerpoint/2010/main" val="389258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3442-AF3E-3FFA-5AF6-3EF7095CCCF6}"/>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667AF8A-3ADC-4248-0834-E88FADC61036}"/>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2355AB60-B91A-A687-A8C4-AEBCE661AFAD}"/>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74746F79-5824-76A9-A774-18E0E3BA5838}"/>
              </a:ext>
            </a:extLst>
          </p:cNvPr>
          <p:cNvSpPr>
            <a:spLocks noGrp="1"/>
          </p:cNvSpPr>
          <p:nvPr>
            <p:ph type="sldNum" sz="quarter" idx="12"/>
          </p:nvPr>
        </p:nvSpPr>
        <p:spPr/>
        <p:txBody>
          <a:bodyPr/>
          <a:lstStyle/>
          <a:p>
            <a:fld id="{CC057153-B650-4DEB-B370-79DDCFDCE934}" type="slidenum">
              <a:rPr lang="fr-FR" noProof="0" smtClean="0"/>
              <a:t>37</a:t>
            </a:fld>
            <a:endParaRPr lang="fr-FR" noProof="0" dirty="0"/>
          </a:p>
        </p:txBody>
      </p:sp>
      <p:sp>
        <p:nvSpPr>
          <p:cNvPr id="2" name="Title 1">
            <a:extLst>
              <a:ext uri="{FF2B5EF4-FFF2-40B4-BE49-F238E27FC236}">
                <a16:creationId xmlns:a16="http://schemas.microsoft.com/office/drawing/2014/main" id="{2CD9F9B7-1214-E389-1F16-C4D1BB2DB534}"/>
              </a:ext>
            </a:extLst>
          </p:cNvPr>
          <p:cNvSpPr>
            <a:spLocks noGrp="1"/>
          </p:cNvSpPr>
          <p:nvPr>
            <p:ph type="title"/>
          </p:nvPr>
        </p:nvSpPr>
        <p:spPr>
          <a:xfrm>
            <a:off x="155121" y="52181"/>
            <a:ext cx="11968843" cy="565185"/>
          </a:xfrm>
        </p:spPr>
        <p:txBody>
          <a:bodyPr vert="horz" lIns="91440" tIns="45720" rIns="91440" bIns="45720" rtlCol="0" anchor="b">
            <a:normAutofit fontScale="90000"/>
          </a:bodyPr>
          <a:lstStyle/>
          <a:p>
            <a:r>
              <a:rPr lang="fr-FR" sz="3200" b="1" kern="1200" noProof="0" dirty="0">
                <a:latin typeface="+mj-lt"/>
                <a:ea typeface="+mj-ea"/>
                <a:cs typeface="+mj-cs"/>
              </a:rPr>
              <a:t>Onglet FinanceD</a:t>
            </a:r>
            <a:r>
              <a:rPr lang="fr-FR" sz="3200" noProof="0" dirty="0"/>
              <a:t>ata (7/8) – Section 7 : Source de Financement</a:t>
            </a:r>
            <a:endParaRPr lang="fr-FR" sz="3200" b="1" kern="1200" noProof="0" dirty="0">
              <a:latin typeface="+mj-lt"/>
              <a:ea typeface="+mj-ea"/>
              <a:cs typeface="+mj-cs"/>
            </a:endParaRPr>
          </a:p>
        </p:txBody>
      </p:sp>
      <p:pic>
        <p:nvPicPr>
          <p:cNvPr id="4" name="Picture 3">
            <a:extLst>
              <a:ext uri="{FF2B5EF4-FFF2-40B4-BE49-F238E27FC236}">
                <a16:creationId xmlns:a16="http://schemas.microsoft.com/office/drawing/2014/main" id="{0A46E3A5-D579-A2A1-9D96-7D3314BBEBE4}"/>
              </a:ext>
            </a:extLst>
          </p:cNvPr>
          <p:cNvPicPr>
            <a:picLocks noChangeAspect="1"/>
          </p:cNvPicPr>
          <p:nvPr/>
        </p:nvPicPr>
        <p:blipFill>
          <a:blip r:embed="rId3"/>
          <a:stretch>
            <a:fillRect/>
          </a:stretch>
        </p:blipFill>
        <p:spPr>
          <a:xfrm>
            <a:off x="0" y="601112"/>
            <a:ext cx="12192000" cy="5655775"/>
          </a:xfrm>
          <a:prstGeom prst="rect">
            <a:avLst/>
          </a:prstGeom>
        </p:spPr>
      </p:pic>
      <p:grpSp>
        <p:nvGrpSpPr>
          <p:cNvPr id="11" name="Group 10">
            <a:extLst>
              <a:ext uri="{FF2B5EF4-FFF2-40B4-BE49-F238E27FC236}">
                <a16:creationId xmlns:a16="http://schemas.microsoft.com/office/drawing/2014/main" id="{E9B32AA2-A2B2-F1D6-2E51-6B0071B5BCDE}"/>
              </a:ext>
            </a:extLst>
          </p:cNvPr>
          <p:cNvGrpSpPr/>
          <p:nvPr/>
        </p:nvGrpSpPr>
        <p:grpSpPr>
          <a:xfrm>
            <a:off x="333701" y="4867729"/>
            <a:ext cx="11626977" cy="1872000"/>
            <a:chOff x="333701" y="4867729"/>
            <a:chExt cx="11626977" cy="1872000"/>
          </a:xfrm>
        </p:grpSpPr>
        <p:sp>
          <p:nvSpPr>
            <p:cNvPr id="8" name="TextBox 7">
              <a:extLst>
                <a:ext uri="{FF2B5EF4-FFF2-40B4-BE49-F238E27FC236}">
                  <a16:creationId xmlns:a16="http://schemas.microsoft.com/office/drawing/2014/main" id="{2A493FED-3093-AD5E-BE3B-815AF24687C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4867729"/>
              <a:ext cx="5864679" cy="1872000"/>
            </a:xfrm>
            <a:prstGeom prst="rect">
              <a:avLst/>
            </a:prstGeom>
            <a:solidFill>
              <a:schemeClr val="bg1"/>
            </a:solidFill>
          </p:spPr>
          <p:txBody>
            <a:bodyPr>
              <a:noAutofit/>
            </a:bodyPr>
            <a:lstStyle/>
            <a:p>
              <a:r>
                <a:rPr lang="fr-FR" sz="1050" b="1" noProof="0" dirty="0"/>
                <a:t>Apport en capital par les actionnaires existants</a:t>
              </a:r>
            </a:p>
            <a:p>
              <a:endParaRPr lang="fr-FR" sz="1050" noProof="0" dirty="0"/>
            </a:p>
            <a:p>
              <a:r>
                <a:rPr lang="fr-FR" sz="1050" noProof="0" dirty="0"/>
                <a:t>ANNEE-2 correspond à la valeur nette à la fin de l'année ANNEE-2 et ANNEE-1 correspond à la variation par rapport à ANNEE-1 survenue au cours de l'année ANNEE-1. Ainsi, la somme (ANNEE-2 + ANNEE-1) est égale à la valeur nette de ANNEE-1.</a:t>
              </a:r>
            </a:p>
            <a:p>
              <a:endParaRPr lang="fr-FR" sz="1050" noProof="0" dirty="0"/>
            </a:p>
            <a:p>
              <a:r>
                <a:rPr lang="fr-FR" sz="1050" b="1" noProof="0" dirty="0"/>
                <a:t>Prêt</a:t>
              </a:r>
              <a:endParaRPr lang="fr-FR" sz="1050" noProof="0" dirty="0"/>
            </a:p>
            <a:p>
              <a:r>
                <a:rPr lang="fr-FR" sz="1050" noProof="0" dirty="0">
                  <a:solidFill>
                    <a:srgbClr val="FF0000"/>
                  </a:solidFill>
                </a:rPr>
                <a:t>Nous supposons qu'il n'y a pas de prêt existant au cours des années ANNEE-2 et ANNEE-1.</a:t>
              </a:r>
            </a:p>
            <a:p>
              <a:r>
                <a:rPr lang="fr-FR" sz="1050" noProof="0" dirty="0">
                  <a:solidFill>
                    <a:srgbClr val="FF0000"/>
                  </a:solidFill>
                </a:rPr>
                <a:t>Saisissez le montant du prêt de l’ANNEE EN COURS à l’ANNEE6.</a:t>
              </a:r>
            </a:p>
          </p:txBody>
        </p:sp>
        <p:sp>
          <p:nvSpPr>
            <p:cNvPr id="5" name="TextBox 4">
              <a:extLst>
                <a:ext uri="{FF2B5EF4-FFF2-40B4-BE49-F238E27FC236}">
                  <a16:creationId xmlns:a16="http://schemas.microsoft.com/office/drawing/2014/main" id="{AF38E42A-0370-2C90-D76D-82E7E4B17B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3701" y="4867729"/>
              <a:ext cx="5724000" cy="1872000"/>
            </a:xfrm>
            <a:prstGeom prst="rect">
              <a:avLst/>
            </a:prstGeom>
            <a:solidFill>
              <a:schemeClr val="bg1"/>
            </a:solidFill>
          </p:spPr>
          <p:txBody>
            <a:bodyPr>
              <a:noAutofit/>
            </a:bodyPr>
            <a:lstStyle/>
            <a:p>
              <a:r>
                <a:rPr lang="fr-FR" sz="1050" b="1" noProof="0" dirty="0"/>
                <a:t>Section 7 – Source de Financement</a:t>
              </a:r>
            </a:p>
            <a:p>
              <a:endParaRPr lang="fr-FR" sz="1050" noProof="0" dirty="0"/>
            </a:p>
            <a:p>
              <a:pPr>
                <a:spcAft>
                  <a:spcPts val="600"/>
                </a:spcAft>
              </a:pPr>
              <a:r>
                <a:rPr lang="fr-FR" sz="1050" noProof="0" dirty="0"/>
                <a:t>Les ANNEE-2 et ANNEE-1 doivent être extraites des chiffres réels</a:t>
              </a:r>
            </a:p>
            <a:p>
              <a:pPr>
                <a:spcAft>
                  <a:spcPts val="600"/>
                </a:spcAft>
              </a:pPr>
              <a:r>
                <a:rPr lang="fr-FR" sz="1050" noProof="0" dirty="0"/>
                <a:t>SOUS-RUBRIQUE 1 SOURCE DE FINANCEMENT : saisissez les besoins en prêts et en capitaux propres. pour l'année en cours</a:t>
              </a:r>
            </a:p>
            <a:p>
              <a:pPr>
                <a:spcAft>
                  <a:spcPts val="600"/>
                </a:spcAft>
              </a:pPr>
              <a:r>
                <a:rPr lang="fr-FR" sz="1050" noProof="0" dirty="0"/>
                <a:t>SOUS-RUBRIQUE PRINCIPAL : calculé automatiquement, sauf si vous souhaitez définir un délai de grâce.</a:t>
              </a:r>
            </a:p>
            <a:p>
              <a:pPr>
                <a:spcAft>
                  <a:spcPts val="600"/>
                </a:spcAft>
              </a:pPr>
              <a:r>
                <a:rPr lang="fr-FR" sz="1050" noProof="0" dirty="0"/>
                <a:t>SOUS-RUBRIQUE INTÉRÊTS : calculé automatiquement. Vous pouvez modifier le taux d'intérêt par année.</a:t>
              </a:r>
            </a:p>
            <a:p>
              <a:pPr marL="0" lvl="1" indent="0">
                <a:spcBef>
                  <a:spcPts val="1000"/>
                </a:spcBef>
                <a:spcAft>
                  <a:spcPts val="600"/>
                </a:spcAft>
                <a:buFont typeface="Arial" panose="020B0604020202020204" pitchFamily="34" charset="0"/>
                <a:buNone/>
              </a:pPr>
              <a:endParaRPr lang="fr-FR" sz="1050" noProof="0" dirty="0"/>
            </a:p>
          </p:txBody>
        </p:sp>
      </p:grpSp>
    </p:spTree>
    <p:extLst>
      <p:ext uri="{BB962C8B-B14F-4D97-AF65-F5344CB8AC3E}">
        <p14:creationId xmlns:p14="http://schemas.microsoft.com/office/powerpoint/2010/main" val="11674433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30BD-CC25-092D-981F-383DA5F56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EAB1F-A544-53EC-CFA0-8E655B334907}"/>
              </a:ext>
            </a:extLst>
          </p:cNvPr>
          <p:cNvSpPr>
            <a:spLocks noGrp="1"/>
          </p:cNvSpPr>
          <p:nvPr>
            <p:ph type="title"/>
          </p:nvPr>
        </p:nvSpPr>
        <p:spPr>
          <a:xfrm>
            <a:off x="281054" y="320040"/>
            <a:ext cx="3960000" cy="932688"/>
          </a:xfrm>
        </p:spPr>
        <p:txBody>
          <a:bodyPr vert="horz" lIns="91440" tIns="45720" rIns="91440" bIns="45720" rtlCol="0" anchor="b">
            <a:normAutofit fontScale="90000"/>
          </a:bodyPr>
          <a:lstStyle/>
          <a:p>
            <a:r>
              <a:rPr lang="fr-FR" noProof="0" dirty="0"/>
              <a:t>Onglet Finance</a:t>
            </a:r>
            <a:r>
              <a:rPr lang="fr-FR" b="1" kern="1200" noProof="0" dirty="0">
                <a:latin typeface="+mj-lt"/>
                <a:ea typeface="+mj-ea"/>
                <a:cs typeface="+mj-cs"/>
              </a:rPr>
              <a:t>Data (8/8)</a:t>
            </a:r>
          </a:p>
        </p:txBody>
      </p:sp>
      <p:pic>
        <p:nvPicPr>
          <p:cNvPr id="11" name="Picture Placeholder 10" descr="A green arrow pointing up&#10;&#10;AI-generated content may be incorrect.">
            <a:extLst>
              <a:ext uri="{FF2B5EF4-FFF2-40B4-BE49-F238E27FC236}">
                <a16:creationId xmlns:a16="http://schemas.microsoft.com/office/drawing/2014/main" id="{86BC106D-8CB0-B89C-F20F-5AE86C18EF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C8D940E3-6312-0CDA-DDD4-1B470303C4A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1481443"/>
            <a:ext cx="4518952" cy="4773549"/>
          </a:xfrm>
          <a:prstGeom prst="rect">
            <a:avLst/>
          </a:prstGeom>
        </p:spPr>
        <p:txBody>
          <a:bodyPr>
            <a:normAutofit/>
          </a:bodyPr>
          <a:lstStyle/>
          <a:p>
            <a:pPr>
              <a:spcAft>
                <a:spcPts val="1200"/>
              </a:spcAft>
            </a:pPr>
            <a:r>
              <a:rPr lang="fr-FR" sz="1050" b="1" noProof="0" dirty="0"/>
              <a:t>Actualiser tous les pivots</a:t>
            </a:r>
            <a:endParaRPr lang="fr-FR" sz="1050" noProof="0" dirty="0"/>
          </a:p>
          <a:p>
            <a:pPr>
              <a:spcAft>
                <a:spcPts val="1200"/>
              </a:spcAft>
            </a:pPr>
            <a:r>
              <a:rPr lang="fr-FR" sz="1050" noProof="0" dirty="0"/>
              <a:t>Cliquez sur le bouton « Actualiser tous les pivots » pour actualiser vos onglets FinancePivot et FinanceChart.</a:t>
            </a:r>
          </a:p>
          <a:p>
            <a:pPr>
              <a:spcAft>
                <a:spcPts val="1200"/>
              </a:spcAft>
            </a:pPr>
            <a:r>
              <a:rPr lang="fr-FR" sz="1050" b="1" noProof="0" dirty="0"/>
              <a:t>Analyser les résultats globaux</a:t>
            </a:r>
            <a:endParaRPr lang="fr-FR" sz="1050" noProof="0" dirty="0"/>
          </a:p>
          <a:p>
            <a:pPr>
              <a:spcAft>
                <a:spcPts val="1200"/>
              </a:spcAft>
            </a:pPr>
            <a:r>
              <a:rPr lang="fr-FR" sz="1050" noProof="0" dirty="0"/>
              <a:t>Consultez les onglets FinancePivot et FinanceChart.</a:t>
            </a:r>
          </a:p>
          <a:p>
            <a:pPr>
              <a:spcAft>
                <a:spcPts val="1200"/>
              </a:spcAft>
            </a:pPr>
            <a:r>
              <a:rPr lang="fr-FR" sz="1050" b="1" noProof="0" dirty="0"/>
              <a:t>Itération du processus</a:t>
            </a:r>
            <a:endParaRPr lang="fr-FR" sz="1050" noProof="0" dirty="0"/>
          </a:p>
          <a:p>
            <a:pPr>
              <a:spcAft>
                <a:spcPts val="1200"/>
              </a:spcAft>
            </a:pPr>
            <a:r>
              <a:rPr lang="fr-FR" sz="1050" noProof="0" dirty="0"/>
              <a:t>Répétez le processus de saisie des données jusqu'à ce que vous soyez satisfait de vos hypothèses commerciales.</a:t>
            </a:r>
          </a:p>
        </p:txBody>
      </p:sp>
      <p:grpSp>
        <p:nvGrpSpPr>
          <p:cNvPr id="15" name="Group 14">
            <a:extLst>
              <a:ext uri="{FF2B5EF4-FFF2-40B4-BE49-F238E27FC236}">
                <a16:creationId xmlns:a16="http://schemas.microsoft.com/office/drawing/2014/main" id="{F93D2CB0-F089-C004-82A5-93230D2F19D6}"/>
              </a:ext>
            </a:extLst>
          </p:cNvPr>
          <p:cNvGrpSpPr/>
          <p:nvPr/>
        </p:nvGrpSpPr>
        <p:grpSpPr>
          <a:xfrm>
            <a:off x="4923007" y="1477920"/>
            <a:ext cx="5087060" cy="1038093"/>
            <a:chOff x="4547674" y="481178"/>
            <a:chExt cx="5087060" cy="1038093"/>
          </a:xfrm>
        </p:grpSpPr>
        <p:pic>
          <p:nvPicPr>
            <p:cNvPr id="12" name="Picture 11">
              <a:extLst>
                <a:ext uri="{FF2B5EF4-FFF2-40B4-BE49-F238E27FC236}">
                  <a16:creationId xmlns:a16="http://schemas.microsoft.com/office/drawing/2014/main" id="{0E8A5B53-4A25-E95E-0FE6-0893D34CCBAA}"/>
                </a:ext>
              </a:extLst>
            </p:cNvPr>
            <p:cNvPicPr>
              <a:picLocks noChangeAspect="1"/>
            </p:cNvPicPr>
            <p:nvPr/>
          </p:nvPicPr>
          <p:blipFill>
            <a:blip r:embed="rId4"/>
            <a:stretch>
              <a:fillRect/>
            </a:stretch>
          </p:blipFill>
          <p:spPr>
            <a:xfrm>
              <a:off x="4547674" y="481178"/>
              <a:ext cx="5087060" cy="1000265"/>
            </a:xfrm>
            <a:prstGeom prst="rect">
              <a:avLst/>
            </a:prstGeom>
          </p:spPr>
        </p:pic>
        <p:sp>
          <p:nvSpPr>
            <p:cNvPr id="9" name="Arrow: Right 8">
              <a:extLst>
                <a:ext uri="{FF2B5EF4-FFF2-40B4-BE49-F238E27FC236}">
                  <a16:creationId xmlns:a16="http://schemas.microsoft.com/office/drawing/2014/main" id="{522289B4-B9DC-CC1B-0FCD-C8930BC4DF6B}"/>
                </a:ext>
              </a:extLst>
            </p:cNvPr>
            <p:cNvSpPr/>
            <p:nvPr/>
          </p:nvSpPr>
          <p:spPr>
            <a:xfrm rot="19190854">
              <a:off x="7177279" y="1231271"/>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3" name="Date Placeholder 2">
            <a:extLst>
              <a:ext uri="{FF2B5EF4-FFF2-40B4-BE49-F238E27FC236}">
                <a16:creationId xmlns:a16="http://schemas.microsoft.com/office/drawing/2014/main" id="{C88E778E-DA22-EC12-7BF1-DBE953BB2D5F}"/>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1AB8069F-60CE-68C7-0036-0D40FDB5644F}"/>
              </a:ext>
            </a:extLst>
          </p:cNvPr>
          <p:cNvSpPr>
            <a:spLocks noGrp="1"/>
          </p:cNvSpPr>
          <p:nvPr>
            <p:ph type="ftr" sz="quarter" idx="16"/>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91D82B57-D035-318C-C9AD-A57E1B98DB99}"/>
              </a:ext>
            </a:extLst>
          </p:cNvPr>
          <p:cNvSpPr>
            <a:spLocks noGrp="1"/>
          </p:cNvSpPr>
          <p:nvPr>
            <p:ph type="sldNum" sz="quarter" idx="17"/>
          </p:nvPr>
        </p:nvSpPr>
        <p:spPr/>
        <p:txBody>
          <a:bodyPr/>
          <a:lstStyle/>
          <a:p>
            <a:fld id="{CC057153-B650-4DEB-B370-79DDCFDCE934}" type="slidenum">
              <a:rPr lang="fr-FR" noProof="0" smtClean="0"/>
              <a:t>38</a:t>
            </a:fld>
            <a:endParaRPr lang="fr-FR" noProof="0" dirty="0"/>
          </a:p>
        </p:txBody>
      </p:sp>
    </p:spTree>
    <p:extLst>
      <p:ext uri="{BB962C8B-B14F-4D97-AF65-F5344CB8AC3E}">
        <p14:creationId xmlns:p14="http://schemas.microsoft.com/office/powerpoint/2010/main" val="1204026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58404-621C-F9E0-1702-E2FCDB2F2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638B3-78DD-E550-A052-A7E3222D7E69}"/>
              </a:ext>
            </a:extLst>
          </p:cNvPr>
          <p:cNvSpPr>
            <a:spLocks noGrp="1"/>
          </p:cNvSpPr>
          <p:nvPr>
            <p:ph type="title"/>
          </p:nvPr>
        </p:nvSpPr>
        <p:spPr>
          <a:xfrm>
            <a:off x="281054" y="320040"/>
            <a:ext cx="3960000" cy="932688"/>
          </a:xfrm>
        </p:spPr>
        <p:txBody>
          <a:bodyPr vert="horz" lIns="91440" tIns="45720" rIns="91440" bIns="45720" rtlCol="0" anchor="b">
            <a:normAutofit fontScale="90000"/>
          </a:bodyPr>
          <a:lstStyle/>
          <a:p>
            <a:r>
              <a:rPr lang="fr-FR" noProof="0" dirty="0"/>
              <a:t>Onglet Finance</a:t>
            </a:r>
            <a:r>
              <a:rPr lang="fr-FR" b="1" kern="1200" noProof="0" dirty="0">
                <a:latin typeface="+mj-lt"/>
                <a:ea typeface="+mj-ea"/>
                <a:cs typeface="+mj-cs"/>
              </a:rPr>
              <a:t>Data FAQ</a:t>
            </a:r>
          </a:p>
        </p:txBody>
      </p:sp>
      <p:pic>
        <p:nvPicPr>
          <p:cNvPr id="11" name="Picture Placeholder 10" descr="A green arrow pointing up&#10;&#10;AI-generated content may be incorrect.">
            <a:extLst>
              <a:ext uri="{FF2B5EF4-FFF2-40B4-BE49-F238E27FC236}">
                <a16:creationId xmlns:a16="http://schemas.microsoft.com/office/drawing/2014/main" id="{57B74E57-C580-574E-CC98-0FB168D213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F9DFCF96-D7F1-4540-2E4D-22719E7B24B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3" y="1481443"/>
            <a:ext cx="7423445" cy="4773549"/>
          </a:xfrm>
          <a:prstGeom prst="rect">
            <a:avLst/>
          </a:prstGeom>
        </p:spPr>
        <p:txBody>
          <a:bodyPr>
            <a:normAutofit/>
          </a:bodyPr>
          <a:lstStyle/>
          <a:p>
            <a:pPr>
              <a:spcBef>
                <a:spcPts val="600"/>
              </a:spcBef>
              <a:spcAft>
                <a:spcPts val="600"/>
              </a:spcAft>
            </a:pPr>
            <a:r>
              <a:rPr lang="fr-FR" sz="1050" b="1" noProof="0" dirty="0"/>
              <a:t>Comment gérez-vous les travailleurs saisonniers ?</a:t>
            </a:r>
            <a:endParaRPr lang="fr-FR" sz="1050" noProof="0" dirty="0"/>
          </a:p>
          <a:p>
            <a:r>
              <a:rPr lang="fr-FR" sz="1050" noProof="0" dirty="0"/>
              <a:t>Définissez une catégorie « travailleurs saisonniers » dans l'onglet InputsData (section 5).</a:t>
            </a:r>
          </a:p>
          <a:p>
            <a:r>
              <a:rPr lang="fr-FR" sz="1050" noProof="0" dirty="0"/>
              <a:t>Calculez le nombre total d'équivalents temps plein (ETP) de travailleurs saisonniers que vous avez embauchés au cours d'une année et indiquez-le sous ETP.</a:t>
            </a:r>
          </a:p>
          <a:p>
            <a:r>
              <a:rPr lang="fr-FR" sz="1050" noProof="0" dirty="0"/>
              <a:t>Calculez le coût moyen par an d'un équivalent temps plein et indiquez-le sous SALAIRE BRUT.</a:t>
            </a:r>
          </a:p>
          <a:p>
            <a:r>
              <a:rPr lang="fr-FR" sz="1050" noProof="0" dirty="0"/>
              <a:t>Laissez les autres coûts et la sécurité sociale à zéro.</a:t>
            </a:r>
          </a:p>
          <a:p>
            <a:pPr>
              <a:spcBef>
                <a:spcPts val="600"/>
              </a:spcBef>
              <a:spcAft>
                <a:spcPts val="600"/>
              </a:spcAft>
            </a:pPr>
            <a:r>
              <a:rPr lang="fr-FR" sz="1050" b="1" noProof="0" dirty="0"/>
              <a:t>xx</a:t>
            </a:r>
          </a:p>
          <a:p>
            <a:pPr marL="0" lvl="1">
              <a:spcBef>
                <a:spcPts val="600"/>
              </a:spcBef>
              <a:spcAft>
                <a:spcPts val="600"/>
              </a:spcAft>
            </a:pPr>
            <a:endParaRPr lang="fr-FR" sz="1050" b="1" noProof="0" dirty="0"/>
          </a:p>
          <a:p>
            <a:pPr marL="0" lvl="1">
              <a:spcBef>
                <a:spcPts val="600"/>
              </a:spcBef>
              <a:spcAft>
                <a:spcPts val="600"/>
              </a:spcAft>
            </a:pPr>
            <a:endParaRPr lang="fr-FR" sz="1050" noProof="0" dirty="0"/>
          </a:p>
        </p:txBody>
      </p:sp>
      <p:pic>
        <p:nvPicPr>
          <p:cNvPr id="4" name="Picture 3" descr="A cup of coffee and clock&#10;&#10;AI-generated content may be incorrect.">
            <a:extLst>
              <a:ext uri="{FF2B5EF4-FFF2-40B4-BE49-F238E27FC236}">
                <a16:creationId xmlns:a16="http://schemas.microsoft.com/office/drawing/2014/main" id="{148F7094-64AA-D5F2-D459-8B5A8D94E1F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71746" y="4410000"/>
            <a:ext cx="2820254" cy="2448000"/>
          </a:xfrm>
          <a:prstGeom prst="rect">
            <a:avLst/>
          </a:prstGeom>
        </p:spPr>
      </p:pic>
      <p:sp>
        <p:nvSpPr>
          <p:cNvPr id="8" name="TextBox 7">
            <a:extLst>
              <a:ext uri="{FF2B5EF4-FFF2-40B4-BE49-F238E27FC236}">
                <a16:creationId xmlns:a16="http://schemas.microsoft.com/office/drawing/2014/main" id="{53D5BFF7-D28E-2996-008F-15A29E1B258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829862" y="4201966"/>
            <a:ext cx="2138981" cy="320338"/>
          </a:xfrm>
          <a:prstGeom prst="rect">
            <a:avLst/>
          </a:prstGeom>
        </p:spPr>
        <p:txBody>
          <a:bodyPr>
            <a:normAutofit/>
          </a:bodyPr>
          <a:lstStyle/>
          <a:p>
            <a:pPr>
              <a:spcBef>
                <a:spcPts val="2500"/>
              </a:spcBef>
              <a:spcAft>
                <a:spcPts val="600"/>
              </a:spcAft>
            </a:pPr>
            <a:r>
              <a:rPr lang="fr-FR" sz="1050" b="1" dirty="0"/>
              <a:t>C'est l'heure du café ou du thé</a:t>
            </a:r>
          </a:p>
        </p:txBody>
      </p:sp>
      <p:sp>
        <p:nvSpPr>
          <p:cNvPr id="3" name="Date Placeholder 2">
            <a:extLst>
              <a:ext uri="{FF2B5EF4-FFF2-40B4-BE49-F238E27FC236}">
                <a16:creationId xmlns:a16="http://schemas.microsoft.com/office/drawing/2014/main" id="{12439EC6-54C4-C877-AAA7-4AC907268296}"/>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ADB5A9D4-05BF-2DD5-F182-F8A301273C95}"/>
              </a:ext>
            </a:extLst>
          </p:cNvPr>
          <p:cNvSpPr>
            <a:spLocks noGrp="1"/>
          </p:cNvSpPr>
          <p:nvPr>
            <p:ph type="ftr" sz="quarter" idx="16"/>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41A5B751-91D0-A409-76D2-72055D6320DC}"/>
              </a:ext>
            </a:extLst>
          </p:cNvPr>
          <p:cNvSpPr>
            <a:spLocks noGrp="1"/>
          </p:cNvSpPr>
          <p:nvPr>
            <p:ph type="sldNum" sz="quarter" idx="17"/>
          </p:nvPr>
        </p:nvSpPr>
        <p:spPr/>
        <p:txBody>
          <a:bodyPr/>
          <a:lstStyle/>
          <a:p>
            <a:fld id="{CC057153-B650-4DEB-B370-79DDCFDCE934}" type="slidenum">
              <a:rPr lang="fr-FR" noProof="0" smtClean="0"/>
              <a:t>39</a:t>
            </a:fld>
            <a:endParaRPr lang="fr-FR" noProof="0" dirty="0"/>
          </a:p>
        </p:txBody>
      </p:sp>
    </p:spTree>
    <p:extLst>
      <p:ext uri="{BB962C8B-B14F-4D97-AF65-F5344CB8AC3E}">
        <p14:creationId xmlns:p14="http://schemas.microsoft.com/office/powerpoint/2010/main" val="108324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958A-7F8D-B7CF-9CD6-7B77C36C3FE1}"/>
              </a:ext>
            </a:extLst>
          </p:cNvPr>
          <p:cNvSpPr>
            <a:spLocks noGrp="1"/>
          </p:cNvSpPr>
          <p:nvPr>
            <p:ph type="title"/>
          </p:nvPr>
        </p:nvSpPr>
        <p:spPr>
          <a:xfrm>
            <a:off x="612647" y="54569"/>
            <a:ext cx="6858000" cy="932688"/>
          </a:xfrm>
        </p:spPr>
        <p:txBody>
          <a:bodyPr vert="horz" lIns="91440" tIns="45720" rIns="91440" bIns="45720" rtlCol="0" anchor="b">
            <a:normAutofit/>
          </a:bodyPr>
          <a:lstStyle/>
          <a:p>
            <a:r>
              <a:rPr lang="fr-FR" noProof="0" dirty="0"/>
              <a:t>Objectifs de la formation</a:t>
            </a:r>
          </a:p>
        </p:txBody>
      </p:sp>
      <p:sp>
        <p:nvSpPr>
          <p:cNvPr id="5" name="TextBox 4">
            <a:extLst>
              <a:ext uri="{FF2B5EF4-FFF2-40B4-BE49-F238E27FC236}">
                <a16:creationId xmlns:a16="http://schemas.microsoft.com/office/drawing/2014/main" id="{50887EA0-BA72-490C-A93E-388118217B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80744"/>
            <a:ext cx="6858000" cy="4983480"/>
          </a:xfrm>
          <a:prstGeom prst="rect">
            <a:avLst/>
          </a:prstGeom>
        </p:spPr>
        <p:txBody>
          <a:bodyPr>
            <a:normAutofit/>
          </a:bodyPr>
          <a:lstStyle/>
          <a:p>
            <a:r>
              <a:rPr lang="fr-FR" sz="1400" b="1" noProof="0" dirty="0"/>
              <a:t>Comprendre la structure du plan financier</a:t>
            </a:r>
            <a:endParaRPr lang="fr-FR" sz="1400" noProof="0" dirty="0"/>
          </a:p>
          <a:p>
            <a:pPr>
              <a:spcBef>
                <a:spcPts val="600"/>
              </a:spcBef>
            </a:pPr>
            <a:r>
              <a:rPr lang="fr-FR" sz="1400" dirty="0"/>
              <a:t>Apprenez les composantes et la présentation du plan financier afin de mieux naviguer et utiliser le fichier.</a:t>
            </a:r>
          </a:p>
          <a:p>
            <a:endParaRPr lang="fr-FR" sz="1400" noProof="0" dirty="0"/>
          </a:p>
          <a:p>
            <a:r>
              <a:rPr lang="fr-FR" sz="1400" b="1" noProof="0" dirty="0"/>
              <a:t>Précision de la saisie des données</a:t>
            </a:r>
            <a:endParaRPr lang="fr-FR" sz="1400" noProof="0" dirty="0"/>
          </a:p>
          <a:p>
            <a:pPr>
              <a:spcBef>
                <a:spcPts val="600"/>
              </a:spcBef>
            </a:pPr>
            <a:r>
              <a:rPr lang="fr-FR" sz="1400" noProof="0" dirty="0"/>
              <a:t>Maîtrisez les techniques de saisie correctes afin d'éviter les erreurs courantes et de garantir la fiabilité des données financières.</a:t>
            </a:r>
          </a:p>
          <a:p>
            <a:endParaRPr lang="fr-FR" sz="1400" noProof="0" dirty="0"/>
          </a:p>
          <a:p>
            <a:r>
              <a:rPr lang="fr-FR" sz="1400" b="1" noProof="0" dirty="0"/>
              <a:t>Interpréter les résultats financiers</a:t>
            </a:r>
            <a:endParaRPr lang="fr-FR" sz="1400" noProof="0" dirty="0"/>
          </a:p>
          <a:p>
            <a:pPr>
              <a:spcBef>
                <a:spcPts val="600"/>
              </a:spcBef>
            </a:pPr>
            <a:r>
              <a:rPr lang="fr-FR" sz="1400" noProof="0" dirty="0"/>
              <a:t>Développez vos compétences en matière d'analyse et de compréhension des résultats financiers afin de prendre des décisions éclairées.</a:t>
            </a:r>
          </a:p>
          <a:p>
            <a:endParaRPr lang="fr-FR" sz="1400" noProof="0" dirty="0"/>
          </a:p>
          <a:p>
            <a:r>
              <a:rPr lang="fr-FR" sz="1400" b="1" noProof="0" dirty="0"/>
              <a:t>Utiliser pour les décisions stratégiques</a:t>
            </a:r>
            <a:endParaRPr lang="fr-FR" sz="1400" noProof="0" dirty="0"/>
          </a:p>
          <a:p>
            <a:pPr>
              <a:spcBef>
                <a:spcPts val="600"/>
              </a:spcBef>
            </a:pPr>
            <a:r>
              <a:rPr lang="fr-FR" sz="1400" noProof="0" dirty="0"/>
              <a:t>Utilisez les informations du plan financier pour l'établissement de rapports stratégiques et la planification commerciale.</a:t>
            </a:r>
          </a:p>
        </p:txBody>
      </p:sp>
      <p:pic>
        <p:nvPicPr>
          <p:cNvPr id="8" name="Picture Placeholder 7" descr="A computer on a desk&#10;&#10;AI-generated content may be incorrect.">
            <a:extLst>
              <a:ext uri="{FF2B5EF4-FFF2-40B4-BE49-F238E27FC236}">
                <a16:creationId xmlns:a16="http://schemas.microsoft.com/office/drawing/2014/main" id="{EE0325F1-6DFD-8AAE-E503-BD420A1B143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F5FAD17F-A192-9890-1823-6EA09CA44513}"/>
              </a:ext>
            </a:extLst>
          </p:cNvPr>
          <p:cNvSpPr>
            <a:spLocks noGrp="1"/>
          </p:cNvSpPr>
          <p:nvPr>
            <p:ph type="dt" sz="half" idx="15"/>
          </p:nvPr>
        </p:nvSpPr>
        <p:spPr/>
        <p:txBody>
          <a:bodyPr/>
          <a:lstStyle/>
          <a:p>
            <a:r>
              <a:rPr lang="en-BE" noProof="0"/>
              <a:t>02/11/2025</a:t>
            </a:r>
            <a:endParaRPr lang="fr-FR" noProof="0" dirty="0"/>
          </a:p>
        </p:txBody>
      </p:sp>
      <p:sp>
        <p:nvSpPr>
          <p:cNvPr id="10" name="Footer Placeholder 9">
            <a:extLst>
              <a:ext uri="{FF2B5EF4-FFF2-40B4-BE49-F238E27FC236}">
                <a16:creationId xmlns:a16="http://schemas.microsoft.com/office/drawing/2014/main" id="{2B9FB3FC-60E6-832C-7AD5-5553C4A764C4}"/>
              </a:ext>
            </a:extLst>
          </p:cNvPr>
          <p:cNvSpPr>
            <a:spLocks noGrp="1"/>
          </p:cNvSpPr>
          <p:nvPr>
            <p:ph type="ftr" sz="quarter" idx="16"/>
          </p:nvPr>
        </p:nvSpPr>
        <p:spPr/>
        <p:txBody>
          <a:bodyPr/>
          <a:lstStyle/>
          <a:p>
            <a:r>
              <a:rPr lang="fr-FR" noProof="0" dirty="0"/>
              <a:t>Training Financial Plan v02</a:t>
            </a:r>
          </a:p>
        </p:txBody>
      </p:sp>
      <p:sp>
        <p:nvSpPr>
          <p:cNvPr id="11" name="Slide Number Placeholder 10">
            <a:extLst>
              <a:ext uri="{FF2B5EF4-FFF2-40B4-BE49-F238E27FC236}">
                <a16:creationId xmlns:a16="http://schemas.microsoft.com/office/drawing/2014/main" id="{F34B9B03-A2A9-5B22-75EF-712F98DA2E40}"/>
              </a:ext>
            </a:extLst>
          </p:cNvPr>
          <p:cNvSpPr>
            <a:spLocks noGrp="1"/>
          </p:cNvSpPr>
          <p:nvPr>
            <p:ph type="sldNum" sz="quarter" idx="17"/>
          </p:nvPr>
        </p:nvSpPr>
        <p:spPr/>
        <p:txBody>
          <a:bodyPr/>
          <a:lstStyle/>
          <a:p>
            <a:fld id="{CC057153-B650-4DEB-B370-79DDCFDCE934}" type="slidenum">
              <a:rPr lang="fr-FR" noProof="0" smtClean="0"/>
              <a:t>4</a:t>
            </a:fld>
            <a:endParaRPr lang="fr-FR" noProof="0" dirty="0"/>
          </a:p>
        </p:txBody>
      </p:sp>
    </p:spTree>
    <p:extLst>
      <p:ext uri="{BB962C8B-B14F-4D97-AF65-F5344CB8AC3E}">
        <p14:creationId xmlns:p14="http://schemas.microsoft.com/office/powerpoint/2010/main" val="243337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7AFC-D0C2-0513-3925-9718B3A8F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139E6-7023-378A-82A3-2022617D4809}"/>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fr-FR" noProof="0" dirty="0"/>
              <a:t>Onglet Finance</a:t>
            </a:r>
            <a:r>
              <a:rPr lang="fr-FR" b="1" kern="1200" noProof="0" dirty="0">
                <a:latin typeface="+mj-lt"/>
                <a:ea typeface="+mj-ea"/>
                <a:cs typeface="+mj-cs"/>
              </a:rPr>
              <a:t>Pivot</a:t>
            </a:r>
            <a:r>
              <a:rPr lang="fr-FR" dirty="0"/>
              <a:t> </a:t>
            </a:r>
            <a:r>
              <a:rPr lang="fr-FR" b="1" kern="1200" noProof="0" dirty="0">
                <a:latin typeface="+mj-lt"/>
                <a:ea typeface="+mj-ea"/>
                <a:cs typeface="+mj-cs"/>
              </a:rPr>
              <a:t>(1/2)</a:t>
            </a:r>
          </a:p>
        </p:txBody>
      </p:sp>
      <p:pic>
        <p:nvPicPr>
          <p:cNvPr id="4" name="Content Placeholder 3" descr="display stock information on LED screen">
            <a:extLst>
              <a:ext uri="{FF2B5EF4-FFF2-40B4-BE49-F238E27FC236}">
                <a16:creationId xmlns:a16="http://schemas.microsoft.com/office/drawing/2014/main" id="{1B514202-583D-8822-4EBB-5AF37F3D3BC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3865712-583B-EBCD-75C5-6F64F397D6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4734726"/>
          </a:xfrm>
          <a:prstGeom prst="rect">
            <a:avLst/>
          </a:prstGeom>
        </p:spPr>
        <p:txBody>
          <a:bodyPr>
            <a:normAutofit/>
          </a:bodyPr>
          <a:lstStyle/>
          <a:p>
            <a:r>
              <a:rPr lang="fr-FR" sz="1050" b="1" noProof="0" dirty="0"/>
              <a:t>Compte de résultat</a:t>
            </a:r>
          </a:p>
          <a:p>
            <a:endParaRPr lang="fr-FR" sz="1050" noProof="0" dirty="0"/>
          </a:p>
          <a:p>
            <a:r>
              <a:rPr lang="fr-FR" sz="1050" b="1" noProof="0" dirty="0"/>
              <a:t>Bilan</a:t>
            </a:r>
          </a:p>
          <a:p>
            <a:endParaRPr lang="fr-FR" sz="1050" noProof="0" dirty="0"/>
          </a:p>
          <a:p>
            <a:r>
              <a:rPr lang="fr-FR" sz="1050" b="1" noProof="0" dirty="0">
                <a:solidFill>
                  <a:schemeClr val="bg1">
                    <a:lumMod val="50000"/>
                  </a:schemeClr>
                </a:solidFill>
              </a:rPr>
              <a:t>Ratios</a:t>
            </a:r>
          </a:p>
          <a:p>
            <a:endParaRPr lang="fr-FR" sz="1050" noProof="0" dirty="0">
              <a:solidFill>
                <a:schemeClr val="bg1">
                  <a:lumMod val="50000"/>
                </a:schemeClr>
              </a:solidFill>
            </a:endParaRPr>
          </a:p>
          <a:p>
            <a:r>
              <a:rPr lang="fr-FR" sz="1050" b="1" noProof="0" dirty="0">
                <a:solidFill>
                  <a:schemeClr val="bg1">
                    <a:lumMod val="50000"/>
                  </a:schemeClr>
                </a:solidFill>
              </a:rPr>
              <a:t>Tableaux croisés dynamiques</a:t>
            </a:r>
          </a:p>
          <a:p>
            <a:endParaRPr lang="fr-FR" sz="1050" noProof="0" dirty="0">
              <a:solidFill>
                <a:schemeClr val="bg1">
                  <a:lumMod val="50000"/>
                </a:schemeClr>
              </a:solidFill>
            </a:endParaRPr>
          </a:p>
          <a:p>
            <a:pPr>
              <a:tabLst>
                <a:tab pos="1706563" algn="l"/>
              </a:tabLst>
            </a:pPr>
            <a:r>
              <a:rPr lang="fr-FR" sz="1050" noProof="0" dirty="0">
                <a:solidFill>
                  <a:schemeClr val="bg1">
                    <a:lumMod val="50000"/>
                  </a:schemeClr>
                </a:solidFill>
              </a:rPr>
              <a:t>Tableau FinanceData1 	Chiffre d'affaires et marge brute</a:t>
            </a:r>
          </a:p>
          <a:p>
            <a:pPr>
              <a:tabLst>
                <a:tab pos="1706563" algn="l"/>
              </a:tabLst>
            </a:pPr>
            <a:r>
              <a:rPr lang="fr-FR" sz="1050" noProof="0" dirty="0">
                <a:solidFill>
                  <a:schemeClr val="bg1">
                    <a:lumMod val="50000"/>
                  </a:schemeClr>
                </a:solidFill>
              </a:rPr>
              <a:t>Tableau FinanceData2 	Volume, prix de vente moyen</a:t>
            </a:r>
          </a:p>
          <a:p>
            <a:pPr>
              <a:tabLst>
                <a:tab pos="1706563" algn="l"/>
              </a:tabLst>
            </a:pPr>
            <a:r>
              <a:rPr lang="fr-FR" sz="1050" noProof="0" dirty="0">
                <a:solidFill>
                  <a:schemeClr val="bg1">
                    <a:lumMod val="50000"/>
                  </a:schemeClr>
                </a:solidFill>
              </a:rPr>
              <a:t>Tableau FinanceData3 	Dépenses d'exploitation</a:t>
            </a:r>
          </a:p>
          <a:p>
            <a:pPr>
              <a:tabLst>
                <a:tab pos="1706563" algn="l"/>
              </a:tabLst>
            </a:pPr>
            <a:r>
              <a:rPr lang="fr-FR" sz="1050" noProof="0" dirty="0">
                <a:solidFill>
                  <a:schemeClr val="bg1">
                    <a:lumMod val="50000"/>
                  </a:schemeClr>
                </a:solidFill>
              </a:rPr>
              <a:t>Tableau FinanceData4 	Personnel</a:t>
            </a:r>
          </a:p>
          <a:p>
            <a:pPr>
              <a:tabLst>
                <a:tab pos="1706563" algn="l"/>
              </a:tabLst>
            </a:pPr>
            <a:r>
              <a:rPr lang="fr-FR" sz="1050" noProof="0" dirty="0">
                <a:solidFill>
                  <a:schemeClr val="bg1">
                    <a:lumMod val="50000"/>
                  </a:schemeClr>
                </a:solidFill>
              </a:rPr>
              <a:t>Tableau FinanceData5 	Investissements</a:t>
            </a:r>
          </a:p>
          <a:p>
            <a:pPr>
              <a:tabLst>
                <a:tab pos="1706563" algn="l"/>
              </a:tabLst>
            </a:pPr>
            <a:r>
              <a:rPr lang="fr-FR" sz="1050" noProof="0" dirty="0">
                <a:solidFill>
                  <a:schemeClr val="bg1">
                    <a:lumMod val="50000"/>
                  </a:schemeClr>
                </a:solidFill>
              </a:rPr>
              <a:t>Tableau FinanceData6 	Fonds de roulement</a:t>
            </a:r>
          </a:p>
          <a:p>
            <a:pPr>
              <a:tabLst>
                <a:tab pos="1706563" algn="l"/>
              </a:tabLst>
            </a:pPr>
            <a:r>
              <a:rPr lang="fr-FR" sz="1050" noProof="0" dirty="0">
                <a:solidFill>
                  <a:schemeClr val="bg1">
                    <a:lumMod val="50000"/>
                  </a:schemeClr>
                </a:solidFill>
              </a:rPr>
              <a:t>Tableau FinanceData7 	Compte de résultat</a:t>
            </a:r>
          </a:p>
          <a:p>
            <a:pPr>
              <a:tabLst>
                <a:tab pos="1706563" algn="l"/>
              </a:tabLst>
            </a:pPr>
            <a:r>
              <a:rPr lang="fr-FR" sz="1050" noProof="0" dirty="0">
                <a:solidFill>
                  <a:schemeClr val="bg1">
                    <a:lumMod val="50000"/>
                  </a:schemeClr>
                </a:solidFill>
              </a:rPr>
              <a:t>Tableau FinanceData8 	Tableau des flux de trésorerie</a:t>
            </a:r>
          </a:p>
          <a:p>
            <a:pPr>
              <a:tabLst>
                <a:tab pos="1706563" algn="l"/>
              </a:tabLst>
            </a:pPr>
            <a:r>
              <a:rPr lang="fr-FR" sz="1050" noProof="0" dirty="0">
                <a:solidFill>
                  <a:schemeClr val="bg1">
                    <a:lumMod val="50000"/>
                  </a:schemeClr>
                </a:solidFill>
              </a:rPr>
              <a:t>Tableau FinanceData8 	Source de financement</a:t>
            </a:r>
          </a:p>
          <a:p>
            <a:pPr marL="0" lvl="1">
              <a:lnSpc>
                <a:spcPct val="90000"/>
              </a:lnSpc>
              <a:spcBef>
                <a:spcPts val="1000"/>
              </a:spcBef>
              <a:spcAft>
                <a:spcPts val="600"/>
              </a:spcAft>
            </a:pPr>
            <a:endParaRPr lang="fr-FR" sz="1050" noProof="0" dirty="0"/>
          </a:p>
        </p:txBody>
      </p:sp>
      <p:sp>
        <p:nvSpPr>
          <p:cNvPr id="3" name="Date Placeholder 2">
            <a:extLst>
              <a:ext uri="{FF2B5EF4-FFF2-40B4-BE49-F238E27FC236}">
                <a16:creationId xmlns:a16="http://schemas.microsoft.com/office/drawing/2014/main" id="{1E34BABF-1BC9-B3F2-1178-E9751B2F3EAF}"/>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6D9A7269-61AC-81CB-B02C-78FC3E888481}"/>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F3B50BFD-A2B5-FDE1-D8D4-BB5616F6C73A}"/>
              </a:ext>
            </a:extLst>
          </p:cNvPr>
          <p:cNvSpPr>
            <a:spLocks noGrp="1"/>
          </p:cNvSpPr>
          <p:nvPr>
            <p:ph type="sldNum" sz="quarter" idx="12"/>
          </p:nvPr>
        </p:nvSpPr>
        <p:spPr/>
        <p:txBody>
          <a:bodyPr/>
          <a:lstStyle/>
          <a:p>
            <a:fld id="{CC057153-B650-4DEB-B370-79DDCFDCE934}" type="slidenum">
              <a:rPr lang="fr-FR" noProof="0" smtClean="0"/>
              <a:t>40</a:t>
            </a:fld>
            <a:endParaRPr lang="fr-FR" noProof="0" dirty="0"/>
          </a:p>
        </p:txBody>
      </p:sp>
      <p:grpSp>
        <p:nvGrpSpPr>
          <p:cNvPr id="9" name="Group 8">
            <a:extLst>
              <a:ext uri="{FF2B5EF4-FFF2-40B4-BE49-F238E27FC236}">
                <a16:creationId xmlns:a16="http://schemas.microsoft.com/office/drawing/2014/main" id="{B155A05F-FDD5-DA50-FAD8-A98692F670E9}"/>
              </a:ext>
            </a:extLst>
          </p:cNvPr>
          <p:cNvGrpSpPr/>
          <p:nvPr/>
        </p:nvGrpSpPr>
        <p:grpSpPr>
          <a:xfrm>
            <a:off x="310391" y="0"/>
            <a:ext cx="7107005" cy="6858000"/>
            <a:chOff x="310391" y="0"/>
            <a:chExt cx="7107005" cy="6858000"/>
          </a:xfrm>
        </p:grpSpPr>
        <p:sp>
          <p:nvSpPr>
            <p:cNvPr id="10" name="Rectangle 9">
              <a:extLst>
                <a:ext uri="{FF2B5EF4-FFF2-40B4-BE49-F238E27FC236}">
                  <a16:creationId xmlns:a16="http://schemas.microsoft.com/office/drawing/2014/main" id="{4C35F3C7-A383-BBDD-AFE5-F17D3933E4C5}"/>
                </a:ext>
              </a:extLst>
            </p:cNvPr>
            <p:cNvSpPr/>
            <p:nvPr/>
          </p:nvSpPr>
          <p:spPr>
            <a:xfrm>
              <a:off x="310391" y="0"/>
              <a:ext cx="7106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E6D9EAFC-1EFB-458C-7114-D1B866CA6AD9}"/>
                </a:ext>
              </a:extLst>
            </p:cNvPr>
            <p:cNvPicPr>
              <a:picLocks noChangeAspect="1"/>
            </p:cNvPicPr>
            <p:nvPr/>
          </p:nvPicPr>
          <p:blipFill>
            <a:blip r:embed="rId4"/>
            <a:stretch>
              <a:fillRect/>
            </a:stretch>
          </p:blipFill>
          <p:spPr>
            <a:xfrm>
              <a:off x="310391" y="0"/>
              <a:ext cx="7107005" cy="6858000"/>
            </a:xfrm>
            <a:prstGeom prst="rect">
              <a:avLst/>
            </a:prstGeom>
          </p:spPr>
        </p:pic>
      </p:grpSp>
    </p:spTree>
    <p:extLst>
      <p:ext uri="{BB962C8B-B14F-4D97-AF65-F5344CB8AC3E}">
        <p14:creationId xmlns:p14="http://schemas.microsoft.com/office/powerpoint/2010/main" val="1595941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9872-C4DF-61F8-181F-AB1A38F0C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8079E-B70F-DCC9-BA2B-3522845FE0B5}"/>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fr-FR" noProof="0" dirty="0"/>
              <a:t>Onglet Finance</a:t>
            </a:r>
            <a:r>
              <a:rPr lang="fr-FR" b="1" kern="1200" noProof="0" dirty="0">
                <a:latin typeface="+mj-lt"/>
                <a:ea typeface="+mj-ea"/>
                <a:cs typeface="+mj-cs"/>
              </a:rPr>
              <a:t>Pivot (2/2)</a:t>
            </a:r>
          </a:p>
        </p:txBody>
      </p:sp>
      <p:pic>
        <p:nvPicPr>
          <p:cNvPr id="4" name="Content Placeholder 3" descr="display stock information on LED screen">
            <a:extLst>
              <a:ext uri="{FF2B5EF4-FFF2-40B4-BE49-F238E27FC236}">
                <a16:creationId xmlns:a16="http://schemas.microsoft.com/office/drawing/2014/main" id="{C49D29E0-6031-D0F3-D514-50898F8EEFE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743F2F7-75BE-69E0-37E8-B5AA0BBD46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459860"/>
            <a:ext cx="4140000" cy="4734726"/>
          </a:xfrm>
          <a:prstGeom prst="rect">
            <a:avLst/>
          </a:prstGeom>
        </p:spPr>
        <p:txBody>
          <a:bodyPr>
            <a:normAutofit/>
          </a:bodyPr>
          <a:lstStyle/>
          <a:p>
            <a:r>
              <a:rPr lang="fr-FR" sz="1050" b="1" dirty="0">
                <a:solidFill>
                  <a:schemeClr val="bg1">
                    <a:lumMod val="50000"/>
                  </a:schemeClr>
                </a:solidFill>
              </a:rPr>
              <a:t>Compte de résultat</a:t>
            </a:r>
          </a:p>
          <a:p>
            <a:endParaRPr lang="fr-FR" sz="1050" dirty="0">
              <a:solidFill>
                <a:schemeClr val="bg1">
                  <a:lumMod val="50000"/>
                </a:schemeClr>
              </a:solidFill>
            </a:endParaRPr>
          </a:p>
          <a:p>
            <a:r>
              <a:rPr lang="fr-FR" sz="1050" b="1" dirty="0">
                <a:solidFill>
                  <a:schemeClr val="bg1">
                    <a:lumMod val="50000"/>
                  </a:schemeClr>
                </a:solidFill>
              </a:rPr>
              <a:t>Bilan</a:t>
            </a:r>
          </a:p>
          <a:p>
            <a:endParaRPr lang="fr-FR" sz="1050" dirty="0"/>
          </a:p>
          <a:p>
            <a:r>
              <a:rPr lang="fr-FR" sz="1050" b="1" dirty="0"/>
              <a:t>Ratios</a:t>
            </a:r>
          </a:p>
          <a:p>
            <a:endParaRPr lang="fr-FR" sz="1050" dirty="0">
              <a:solidFill>
                <a:schemeClr val="bg1">
                  <a:lumMod val="50000"/>
                </a:schemeClr>
              </a:solidFill>
            </a:endParaRPr>
          </a:p>
          <a:p>
            <a:r>
              <a:rPr lang="fr-FR" sz="1050" b="1" dirty="0">
                <a:solidFill>
                  <a:schemeClr val="bg1">
                    <a:lumMod val="50000"/>
                  </a:schemeClr>
                </a:solidFill>
              </a:rPr>
              <a:t>Tableaux croisés dynamiques</a:t>
            </a:r>
          </a:p>
          <a:p>
            <a:endParaRPr lang="fr-FR" sz="1050" dirty="0">
              <a:solidFill>
                <a:schemeClr val="bg1">
                  <a:lumMod val="50000"/>
                </a:schemeClr>
              </a:solidFill>
            </a:endParaRPr>
          </a:p>
          <a:p>
            <a:pPr>
              <a:tabLst>
                <a:tab pos="1706563" algn="l"/>
              </a:tabLst>
            </a:pPr>
            <a:r>
              <a:rPr lang="fr-FR" sz="1050" dirty="0">
                <a:solidFill>
                  <a:schemeClr val="bg1">
                    <a:lumMod val="50000"/>
                  </a:schemeClr>
                </a:solidFill>
              </a:rPr>
              <a:t>Tableau FinanceData1 	Chiffre d'affaires et marge brute</a:t>
            </a:r>
          </a:p>
          <a:p>
            <a:pPr>
              <a:tabLst>
                <a:tab pos="1706563" algn="l"/>
              </a:tabLst>
            </a:pPr>
            <a:r>
              <a:rPr lang="fr-FR" sz="1050" dirty="0">
                <a:solidFill>
                  <a:schemeClr val="bg1">
                    <a:lumMod val="50000"/>
                  </a:schemeClr>
                </a:solidFill>
              </a:rPr>
              <a:t>Tableau FinanceData2 	Volume, prix de vente moyen</a:t>
            </a:r>
          </a:p>
          <a:p>
            <a:pPr>
              <a:tabLst>
                <a:tab pos="1706563" algn="l"/>
              </a:tabLst>
            </a:pPr>
            <a:r>
              <a:rPr lang="fr-FR" sz="1050" dirty="0">
                <a:solidFill>
                  <a:schemeClr val="bg1">
                    <a:lumMod val="50000"/>
                  </a:schemeClr>
                </a:solidFill>
              </a:rPr>
              <a:t>Tableau FinanceData3 	Dépenses d'exploitation</a:t>
            </a:r>
          </a:p>
          <a:p>
            <a:pPr>
              <a:tabLst>
                <a:tab pos="1706563" algn="l"/>
              </a:tabLst>
            </a:pPr>
            <a:r>
              <a:rPr lang="fr-FR" sz="1050" dirty="0">
                <a:solidFill>
                  <a:schemeClr val="bg1">
                    <a:lumMod val="50000"/>
                  </a:schemeClr>
                </a:solidFill>
              </a:rPr>
              <a:t>Tableau FinanceData4 	Personnel</a:t>
            </a:r>
          </a:p>
          <a:p>
            <a:pPr>
              <a:tabLst>
                <a:tab pos="1706563" algn="l"/>
              </a:tabLst>
            </a:pPr>
            <a:r>
              <a:rPr lang="fr-FR" sz="1050" dirty="0">
                <a:solidFill>
                  <a:schemeClr val="bg1">
                    <a:lumMod val="50000"/>
                  </a:schemeClr>
                </a:solidFill>
              </a:rPr>
              <a:t>Tableau FinanceData5 	Investissements</a:t>
            </a:r>
          </a:p>
          <a:p>
            <a:pPr>
              <a:tabLst>
                <a:tab pos="1706563" algn="l"/>
              </a:tabLst>
            </a:pPr>
            <a:r>
              <a:rPr lang="fr-FR" sz="1050" dirty="0">
                <a:solidFill>
                  <a:schemeClr val="bg1">
                    <a:lumMod val="50000"/>
                  </a:schemeClr>
                </a:solidFill>
              </a:rPr>
              <a:t>Tableau FinanceData6 	Fonds de roulement</a:t>
            </a:r>
          </a:p>
          <a:p>
            <a:pPr>
              <a:tabLst>
                <a:tab pos="1706563" algn="l"/>
              </a:tabLst>
            </a:pPr>
            <a:r>
              <a:rPr lang="fr-FR" sz="1050" dirty="0">
                <a:solidFill>
                  <a:schemeClr val="bg1">
                    <a:lumMod val="50000"/>
                  </a:schemeClr>
                </a:solidFill>
              </a:rPr>
              <a:t>Tableau FinanceData7 	Compte de résultat</a:t>
            </a:r>
          </a:p>
          <a:p>
            <a:pPr>
              <a:tabLst>
                <a:tab pos="1706563" algn="l"/>
              </a:tabLst>
            </a:pPr>
            <a:r>
              <a:rPr lang="fr-FR" sz="1050" dirty="0">
                <a:solidFill>
                  <a:schemeClr val="bg1">
                    <a:lumMod val="50000"/>
                  </a:schemeClr>
                </a:solidFill>
              </a:rPr>
              <a:t>Tableau FinanceData8 	Tableau des flux de trésorerie</a:t>
            </a:r>
          </a:p>
          <a:p>
            <a:pPr>
              <a:tabLst>
                <a:tab pos="1706563" algn="l"/>
              </a:tabLst>
            </a:pPr>
            <a:r>
              <a:rPr lang="fr-FR" sz="1050" dirty="0">
                <a:solidFill>
                  <a:schemeClr val="bg1">
                    <a:lumMod val="50000"/>
                  </a:schemeClr>
                </a:solidFill>
              </a:rPr>
              <a:t>Tableau FinanceData8 	Source de financement</a:t>
            </a:r>
          </a:p>
          <a:p>
            <a:pPr marL="0" lvl="1">
              <a:lnSpc>
                <a:spcPct val="90000"/>
              </a:lnSpc>
              <a:spcBef>
                <a:spcPts val="1000"/>
              </a:spcBef>
              <a:spcAft>
                <a:spcPts val="600"/>
              </a:spcAft>
            </a:pPr>
            <a:endParaRPr lang="fr-FR" sz="1050" noProof="0" dirty="0"/>
          </a:p>
        </p:txBody>
      </p:sp>
      <p:sp>
        <p:nvSpPr>
          <p:cNvPr id="3" name="Date Placeholder 2">
            <a:extLst>
              <a:ext uri="{FF2B5EF4-FFF2-40B4-BE49-F238E27FC236}">
                <a16:creationId xmlns:a16="http://schemas.microsoft.com/office/drawing/2014/main" id="{A793D214-DF28-48D0-A813-B38B26A8F5BA}"/>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6460BFC7-70E4-A5D7-9A87-667B01AD9791}"/>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122EE1F8-5398-D730-3D04-2DC8D10BD73A}"/>
              </a:ext>
            </a:extLst>
          </p:cNvPr>
          <p:cNvSpPr>
            <a:spLocks noGrp="1"/>
          </p:cNvSpPr>
          <p:nvPr>
            <p:ph type="sldNum" sz="quarter" idx="12"/>
          </p:nvPr>
        </p:nvSpPr>
        <p:spPr/>
        <p:txBody>
          <a:bodyPr/>
          <a:lstStyle/>
          <a:p>
            <a:fld id="{CC057153-B650-4DEB-B370-79DDCFDCE934}" type="slidenum">
              <a:rPr lang="fr-FR" noProof="0" smtClean="0"/>
              <a:t>41</a:t>
            </a:fld>
            <a:endParaRPr lang="fr-FR" noProof="0" dirty="0"/>
          </a:p>
        </p:txBody>
      </p:sp>
      <p:grpSp>
        <p:nvGrpSpPr>
          <p:cNvPr id="13" name="Group 12">
            <a:extLst>
              <a:ext uri="{FF2B5EF4-FFF2-40B4-BE49-F238E27FC236}">
                <a16:creationId xmlns:a16="http://schemas.microsoft.com/office/drawing/2014/main" id="{61103E33-850A-DCE1-9942-AFDCC4D6A8C4}"/>
              </a:ext>
            </a:extLst>
          </p:cNvPr>
          <p:cNvGrpSpPr/>
          <p:nvPr/>
        </p:nvGrpSpPr>
        <p:grpSpPr>
          <a:xfrm>
            <a:off x="122465" y="261258"/>
            <a:ext cx="7560000" cy="3405600"/>
            <a:chOff x="0" y="342900"/>
            <a:chExt cx="7560000" cy="3405600"/>
          </a:xfrm>
        </p:grpSpPr>
        <p:sp>
          <p:nvSpPr>
            <p:cNvPr id="12" name="Rectangle 11">
              <a:extLst>
                <a:ext uri="{FF2B5EF4-FFF2-40B4-BE49-F238E27FC236}">
                  <a16:creationId xmlns:a16="http://schemas.microsoft.com/office/drawing/2014/main" id="{CD498D19-467A-84C3-5F85-4EC6106C4B7B}"/>
                </a:ext>
              </a:extLst>
            </p:cNvPr>
            <p:cNvSpPr/>
            <p:nvPr/>
          </p:nvSpPr>
          <p:spPr>
            <a:xfrm>
              <a:off x="0" y="342900"/>
              <a:ext cx="7560000" cy="340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A587E950-3B0E-D239-3BCD-2A12A13D39C0}"/>
                </a:ext>
              </a:extLst>
            </p:cNvPr>
            <p:cNvPicPr>
              <a:picLocks noChangeAspect="1"/>
            </p:cNvPicPr>
            <p:nvPr/>
          </p:nvPicPr>
          <p:blipFill>
            <a:blip r:embed="rId4"/>
            <a:stretch>
              <a:fillRect/>
            </a:stretch>
          </p:blipFill>
          <p:spPr>
            <a:xfrm>
              <a:off x="0" y="342900"/>
              <a:ext cx="7560000" cy="3404760"/>
            </a:xfrm>
            <a:prstGeom prst="rect">
              <a:avLst/>
            </a:prstGeom>
          </p:spPr>
        </p:pic>
      </p:grpSp>
    </p:spTree>
    <p:extLst>
      <p:ext uri="{BB962C8B-B14F-4D97-AF65-F5344CB8AC3E}">
        <p14:creationId xmlns:p14="http://schemas.microsoft.com/office/powerpoint/2010/main" val="304456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0CBD-82BB-5FD7-5ED7-88307C11D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7726B-270F-F1D0-D7E9-B1403C7856CE}"/>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fr-FR" b="1" kern="1200" noProof="0" dirty="0">
                <a:latin typeface="+mj-lt"/>
                <a:ea typeface="+mj-ea"/>
                <a:cs typeface="+mj-cs"/>
              </a:rPr>
              <a:t>Onglet FinanceChart (</a:t>
            </a:r>
            <a:r>
              <a:rPr lang="fr-FR" noProof="0" dirty="0"/>
              <a:t>1</a:t>
            </a:r>
            <a:r>
              <a:rPr lang="fr-FR" b="1" kern="1200" noProof="0" dirty="0">
                <a:latin typeface="+mj-lt"/>
                <a:ea typeface="+mj-ea"/>
                <a:cs typeface="+mj-cs"/>
              </a:rPr>
              <a:t>/4)</a:t>
            </a:r>
          </a:p>
        </p:txBody>
      </p:sp>
      <p:pic>
        <p:nvPicPr>
          <p:cNvPr id="4" name="Content Placeholder 3" descr="display stock information on LED screen">
            <a:extLst>
              <a:ext uri="{FF2B5EF4-FFF2-40B4-BE49-F238E27FC236}">
                <a16:creationId xmlns:a16="http://schemas.microsoft.com/office/drawing/2014/main" id="{8E17C4BF-3108-7CDB-5B3B-164C3AC5EB9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18CC14D9-29DC-9359-A967-CC76F16E71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r>
              <a:rPr lang="fr-FR" sz="1050" b="1" noProof="0" dirty="0"/>
              <a:t>Tableau</a:t>
            </a:r>
          </a:p>
          <a:p>
            <a:endParaRPr lang="fr-FR" sz="1050" noProof="0" dirty="0"/>
          </a:p>
          <a:p>
            <a:r>
              <a:rPr lang="fr-FR" sz="1050" noProof="0" dirty="0"/>
              <a:t>Compte de résultat</a:t>
            </a:r>
          </a:p>
        </p:txBody>
      </p:sp>
      <p:sp>
        <p:nvSpPr>
          <p:cNvPr id="3" name="Date Placeholder 2">
            <a:extLst>
              <a:ext uri="{FF2B5EF4-FFF2-40B4-BE49-F238E27FC236}">
                <a16:creationId xmlns:a16="http://schemas.microsoft.com/office/drawing/2014/main" id="{08A7FD23-88BC-1114-F216-3D367C38E253}"/>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0559499F-26D1-FEE2-5671-377E6CCF7665}"/>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E98CC1C8-49B4-AA16-25D2-6217D6D68E11}"/>
              </a:ext>
            </a:extLst>
          </p:cNvPr>
          <p:cNvSpPr>
            <a:spLocks noGrp="1"/>
          </p:cNvSpPr>
          <p:nvPr>
            <p:ph type="sldNum" sz="quarter" idx="12"/>
          </p:nvPr>
        </p:nvSpPr>
        <p:spPr/>
        <p:txBody>
          <a:bodyPr/>
          <a:lstStyle/>
          <a:p>
            <a:fld id="{CC057153-B650-4DEB-B370-79DDCFDCE934}" type="slidenum">
              <a:rPr lang="fr-FR" noProof="0" smtClean="0"/>
              <a:t>42</a:t>
            </a:fld>
            <a:endParaRPr lang="fr-FR" noProof="0" dirty="0"/>
          </a:p>
        </p:txBody>
      </p:sp>
      <p:pic>
        <p:nvPicPr>
          <p:cNvPr id="9" name="Picture 8">
            <a:extLst>
              <a:ext uri="{FF2B5EF4-FFF2-40B4-BE49-F238E27FC236}">
                <a16:creationId xmlns:a16="http://schemas.microsoft.com/office/drawing/2014/main" id="{8CBF6D80-EA15-1E0E-8A7B-A68370CAD979}"/>
              </a:ext>
            </a:extLst>
          </p:cNvPr>
          <p:cNvPicPr>
            <a:picLocks noChangeAspect="1"/>
          </p:cNvPicPr>
          <p:nvPr/>
        </p:nvPicPr>
        <p:blipFill>
          <a:blip r:embed="rId4"/>
          <a:stretch>
            <a:fillRect/>
          </a:stretch>
        </p:blipFill>
        <p:spPr>
          <a:xfrm>
            <a:off x="110692" y="197963"/>
            <a:ext cx="7560000" cy="4913416"/>
          </a:xfrm>
          <a:prstGeom prst="rect">
            <a:avLst/>
          </a:prstGeom>
        </p:spPr>
      </p:pic>
    </p:spTree>
    <p:extLst>
      <p:ext uri="{BB962C8B-B14F-4D97-AF65-F5344CB8AC3E}">
        <p14:creationId xmlns:p14="http://schemas.microsoft.com/office/powerpoint/2010/main" val="832457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EB03-8A7B-6F31-2316-7949E41E7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AB2C2-126E-8105-8906-45EA4DA80855}"/>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fr-FR" b="1" kern="1200" noProof="0" dirty="0">
                <a:latin typeface="+mj-lt"/>
                <a:ea typeface="+mj-ea"/>
                <a:cs typeface="+mj-cs"/>
              </a:rPr>
              <a:t>Onglet FinanceChart (2/4)</a:t>
            </a:r>
          </a:p>
        </p:txBody>
      </p:sp>
      <p:pic>
        <p:nvPicPr>
          <p:cNvPr id="4" name="Content Placeholder 3" descr="display stock information on LED screen">
            <a:extLst>
              <a:ext uri="{FF2B5EF4-FFF2-40B4-BE49-F238E27FC236}">
                <a16:creationId xmlns:a16="http://schemas.microsoft.com/office/drawing/2014/main" id="{3AB4556F-567B-AACC-58DE-9F814FE3E4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E4EE6EF-A26C-C424-FB2B-6E29035C8F9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r>
              <a:rPr lang="fr-FR" sz="1050" b="1" noProof="0" dirty="0"/>
              <a:t>Tableau</a:t>
            </a:r>
          </a:p>
          <a:p>
            <a:endParaRPr lang="fr-FR" sz="1050" noProof="0" dirty="0"/>
          </a:p>
          <a:p>
            <a:r>
              <a:rPr lang="fr-FR" sz="1050" noProof="0" dirty="0"/>
              <a:t>Dépenses d'exploitation</a:t>
            </a:r>
          </a:p>
        </p:txBody>
      </p:sp>
      <p:sp>
        <p:nvSpPr>
          <p:cNvPr id="3" name="Date Placeholder 2">
            <a:extLst>
              <a:ext uri="{FF2B5EF4-FFF2-40B4-BE49-F238E27FC236}">
                <a16:creationId xmlns:a16="http://schemas.microsoft.com/office/drawing/2014/main" id="{F0795E46-0473-5FDD-4152-66C2768AD0EE}"/>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834F8C70-041E-CE78-6457-B1E45AE92BD4}"/>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03C3D5EC-C068-BA2C-5558-B6D183999128}"/>
              </a:ext>
            </a:extLst>
          </p:cNvPr>
          <p:cNvSpPr>
            <a:spLocks noGrp="1"/>
          </p:cNvSpPr>
          <p:nvPr>
            <p:ph type="sldNum" sz="quarter" idx="12"/>
          </p:nvPr>
        </p:nvSpPr>
        <p:spPr/>
        <p:txBody>
          <a:bodyPr/>
          <a:lstStyle/>
          <a:p>
            <a:fld id="{CC057153-B650-4DEB-B370-79DDCFDCE934}" type="slidenum">
              <a:rPr lang="fr-FR" noProof="0" smtClean="0"/>
              <a:t>43</a:t>
            </a:fld>
            <a:endParaRPr lang="fr-FR" noProof="0" dirty="0"/>
          </a:p>
        </p:txBody>
      </p:sp>
      <p:pic>
        <p:nvPicPr>
          <p:cNvPr id="8" name="Picture 7">
            <a:extLst>
              <a:ext uri="{FF2B5EF4-FFF2-40B4-BE49-F238E27FC236}">
                <a16:creationId xmlns:a16="http://schemas.microsoft.com/office/drawing/2014/main" id="{7683E40C-D91D-34B1-7146-99A7E0BA53E8}"/>
              </a:ext>
            </a:extLst>
          </p:cNvPr>
          <p:cNvPicPr>
            <a:picLocks noChangeAspect="1"/>
          </p:cNvPicPr>
          <p:nvPr/>
        </p:nvPicPr>
        <p:blipFill>
          <a:blip r:embed="rId4"/>
          <a:stretch>
            <a:fillRect/>
          </a:stretch>
        </p:blipFill>
        <p:spPr>
          <a:xfrm>
            <a:off x="110692" y="109866"/>
            <a:ext cx="7560000" cy="4814096"/>
          </a:xfrm>
          <a:prstGeom prst="rect">
            <a:avLst/>
          </a:prstGeom>
        </p:spPr>
      </p:pic>
    </p:spTree>
    <p:extLst>
      <p:ext uri="{BB962C8B-B14F-4D97-AF65-F5344CB8AC3E}">
        <p14:creationId xmlns:p14="http://schemas.microsoft.com/office/powerpoint/2010/main" val="394611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2A77B-2A4E-8386-7C9F-4CF08ACD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45A10-5C51-9872-6180-0B52524D18B3}"/>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fr-FR" dirty="0"/>
              <a:t>Onglet </a:t>
            </a:r>
            <a:r>
              <a:rPr lang="fr-FR" b="1" kern="1200" noProof="0" dirty="0">
                <a:latin typeface="+mj-lt"/>
                <a:ea typeface="+mj-ea"/>
                <a:cs typeface="+mj-cs"/>
              </a:rPr>
              <a:t>FinanceChart (3/4)</a:t>
            </a:r>
          </a:p>
        </p:txBody>
      </p:sp>
      <p:pic>
        <p:nvPicPr>
          <p:cNvPr id="4" name="Content Placeholder 3" descr="display stock information on LED screen">
            <a:extLst>
              <a:ext uri="{FF2B5EF4-FFF2-40B4-BE49-F238E27FC236}">
                <a16:creationId xmlns:a16="http://schemas.microsoft.com/office/drawing/2014/main" id="{BDA137D0-63A9-9D10-7FF4-E6F35A5962A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2D61347E-E4B3-B6D4-5475-1299558C471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r>
              <a:rPr lang="fr-FR" sz="1050" b="1" noProof="0" dirty="0"/>
              <a:t>Tableau</a:t>
            </a:r>
          </a:p>
          <a:p>
            <a:endParaRPr lang="fr-FR" sz="1050" noProof="0" dirty="0"/>
          </a:p>
          <a:p>
            <a:r>
              <a:rPr lang="fr-FR" sz="1050" noProof="0" dirty="0"/>
              <a:t>Effectifs</a:t>
            </a:r>
          </a:p>
          <a:p>
            <a:pPr marL="0" lvl="1">
              <a:lnSpc>
                <a:spcPct val="90000"/>
              </a:lnSpc>
              <a:spcBef>
                <a:spcPts val="1000"/>
              </a:spcBef>
              <a:spcAft>
                <a:spcPts val="600"/>
              </a:spcAft>
            </a:pPr>
            <a:endParaRPr lang="fr-FR" sz="1050" noProof="0" dirty="0"/>
          </a:p>
        </p:txBody>
      </p:sp>
      <p:sp>
        <p:nvSpPr>
          <p:cNvPr id="3" name="Date Placeholder 2">
            <a:extLst>
              <a:ext uri="{FF2B5EF4-FFF2-40B4-BE49-F238E27FC236}">
                <a16:creationId xmlns:a16="http://schemas.microsoft.com/office/drawing/2014/main" id="{667FE8FE-D0F3-DC34-701F-8F898B499F50}"/>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F1CE8B8C-52CB-A0BA-3EAF-EAC337EFE005}"/>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9905E7F6-6F3A-2EF2-D1D3-150DE039C2A0}"/>
              </a:ext>
            </a:extLst>
          </p:cNvPr>
          <p:cNvSpPr>
            <a:spLocks noGrp="1"/>
          </p:cNvSpPr>
          <p:nvPr>
            <p:ph type="sldNum" sz="quarter" idx="12"/>
          </p:nvPr>
        </p:nvSpPr>
        <p:spPr/>
        <p:txBody>
          <a:bodyPr/>
          <a:lstStyle/>
          <a:p>
            <a:fld id="{CC057153-B650-4DEB-B370-79DDCFDCE934}" type="slidenum">
              <a:rPr lang="fr-FR" noProof="0" smtClean="0"/>
              <a:t>44</a:t>
            </a:fld>
            <a:endParaRPr lang="fr-FR" noProof="0" dirty="0"/>
          </a:p>
        </p:txBody>
      </p:sp>
      <p:pic>
        <p:nvPicPr>
          <p:cNvPr id="8" name="Picture 7">
            <a:extLst>
              <a:ext uri="{FF2B5EF4-FFF2-40B4-BE49-F238E27FC236}">
                <a16:creationId xmlns:a16="http://schemas.microsoft.com/office/drawing/2014/main" id="{5B8153A8-B663-5891-71BA-58C91B6C15B8}"/>
              </a:ext>
            </a:extLst>
          </p:cNvPr>
          <p:cNvPicPr>
            <a:picLocks noChangeAspect="1"/>
          </p:cNvPicPr>
          <p:nvPr/>
        </p:nvPicPr>
        <p:blipFill>
          <a:blip r:embed="rId4"/>
          <a:stretch>
            <a:fillRect/>
          </a:stretch>
        </p:blipFill>
        <p:spPr>
          <a:xfrm>
            <a:off x="110692" y="225252"/>
            <a:ext cx="7560000" cy="3283400"/>
          </a:xfrm>
          <a:prstGeom prst="rect">
            <a:avLst/>
          </a:prstGeom>
        </p:spPr>
      </p:pic>
    </p:spTree>
    <p:extLst>
      <p:ext uri="{BB962C8B-B14F-4D97-AF65-F5344CB8AC3E}">
        <p14:creationId xmlns:p14="http://schemas.microsoft.com/office/powerpoint/2010/main" val="29269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16CD-E5DC-7218-D8BE-C3F9D42B9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D50CD-0903-4203-F650-4F67E4DB011A}"/>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fr-FR" b="1" kern="1200" noProof="0" dirty="0">
                <a:latin typeface="+mj-lt"/>
                <a:ea typeface="+mj-ea"/>
                <a:cs typeface="+mj-cs"/>
              </a:rPr>
              <a:t>Onglet FinanceChart (4/4)</a:t>
            </a:r>
          </a:p>
        </p:txBody>
      </p:sp>
      <p:pic>
        <p:nvPicPr>
          <p:cNvPr id="4" name="Content Placeholder 3" descr="display stock information on LED screen">
            <a:extLst>
              <a:ext uri="{FF2B5EF4-FFF2-40B4-BE49-F238E27FC236}">
                <a16:creationId xmlns:a16="http://schemas.microsoft.com/office/drawing/2014/main" id="{AE7AF881-BEF9-A22A-7D38-12A2771FE4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B1DCAD0-A524-1BC0-20F4-97D2BC5A726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r>
              <a:rPr lang="fr-FR" sz="1050" b="1" noProof="0" dirty="0"/>
              <a:t>Tableau</a:t>
            </a:r>
          </a:p>
          <a:p>
            <a:endParaRPr lang="fr-FR" sz="1050" noProof="0" dirty="0"/>
          </a:p>
          <a:p>
            <a:r>
              <a:rPr lang="fr-FR" sz="1050" noProof="0" dirty="0"/>
              <a:t>Tableau des flux de trésorerie</a:t>
            </a:r>
          </a:p>
        </p:txBody>
      </p:sp>
      <p:sp>
        <p:nvSpPr>
          <p:cNvPr id="3" name="Date Placeholder 2">
            <a:extLst>
              <a:ext uri="{FF2B5EF4-FFF2-40B4-BE49-F238E27FC236}">
                <a16:creationId xmlns:a16="http://schemas.microsoft.com/office/drawing/2014/main" id="{6EA950B2-ADAB-376C-1C3C-2F06EA38ADD7}"/>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8A561795-3C8D-3B3E-3D2E-A79801FA31A7}"/>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EF478C63-CD96-E60E-1425-D69F11219601}"/>
              </a:ext>
            </a:extLst>
          </p:cNvPr>
          <p:cNvSpPr>
            <a:spLocks noGrp="1"/>
          </p:cNvSpPr>
          <p:nvPr>
            <p:ph type="sldNum" sz="quarter" idx="12"/>
          </p:nvPr>
        </p:nvSpPr>
        <p:spPr/>
        <p:txBody>
          <a:bodyPr/>
          <a:lstStyle/>
          <a:p>
            <a:fld id="{CC057153-B650-4DEB-B370-79DDCFDCE934}" type="slidenum">
              <a:rPr lang="fr-FR" noProof="0" smtClean="0"/>
              <a:t>45</a:t>
            </a:fld>
            <a:endParaRPr lang="fr-FR" noProof="0" dirty="0"/>
          </a:p>
        </p:txBody>
      </p:sp>
      <p:pic>
        <p:nvPicPr>
          <p:cNvPr id="8" name="Picture 7">
            <a:extLst>
              <a:ext uri="{FF2B5EF4-FFF2-40B4-BE49-F238E27FC236}">
                <a16:creationId xmlns:a16="http://schemas.microsoft.com/office/drawing/2014/main" id="{06E2F18A-EB51-812F-ADA0-C5A8BEABE1CF}"/>
              </a:ext>
            </a:extLst>
          </p:cNvPr>
          <p:cNvPicPr>
            <a:picLocks noChangeAspect="1"/>
          </p:cNvPicPr>
          <p:nvPr/>
        </p:nvPicPr>
        <p:blipFill>
          <a:blip r:embed="rId4"/>
          <a:stretch>
            <a:fillRect/>
          </a:stretch>
        </p:blipFill>
        <p:spPr>
          <a:xfrm>
            <a:off x="110692" y="187626"/>
            <a:ext cx="7560000" cy="3482040"/>
          </a:xfrm>
          <a:prstGeom prst="rect">
            <a:avLst/>
          </a:prstGeom>
        </p:spPr>
      </p:pic>
    </p:spTree>
    <p:extLst>
      <p:ext uri="{BB962C8B-B14F-4D97-AF65-F5344CB8AC3E}">
        <p14:creationId xmlns:p14="http://schemas.microsoft.com/office/powerpoint/2010/main" val="2804625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EC0C-75FA-4FEF-BCD7-85CC9141A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FC155-A75E-F734-5837-97F75FCEC0F2}"/>
              </a:ext>
            </a:extLst>
          </p:cNvPr>
          <p:cNvSpPr>
            <a:spLocks noGrp="1"/>
          </p:cNvSpPr>
          <p:nvPr>
            <p:ph type="title"/>
          </p:nvPr>
        </p:nvSpPr>
        <p:spPr>
          <a:xfrm>
            <a:off x="281054" y="320040"/>
            <a:ext cx="3960000" cy="565493"/>
          </a:xfrm>
        </p:spPr>
        <p:txBody>
          <a:bodyPr vert="horz" lIns="91440" tIns="45720" rIns="91440" bIns="45720" rtlCol="0" anchor="b">
            <a:normAutofit fontScale="90000"/>
          </a:bodyPr>
          <a:lstStyle/>
          <a:p>
            <a:r>
              <a:rPr lang="fr-FR" noProof="0" dirty="0"/>
              <a:t>Simulation</a:t>
            </a:r>
            <a:endParaRPr lang="fr-FR" b="1" kern="1200" noProof="0" dirty="0">
              <a:latin typeface="+mj-lt"/>
              <a:ea typeface="+mj-ea"/>
              <a:cs typeface="+mj-cs"/>
            </a:endParaRPr>
          </a:p>
        </p:txBody>
      </p:sp>
      <p:pic>
        <p:nvPicPr>
          <p:cNvPr id="11" name="Picture Placeholder 10" descr="A green arrow pointing up&#10;&#10;AI-generated content may be incorrect.">
            <a:extLst>
              <a:ext uri="{FF2B5EF4-FFF2-40B4-BE49-F238E27FC236}">
                <a16:creationId xmlns:a16="http://schemas.microsoft.com/office/drawing/2014/main" id="{A81D51A0-6BB1-53F8-91C8-6F4DFB3625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3BB22B30-F4DA-5889-0EEF-0FF15AA08C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904032"/>
            <a:ext cx="3897094" cy="5459061"/>
          </a:xfrm>
          <a:prstGeom prst="rect">
            <a:avLst/>
          </a:prstGeom>
        </p:spPr>
        <p:txBody>
          <a:bodyPr>
            <a:noAutofit/>
          </a:bodyPr>
          <a:lstStyle/>
          <a:p>
            <a:pPr>
              <a:spcAft>
                <a:spcPts val="600"/>
              </a:spcAft>
            </a:pPr>
            <a:r>
              <a:rPr lang="fr-FR" sz="1050" b="1" noProof="0" dirty="0"/>
              <a:t>Simulation des scénarios optimistes et pessimistes</a:t>
            </a:r>
            <a:endParaRPr lang="fr-FR" sz="1050" noProof="0" dirty="0"/>
          </a:p>
          <a:p>
            <a:pPr>
              <a:spcAft>
                <a:spcPts val="600"/>
              </a:spcAft>
            </a:pPr>
            <a:r>
              <a:rPr lang="fr-FR" sz="1050" noProof="0" dirty="0"/>
              <a:t>Définissez vos paramètres dans l’onglet InputsData.</a:t>
            </a:r>
          </a:p>
          <a:p>
            <a:pPr>
              <a:spcBef>
                <a:spcPts val="600"/>
              </a:spcBef>
              <a:spcAft>
                <a:spcPts val="600"/>
              </a:spcAft>
            </a:pPr>
            <a:r>
              <a:rPr lang="fr-FR" sz="1050" b="1" dirty="0"/>
              <a:t>Sélectionnez votre scénario</a:t>
            </a:r>
          </a:p>
          <a:p>
            <a:pPr>
              <a:spcAft>
                <a:spcPts val="600"/>
              </a:spcAft>
            </a:pPr>
            <a:r>
              <a:rPr lang="fr-FR" sz="1050" noProof="0" dirty="0">
                <a:solidFill>
                  <a:srgbClr val="FF0000"/>
                </a:solidFill>
              </a:rPr>
              <a:t>Sélectionnez votre scénario dans Dropbox dans la cellule H2 de l’onglet Finance.</a:t>
            </a:r>
            <a:endParaRPr lang="fr-FR" sz="1050" noProof="0" dirty="0"/>
          </a:p>
          <a:p>
            <a:pPr>
              <a:spcBef>
                <a:spcPts val="600"/>
              </a:spcBef>
              <a:spcAft>
                <a:spcPts val="600"/>
              </a:spcAft>
            </a:pPr>
            <a:r>
              <a:rPr lang="fr-FR" sz="1050" b="1" dirty="0"/>
              <a:t>Actualisez tous les tableaux croisés dynamiques</a:t>
            </a:r>
          </a:p>
          <a:p>
            <a:pPr>
              <a:spcAft>
                <a:spcPts val="600"/>
              </a:spcAft>
            </a:pPr>
            <a:r>
              <a:rPr lang="fr-FR" sz="1050" noProof="0" dirty="0"/>
              <a:t>Cliquez sur le bouton « Actualiser tous les tableaux croisés dynamiques » pour actualiser vos onglets FinancePivot et FinanceChart.</a:t>
            </a:r>
          </a:p>
          <a:p>
            <a:pPr>
              <a:spcBef>
                <a:spcPts val="600"/>
              </a:spcBef>
              <a:spcAft>
                <a:spcPts val="600"/>
              </a:spcAft>
            </a:pPr>
            <a:r>
              <a:rPr lang="fr-FR" sz="1050" b="1" dirty="0"/>
              <a:t>Analysez les résultats globaux</a:t>
            </a:r>
          </a:p>
          <a:p>
            <a:pPr>
              <a:spcAft>
                <a:spcPts val="600"/>
              </a:spcAft>
            </a:pPr>
            <a:r>
              <a:rPr lang="fr-FR" sz="1050" noProof="0" dirty="0"/>
              <a:t>Consultez les onglets FinancePivot et FinanceChart.</a:t>
            </a:r>
          </a:p>
          <a:p>
            <a:pPr>
              <a:spcBef>
                <a:spcPts val="600"/>
              </a:spcBef>
              <a:spcAft>
                <a:spcPts val="600"/>
              </a:spcAft>
            </a:pPr>
            <a:r>
              <a:rPr lang="fr-FR" sz="1050" b="1" noProof="0" dirty="0"/>
              <a:t>Itération du processus</a:t>
            </a:r>
            <a:endParaRPr lang="fr-FR" sz="1050" noProof="0" dirty="0"/>
          </a:p>
          <a:p>
            <a:pPr>
              <a:spcAft>
                <a:spcPts val="600"/>
              </a:spcAft>
            </a:pPr>
            <a:r>
              <a:rPr lang="fr-FR" sz="1050" noProof="0" dirty="0"/>
              <a:t>Répétez le processus de saisie des données jusqu'à ce que vous soyez satisfait de vos hypothèses commerciales</a:t>
            </a:r>
            <a:endParaRPr lang="fr-FR" sz="1050" noProof="0" dirty="0">
              <a:solidFill>
                <a:srgbClr val="FF0000"/>
              </a:solidFill>
            </a:endParaRPr>
          </a:p>
          <a:p>
            <a:pPr>
              <a:spcAft>
                <a:spcPts val="600"/>
              </a:spcAft>
            </a:pPr>
            <a:r>
              <a:rPr lang="fr-FR" sz="1050" noProof="0" dirty="0">
                <a:solidFill>
                  <a:srgbClr val="FF0000"/>
                </a:solidFill>
              </a:rPr>
              <a:t>N'oubliez pas de définir votre scénario dans « CAS TYPIQUE » et d'actualiser tous les tableaux croisés dynamiques à la fin</a:t>
            </a:r>
          </a:p>
        </p:txBody>
      </p:sp>
      <p:grpSp>
        <p:nvGrpSpPr>
          <p:cNvPr id="19" name="Group 18">
            <a:extLst>
              <a:ext uri="{FF2B5EF4-FFF2-40B4-BE49-F238E27FC236}">
                <a16:creationId xmlns:a16="http://schemas.microsoft.com/office/drawing/2014/main" id="{FA82395E-1A22-044B-96E0-A894218B14AA}"/>
              </a:ext>
            </a:extLst>
          </p:cNvPr>
          <p:cNvGrpSpPr/>
          <p:nvPr/>
        </p:nvGrpSpPr>
        <p:grpSpPr>
          <a:xfrm>
            <a:off x="4942426" y="3184951"/>
            <a:ext cx="6573141" cy="1509923"/>
            <a:chOff x="4547674" y="289455"/>
            <a:chExt cx="6573141" cy="1509923"/>
          </a:xfrm>
        </p:grpSpPr>
        <p:pic>
          <p:nvPicPr>
            <p:cNvPr id="10" name="Picture 9">
              <a:extLst>
                <a:ext uri="{FF2B5EF4-FFF2-40B4-BE49-F238E27FC236}">
                  <a16:creationId xmlns:a16="http://schemas.microsoft.com/office/drawing/2014/main" id="{F73C5AF4-3D0E-E5D1-B86D-6AA5D2359DA2}"/>
                </a:ext>
              </a:extLst>
            </p:cNvPr>
            <p:cNvPicPr>
              <a:picLocks noChangeAspect="1"/>
            </p:cNvPicPr>
            <p:nvPr/>
          </p:nvPicPr>
          <p:blipFill>
            <a:blip r:embed="rId4"/>
            <a:stretch>
              <a:fillRect/>
            </a:stretch>
          </p:blipFill>
          <p:spPr>
            <a:xfrm>
              <a:off x="4547674" y="289455"/>
              <a:ext cx="2543530" cy="1019317"/>
            </a:xfrm>
            <a:prstGeom prst="rect">
              <a:avLst/>
            </a:prstGeom>
          </p:spPr>
        </p:pic>
        <p:pic>
          <p:nvPicPr>
            <p:cNvPr id="15" name="Picture 14">
              <a:extLst>
                <a:ext uri="{FF2B5EF4-FFF2-40B4-BE49-F238E27FC236}">
                  <a16:creationId xmlns:a16="http://schemas.microsoft.com/office/drawing/2014/main" id="{1B5DF032-3A10-70FD-8B67-84DFE55F5A1F}"/>
                </a:ext>
              </a:extLst>
            </p:cNvPr>
            <p:cNvPicPr>
              <a:picLocks noChangeAspect="1"/>
            </p:cNvPicPr>
            <p:nvPr/>
          </p:nvPicPr>
          <p:blipFill>
            <a:blip r:embed="rId5"/>
            <a:stretch>
              <a:fillRect/>
            </a:stretch>
          </p:blipFill>
          <p:spPr>
            <a:xfrm>
              <a:off x="6393748" y="539520"/>
              <a:ext cx="2534004" cy="1028844"/>
            </a:xfrm>
            <a:prstGeom prst="rect">
              <a:avLst/>
            </a:prstGeom>
          </p:spPr>
        </p:pic>
        <p:pic>
          <p:nvPicPr>
            <p:cNvPr id="18" name="Picture 17">
              <a:extLst>
                <a:ext uri="{FF2B5EF4-FFF2-40B4-BE49-F238E27FC236}">
                  <a16:creationId xmlns:a16="http://schemas.microsoft.com/office/drawing/2014/main" id="{553AAEDF-3554-8EC4-847D-56D500FEF9BB}"/>
                </a:ext>
              </a:extLst>
            </p:cNvPr>
            <p:cNvPicPr>
              <a:picLocks noChangeAspect="1"/>
            </p:cNvPicPr>
            <p:nvPr/>
          </p:nvPicPr>
          <p:blipFill>
            <a:blip r:embed="rId6"/>
            <a:stretch>
              <a:fillRect/>
            </a:stretch>
          </p:blipFill>
          <p:spPr>
            <a:xfrm>
              <a:off x="8520127" y="799113"/>
              <a:ext cx="2600688" cy="1000265"/>
            </a:xfrm>
            <a:prstGeom prst="rect">
              <a:avLst/>
            </a:prstGeom>
          </p:spPr>
        </p:pic>
      </p:grpSp>
      <p:grpSp>
        <p:nvGrpSpPr>
          <p:cNvPr id="8" name="Group 7">
            <a:extLst>
              <a:ext uri="{FF2B5EF4-FFF2-40B4-BE49-F238E27FC236}">
                <a16:creationId xmlns:a16="http://schemas.microsoft.com/office/drawing/2014/main" id="{5A879C7D-6CCD-5DD3-D09B-5B835AA119D4}"/>
              </a:ext>
            </a:extLst>
          </p:cNvPr>
          <p:cNvGrpSpPr/>
          <p:nvPr/>
        </p:nvGrpSpPr>
        <p:grpSpPr>
          <a:xfrm>
            <a:off x="4927117" y="5026376"/>
            <a:ext cx="5087060" cy="1038093"/>
            <a:chOff x="4547674" y="481178"/>
            <a:chExt cx="5087060" cy="1038093"/>
          </a:xfrm>
        </p:grpSpPr>
        <p:pic>
          <p:nvPicPr>
            <p:cNvPr id="12" name="Picture 11">
              <a:extLst>
                <a:ext uri="{FF2B5EF4-FFF2-40B4-BE49-F238E27FC236}">
                  <a16:creationId xmlns:a16="http://schemas.microsoft.com/office/drawing/2014/main" id="{461D11BD-243B-85AB-B067-336008E8A3AB}"/>
                </a:ext>
              </a:extLst>
            </p:cNvPr>
            <p:cNvPicPr>
              <a:picLocks noChangeAspect="1"/>
            </p:cNvPicPr>
            <p:nvPr/>
          </p:nvPicPr>
          <p:blipFill>
            <a:blip r:embed="rId7"/>
            <a:stretch>
              <a:fillRect/>
            </a:stretch>
          </p:blipFill>
          <p:spPr>
            <a:xfrm>
              <a:off x="4547674" y="481178"/>
              <a:ext cx="5087060" cy="1000265"/>
            </a:xfrm>
            <a:prstGeom prst="rect">
              <a:avLst/>
            </a:prstGeom>
          </p:spPr>
        </p:pic>
        <p:sp>
          <p:nvSpPr>
            <p:cNvPr id="16" name="Arrow: Right 15">
              <a:extLst>
                <a:ext uri="{FF2B5EF4-FFF2-40B4-BE49-F238E27FC236}">
                  <a16:creationId xmlns:a16="http://schemas.microsoft.com/office/drawing/2014/main" id="{2C15330D-7CF9-3AA6-6ADF-5B4E82F3618C}"/>
                </a:ext>
              </a:extLst>
            </p:cNvPr>
            <p:cNvSpPr/>
            <p:nvPr/>
          </p:nvSpPr>
          <p:spPr>
            <a:xfrm rot="19190854">
              <a:off x="7177279" y="1231271"/>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3" name="Date Placeholder 2">
            <a:extLst>
              <a:ext uri="{FF2B5EF4-FFF2-40B4-BE49-F238E27FC236}">
                <a16:creationId xmlns:a16="http://schemas.microsoft.com/office/drawing/2014/main" id="{3322D64C-BD19-A969-F195-700589474978}"/>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7FD07CF0-3F42-E748-4335-4B9352E4B744}"/>
              </a:ext>
            </a:extLst>
          </p:cNvPr>
          <p:cNvSpPr>
            <a:spLocks noGrp="1"/>
          </p:cNvSpPr>
          <p:nvPr>
            <p:ph type="ftr" sz="quarter" idx="16"/>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A5CCE209-68C4-A125-5688-178C99054FC9}"/>
              </a:ext>
            </a:extLst>
          </p:cNvPr>
          <p:cNvSpPr>
            <a:spLocks noGrp="1"/>
          </p:cNvSpPr>
          <p:nvPr>
            <p:ph type="sldNum" sz="quarter" idx="17"/>
          </p:nvPr>
        </p:nvSpPr>
        <p:spPr/>
        <p:txBody>
          <a:bodyPr/>
          <a:lstStyle/>
          <a:p>
            <a:fld id="{CC057153-B650-4DEB-B370-79DDCFDCE934}" type="slidenum">
              <a:rPr lang="fr-FR" noProof="0" smtClean="0"/>
              <a:t>46</a:t>
            </a:fld>
            <a:endParaRPr lang="fr-FR" noProof="0" dirty="0"/>
          </a:p>
        </p:txBody>
      </p:sp>
      <p:pic>
        <p:nvPicPr>
          <p:cNvPr id="9" name="Picture 8">
            <a:extLst>
              <a:ext uri="{FF2B5EF4-FFF2-40B4-BE49-F238E27FC236}">
                <a16:creationId xmlns:a16="http://schemas.microsoft.com/office/drawing/2014/main" id="{9A3BEFF4-A2D8-3900-EC66-659C084C7601}"/>
              </a:ext>
            </a:extLst>
          </p:cNvPr>
          <p:cNvPicPr>
            <a:picLocks noChangeAspect="1"/>
          </p:cNvPicPr>
          <p:nvPr/>
        </p:nvPicPr>
        <p:blipFill>
          <a:blip r:embed="rId8"/>
          <a:stretch>
            <a:fillRect/>
          </a:stretch>
        </p:blipFill>
        <p:spPr>
          <a:xfrm>
            <a:off x="4927117" y="297184"/>
            <a:ext cx="6573600" cy="2571708"/>
          </a:xfrm>
          <a:prstGeom prst="rect">
            <a:avLst/>
          </a:prstGeom>
        </p:spPr>
      </p:pic>
    </p:spTree>
    <p:extLst>
      <p:ext uri="{BB962C8B-B14F-4D97-AF65-F5344CB8AC3E}">
        <p14:creationId xmlns:p14="http://schemas.microsoft.com/office/powerpoint/2010/main" val="1437315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82DA-5A4A-E892-9D58-BC7FC41F3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79760-36D0-DCEF-F459-1B3553BBDDFC}"/>
              </a:ext>
            </a:extLst>
          </p:cNvPr>
          <p:cNvSpPr>
            <a:spLocks noGrp="1"/>
          </p:cNvSpPr>
          <p:nvPr>
            <p:ph type="ctrTitle"/>
          </p:nvPr>
        </p:nvSpPr>
        <p:spPr>
          <a:xfrm>
            <a:off x="274320" y="1801368"/>
            <a:ext cx="7772400" cy="4572000"/>
          </a:xfrm>
        </p:spPr>
        <p:txBody>
          <a:bodyPr anchor="b">
            <a:normAutofit/>
          </a:bodyPr>
          <a:lstStyle/>
          <a:p>
            <a:pPr>
              <a:spcBef>
                <a:spcPts val="600"/>
              </a:spcBef>
              <a:spcAft>
                <a:spcPts val="600"/>
              </a:spcAft>
            </a:pPr>
            <a:r>
              <a:rPr lang="fr-FR" sz="8000" noProof="0" dirty="0"/>
              <a:t>Validation et revue du plan</a:t>
            </a:r>
            <a:endParaRPr lang="fr-FR" sz="8000" noProof="0" dirty="0">
              <a:solidFill>
                <a:schemeClr val="bg1">
                  <a:lumMod val="50000"/>
                </a:schemeClr>
              </a:solidFill>
            </a:endParaRPr>
          </a:p>
        </p:txBody>
      </p:sp>
      <p:sp>
        <p:nvSpPr>
          <p:cNvPr id="3" name="Date Placeholder 2">
            <a:extLst>
              <a:ext uri="{FF2B5EF4-FFF2-40B4-BE49-F238E27FC236}">
                <a16:creationId xmlns:a16="http://schemas.microsoft.com/office/drawing/2014/main" id="{8C249A4D-6898-F374-A31D-B6B61A618FB8}"/>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7F1890F7-41D5-8049-63F4-853885DA87D7}"/>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7F384C74-D772-B6D2-EA60-32AFEA15E6DF}"/>
              </a:ext>
            </a:extLst>
          </p:cNvPr>
          <p:cNvSpPr>
            <a:spLocks noGrp="1"/>
          </p:cNvSpPr>
          <p:nvPr>
            <p:ph type="sldNum" sz="quarter" idx="12"/>
          </p:nvPr>
        </p:nvSpPr>
        <p:spPr/>
        <p:txBody>
          <a:bodyPr/>
          <a:lstStyle/>
          <a:p>
            <a:fld id="{CC057153-B650-4DEB-B370-79DDCFDCE934}" type="slidenum">
              <a:rPr lang="fr-FR" noProof="0" smtClean="0"/>
              <a:t>47</a:t>
            </a:fld>
            <a:endParaRPr lang="fr-FR" noProof="0" dirty="0"/>
          </a:p>
        </p:txBody>
      </p:sp>
    </p:spTree>
    <p:extLst>
      <p:ext uri="{BB962C8B-B14F-4D97-AF65-F5344CB8AC3E}">
        <p14:creationId xmlns:p14="http://schemas.microsoft.com/office/powerpoint/2010/main" val="3967377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59C1-A31C-692C-9508-9FE8083A8FC4}"/>
              </a:ext>
            </a:extLst>
          </p:cNvPr>
          <p:cNvSpPr>
            <a:spLocks noGrp="1"/>
          </p:cNvSpPr>
          <p:nvPr>
            <p:ph type="title"/>
          </p:nvPr>
        </p:nvSpPr>
        <p:spPr>
          <a:xfrm>
            <a:off x="612647" y="42642"/>
            <a:ext cx="6858000" cy="932688"/>
          </a:xfrm>
        </p:spPr>
        <p:txBody>
          <a:bodyPr vert="horz" lIns="91440" tIns="45720" rIns="91440" bIns="45720" rtlCol="0" anchor="b">
            <a:normAutofit/>
          </a:bodyPr>
          <a:lstStyle/>
          <a:p>
            <a:r>
              <a:rPr lang="fr-FR" b="1" kern="1200" noProof="0" dirty="0">
                <a:latin typeface="+mj-lt"/>
                <a:ea typeface="+mj-ea"/>
                <a:cs typeface="+mj-cs"/>
              </a:rPr>
              <a:t>Validation et revue</a:t>
            </a:r>
          </a:p>
        </p:txBody>
      </p:sp>
      <p:sp>
        <p:nvSpPr>
          <p:cNvPr id="5" name="TextBox 4">
            <a:extLst>
              <a:ext uri="{FF2B5EF4-FFF2-40B4-BE49-F238E27FC236}">
                <a16:creationId xmlns:a16="http://schemas.microsoft.com/office/drawing/2014/main" id="{D40A6ECE-0F24-4AAF-A848-0A25CF76103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6" y="1021822"/>
            <a:ext cx="8230363" cy="3047415"/>
          </a:xfrm>
          <a:prstGeom prst="rect">
            <a:avLst/>
          </a:prstGeom>
        </p:spPr>
        <p:txBody>
          <a:bodyPr>
            <a:normAutofit/>
          </a:bodyPr>
          <a:lstStyle/>
          <a:p>
            <a:pPr>
              <a:spcAft>
                <a:spcPts val="600"/>
              </a:spcAft>
            </a:pPr>
            <a:r>
              <a:rPr lang="fr-FR" sz="1200" b="1" noProof="0" dirty="0"/>
              <a:t>Vérification et itération</a:t>
            </a:r>
            <a:endParaRPr lang="fr-FR" sz="1200" noProof="0" dirty="0"/>
          </a:p>
          <a:p>
            <a:pPr>
              <a:spcAft>
                <a:spcPts val="600"/>
              </a:spcAft>
            </a:pPr>
            <a:r>
              <a:rPr lang="fr-FR" sz="1200" noProof="0" dirty="0"/>
              <a:t>Vérifiez les données saisies dans le plan financier afin de garantir leur exactitude et leur pertinence.</a:t>
            </a:r>
          </a:p>
          <a:p>
            <a:pPr>
              <a:spcAft>
                <a:spcPts val="600"/>
              </a:spcAft>
            </a:pPr>
            <a:r>
              <a:rPr lang="fr-FR" sz="1200" noProof="0" dirty="0"/>
              <a:t>Meilleures pratiques pour garantir l'exactitude : la mise à jour régulière des hypothèses et la conservation de versions de sauvegarde améliorent la fiabilité du plan financier.</a:t>
            </a:r>
          </a:p>
          <a:p>
            <a:pPr>
              <a:spcBef>
                <a:spcPts val="600"/>
              </a:spcBef>
              <a:spcAft>
                <a:spcPts val="600"/>
              </a:spcAft>
            </a:pPr>
            <a:r>
              <a:rPr lang="fr-FR" sz="1200" b="1" noProof="0" dirty="0"/>
              <a:t>Importance de l'examen par les pairs</a:t>
            </a:r>
            <a:endParaRPr lang="fr-FR" sz="1200" noProof="0" dirty="0"/>
          </a:p>
          <a:p>
            <a:pPr>
              <a:spcAft>
                <a:spcPts val="600"/>
              </a:spcAft>
            </a:pPr>
            <a:r>
              <a:rPr lang="fr-FR" sz="1200" noProof="0" dirty="0"/>
              <a:t>Faites appel à des pairs pour détecter les erreurs et améliorer la fiabilité et la crédibilité du plan financier.</a:t>
            </a:r>
          </a:p>
          <a:p>
            <a:pPr>
              <a:spcBef>
                <a:spcPts val="600"/>
              </a:spcBef>
              <a:spcAft>
                <a:spcPts val="600"/>
              </a:spcAft>
            </a:pPr>
            <a:r>
              <a:rPr lang="fr-FR" sz="1200" b="1" noProof="0" dirty="0"/>
              <a:t>Vérification des totaux</a:t>
            </a:r>
            <a:endParaRPr lang="fr-FR" sz="1200" noProof="0" dirty="0"/>
          </a:p>
          <a:p>
            <a:pPr>
              <a:spcAft>
                <a:spcPts val="600"/>
              </a:spcAft>
            </a:pPr>
            <a:r>
              <a:rPr lang="fr-FR" sz="1200" noProof="0" dirty="0"/>
              <a:t>Vérifiez que les totaux correspondent à ceux indiqués dans la fiche d'instructions. Toutes les vérifications doivent être VRAIES.</a:t>
            </a:r>
          </a:p>
          <a:p>
            <a:pPr marL="0" lvl="1" indent="0">
              <a:spcBef>
                <a:spcPts val="1000"/>
              </a:spcBef>
              <a:spcAft>
                <a:spcPts val="600"/>
              </a:spcAft>
              <a:buFont typeface="Arial" panose="020B0604020202020204" pitchFamily="34" charset="0"/>
              <a:buNone/>
            </a:pPr>
            <a:endParaRPr lang="fr-FR" sz="1200" noProof="0" dirty="0"/>
          </a:p>
        </p:txBody>
      </p:sp>
      <p:pic>
        <p:nvPicPr>
          <p:cNvPr id="4" name="Content Placeholder 3" descr="Check list sign and Highlighter isolated on white background">
            <a:extLst>
              <a:ext uri="{FF2B5EF4-FFF2-40B4-BE49-F238E27FC236}">
                <a16:creationId xmlns:a16="http://schemas.microsoft.com/office/drawing/2014/main" id="{486EB26F-F892-48B5-BB1A-71721C37A64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8697685" y="10"/>
            <a:ext cx="3494314" cy="6857990"/>
          </a:xfrm>
          <a:prstGeom prst="rect">
            <a:avLst/>
          </a:prstGeom>
          <a:noFill/>
        </p:spPr>
      </p:pic>
      <p:sp>
        <p:nvSpPr>
          <p:cNvPr id="3" name="Date Placeholder 2">
            <a:extLst>
              <a:ext uri="{FF2B5EF4-FFF2-40B4-BE49-F238E27FC236}">
                <a16:creationId xmlns:a16="http://schemas.microsoft.com/office/drawing/2014/main" id="{68E8A032-74A3-7167-8D9A-E79725D6C09D}"/>
              </a:ext>
            </a:extLst>
          </p:cNvPr>
          <p:cNvSpPr>
            <a:spLocks noGrp="1"/>
          </p:cNvSpPr>
          <p:nvPr>
            <p:ph type="dt" sz="half" idx="15"/>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249E6A1F-45F8-8908-EAE1-6029358806E5}"/>
              </a:ext>
            </a:extLst>
          </p:cNvPr>
          <p:cNvSpPr>
            <a:spLocks noGrp="1"/>
          </p:cNvSpPr>
          <p:nvPr>
            <p:ph type="ftr" sz="quarter" idx="16"/>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201FF0FA-7204-C8E3-33D9-9D49EBAC7D54}"/>
              </a:ext>
            </a:extLst>
          </p:cNvPr>
          <p:cNvSpPr>
            <a:spLocks noGrp="1"/>
          </p:cNvSpPr>
          <p:nvPr>
            <p:ph type="sldNum" sz="quarter" idx="17"/>
          </p:nvPr>
        </p:nvSpPr>
        <p:spPr/>
        <p:txBody>
          <a:bodyPr/>
          <a:lstStyle/>
          <a:p>
            <a:fld id="{CC057153-B650-4DEB-B370-79DDCFDCE934}" type="slidenum">
              <a:rPr lang="fr-FR" noProof="0" smtClean="0"/>
              <a:t>48</a:t>
            </a:fld>
            <a:endParaRPr lang="fr-FR" noProof="0" dirty="0"/>
          </a:p>
        </p:txBody>
      </p:sp>
      <p:pic>
        <p:nvPicPr>
          <p:cNvPr id="11" name="Picture 10">
            <a:extLst>
              <a:ext uri="{FF2B5EF4-FFF2-40B4-BE49-F238E27FC236}">
                <a16:creationId xmlns:a16="http://schemas.microsoft.com/office/drawing/2014/main" id="{FE74F410-A3DF-7BB2-1C46-332220E88A90}"/>
              </a:ext>
            </a:extLst>
          </p:cNvPr>
          <p:cNvPicPr>
            <a:picLocks noChangeAspect="1"/>
          </p:cNvPicPr>
          <p:nvPr/>
        </p:nvPicPr>
        <p:blipFill>
          <a:blip r:embed="rId4"/>
          <a:stretch>
            <a:fillRect/>
          </a:stretch>
        </p:blipFill>
        <p:spPr>
          <a:xfrm>
            <a:off x="670559" y="3429000"/>
            <a:ext cx="8172450" cy="2857500"/>
          </a:xfrm>
          <a:prstGeom prst="rect">
            <a:avLst/>
          </a:prstGeom>
        </p:spPr>
      </p:pic>
    </p:spTree>
    <p:extLst>
      <p:ext uri="{BB962C8B-B14F-4D97-AF65-F5344CB8AC3E}">
        <p14:creationId xmlns:p14="http://schemas.microsoft.com/office/powerpoint/2010/main" val="959413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DEB7-FAF1-F0CD-9A5F-EB8A92555A59}"/>
              </a:ext>
            </a:extLst>
          </p:cNvPr>
          <p:cNvSpPr>
            <a:spLocks noGrp="1"/>
          </p:cNvSpPr>
          <p:nvPr>
            <p:ph type="title"/>
          </p:nvPr>
        </p:nvSpPr>
        <p:spPr>
          <a:xfrm>
            <a:off x="8343102" y="1078992"/>
            <a:ext cx="3273552" cy="1942773"/>
          </a:xfrm>
        </p:spPr>
        <p:txBody>
          <a:bodyPr vert="horz" lIns="91440" tIns="45720" rIns="91440" bIns="45720" rtlCol="0" anchor="b">
            <a:normAutofit/>
          </a:bodyPr>
          <a:lstStyle/>
          <a:p>
            <a:r>
              <a:rPr lang="fr-FR" b="1" kern="1200" noProof="0" dirty="0">
                <a:latin typeface="+mj-lt"/>
                <a:ea typeface="+mj-ea"/>
                <a:cs typeface="+mj-cs"/>
              </a:rPr>
              <a:t>Exportation et Partage</a:t>
            </a:r>
          </a:p>
        </p:txBody>
      </p:sp>
      <p:pic>
        <p:nvPicPr>
          <p:cNvPr id="4" name="Content Placeholder 3" descr="Download or upload files concept">
            <a:extLst>
              <a:ext uri="{FF2B5EF4-FFF2-40B4-BE49-F238E27FC236}">
                <a16:creationId xmlns:a16="http://schemas.microsoft.com/office/drawing/2014/main" id="{47ABD94A-484E-44CA-A32D-94E9007BC6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94486CDF-65CC-434A-9344-89D60999290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6" y="3099816"/>
            <a:ext cx="3273552" cy="2953512"/>
          </a:xfrm>
          <a:prstGeom prst="rect">
            <a:avLst/>
          </a:prstGeom>
        </p:spPr>
        <p:txBody>
          <a:bodyPr>
            <a:normAutofit/>
          </a:bodyPr>
          <a:lstStyle/>
          <a:p>
            <a:r>
              <a:rPr lang="fr-FR" sz="1000" b="1" noProof="0" dirty="0"/>
              <a:t>Imprimer au format PDF</a:t>
            </a:r>
            <a:endParaRPr lang="fr-FR" sz="1000" noProof="0" dirty="0"/>
          </a:p>
          <a:p>
            <a:r>
              <a:rPr lang="fr-FR" sz="1000" noProof="0" dirty="0"/>
              <a:t>Vous pouvez imprimer certaines pages du classeur.</a:t>
            </a:r>
          </a:p>
          <a:p>
            <a:endParaRPr lang="fr-FR" sz="1000" noProof="0" dirty="0"/>
          </a:p>
          <a:p>
            <a:r>
              <a:rPr lang="fr-FR" sz="1000" b="1" noProof="0" dirty="0"/>
              <a:t>Copier/coller</a:t>
            </a:r>
            <a:endParaRPr lang="fr-FR" sz="1000" noProof="0" dirty="0"/>
          </a:p>
          <a:p>
            <a:r>
              <a:rPr lang="fr-FR" sz="1000" noProof="0" dirty="0"/>
              <a:t>Vous pouvez transférer certains tableaux croisés dynamiques ou graphiques dans votre fichier de plan d'affaires.</a:t>
            </a:r>
          </a:p>
          <a:p>
            <a:endParaRPr lang="fr-FR" sz="1000" noProof="0" dirty="0"/>
          </a:p>
          <a:p>
            <a:r>
              <a:rPr lang="fr-FR" sz="1000" b="1" noProof="0" dirty="0"/>
              <a:t>Importance du contrôle de version</a:t>
            </a:r>
            <a:endParaRPr lang="fr-FR" sz="1000" noProof="0" dirty="0"/>
          </a:p>
          <a:p>
            <a:r>
              <a:rPr lang="fr-FR" sz="1000" noProof="0" dirty="0"/>
              <a:t>Le suivi des modifications apportées au plan au fil du temps garantit l'exactitude et la responsabilité des mises à jour. Vous pouvez modifier la date du nom de fichier de votre classeur.</a:t>
            </a:r>
          </a:p>
        </p:txBody>
      </p:sp>
      <p:sp>
        <p:nvSpPr>
          <p:cNvPr id="3" name="Date Placeholder 2">
            <a:extLst>
              <a:ext uri="{FF2B5EF4-FFF2-40B4-BE49-F238E27FC236}">
                <a16:creationId xmlns:a16="http://schemas.microsoft.com/office/drawing/2014/main" id="{04C395C1-FD16-D2FC-92EB-5EF29CE78733}"/>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DCD5F18C-B325-9608-ED2B-9728924069C3}"/>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9560FDE6-9D5D-6B2A-7997-2B82333D12B4}"/>
              </a:ext>
            </a:extLst>
          </p:cNvPr>
          <p:cNvSpPr>
            <a:spLocks noGrp="1"/>
          </p:cNvSpPr>
          <p:nvPr>
            <p:ph type="sldNum" sz="quarter" idx="12"/>
          </p:nvPr>
        </p:nvSpPr>
        <p:spPr/>
        <p:txBody>
          <a:bodyPr/>
          <a:lstStyle/>
          <a:p>
            <a:fld id="{CC057153-B650-4DEB-B370-79DDCFDCE934}" type="slidenum">
              <a:rPr lang="fr-FR" noProof="0" smtClean="0"/>
              <a:t>49</a:t>
            </a:fld>
            <a:endParaRPr lang="fr-FR" noProof="0" dirty="0"/>
          </a:p>
        </p:txBody>
      </p:sp>
    </p:spTree>
    <p:extLst>
      <p:ext uri="{BB962C8B-B14F-4D97-AF65-F5344CB8AC3E}">
        <p14:creationId xmlns:p14="http://schemas.microsoft.com/office/powerpoint/2010/main" val="3125548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3799-2E08-8C6B-2B73-7E9F0600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F8AEA-3D0E-FC7E-AE9F-B79B47C8BEFB}"/>
              </a:ext>
            </a:extLst>
          </p:cNvPr>
          <p:cNvSpPr>
            <a:spLocks noGrp="1"/>
          </p:cNvSpPr>
          <p:nvPr>
            <p:ph type="title"/>
          </p:nvPr>
        </p:nvSpPr>
        <p:spPr>
          <a:xfrm>
            <a:off x="612647" y="72902"/>
            <a:ext cx="6858000" cy="932688"/>
          </a:xfrm>
        </p:spPr>
        <p:txBody>
          <a:bodyPr vert="horz" lIns="91440" tIns="45720" rIns="91440" bIns="45720" rtlCol="0" anchor="b">
            <a:normAutofit/>
          </a:bodyPr>
          <a:lstStyle/>
          <a:p>
            <a:r>
              <a:rPr lang="fr-FR" b="1" kern="1200" noProof="0" dirty="0">
                <a:latin typeface="+mj-lt"/>
                <a:ea typeface="+mj-ea"/>
                <a:cs typeface="+mj-cs"/>
              </a:rPr>
              <a:t>Prérequis</a:t>
            </a:r>
            <a:endParaRPr lang="fr-FR" sz="2800" b="1" kern="1200" noProof="0" dirty="0">
              <a:latin typeface="+mj-lt"/>
              <a:ea typeface="+mj-ea"/>
              <a:cs typeface="+mj-cs"/>
            </a:endParaRPr>
          </a:p>
        </p:txBody>
      </p:sp>
      <p:sp>
        <p:nvSpPr>
          <p:cNvPr id="5" name="TextBox 4">
            <a:extLst>
              <a:ext uri="{FF2B5EF4-FFF2-40B4-BE49-F238E27FC236}">
                <a16:creationId xmlns:a16="http://schemas.microsoft.com/office/drawing/2014/main" id="{CF73450C-EFE2-D80C-F083-FC62336E64A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08323"/>
            <a:ext cx="6858000" cy="4983480"/>
          </a:xfrm>
          <a:prstGeom prst="rect">
            <a:avLst/>
          </a:prstGeom>
        </p:spPr>
        <p:txBody>
          <a:bodyPr>
            <a:normAutofit fontScale="77500" lnSpcReduction="20000"/>
          </a:bodyPr>
          <a:lstStyle/>
          <a:p>
            <a:pPr>
              <a:spcBef>
                <a:spcPts val="2500"/>
              </a:spcBef>
              <a:spcAft>
                <a:spcPts val="600"/>
              </a:spcAft>
            </a:pPr>
            <a:r>
              <a:rPr lang="fr-FR" sz="2200" b="1" noProof="0" dirty="0"/>
              <a:t>Pas de génération de données</a:t>
            </a:r>
          </a:p>
          <a:p>
            <a:r>
              <a:rPr lang="fr-FR" sz="2200" noProof="0" dirty="0">
                <a:solidFill>
                  <a:srgbClr val="FF0000"/>
                </a:solidFill>
              </a:rPr>
              <a:t>Le plan financier ne génère pas de données. Il se contente de les organiser et de les calculer.</a:t>
            </a:r>
          </a:p>
          <a:p>
            <a:r>
              <a:rPr lang="fr-FR" sz="2200" noProof="0" dirty="0">
                <a:solidFill>
                  <a:srgbClr val="FF0000"/>
                </a:solidFill>
              </a:rPr>
              <a:t>Certaines données doivent être préparées à l'avance avant de remplir le plan financier.</a:t>
            </a:r>
          </a:p>
          <a:p>
            <a:endParaRPr lang="fr-FR" sz="2200" noProof="0" dirty="0"/>
          </a:p>
          <a:p>
            <a:r>
              <a:rPr lang="fr-FR" sz="2200" b="1" noProof="0" dirty="0"/>
              <a:t>Vous devez recueillir certaines informations de base concernant:</a:t>
            </a:r>
          </a:p>
          <a:p>
            <a:pPr marL="742950" lvl="2" indent="-285750">
              <a:spcBef>
                <a:spcPts val="1000"/>
              </a:spcBef>
              <a:spcAft>
                <a:spcPts val="600"/>
              </a:spcAft>
              <a:buFont typeface="Wingdings" panose="05000000000000000000" pitchFamily="2" charset="2"/>
              <a:buChar char="q"/>
            </a:pPr>
            <a:r>
              <a:rPr lang="fr-FR" sz="1400" noProof="0" dirty="0"/>
              <a:t>Données financières historiques</a:t>
            </a:r>
          </a:p>
          <a:p>
            <a:pPr marL="742950" lvl="2" indent="-285750">
              <a:spcBef>
                <a:spcPts val="1000"/>
              </a:spcBef>
              <a:spcAft>
                <a:spcPts val="600"/>
              </a:spcAft>
              <a:buFont typeface="Wingdings" panose="05000000000000000000" pitchFamily="2" charset="2"/>
              <a:buChar char="q"/>
            </a:pPr>
            <a:r>
              <a:rPr lang="fr-FR" sz="1400" noProof="0" dirty="0"/>
              <a:t>🛍️ Produit</a:t>
            </a:r>
          </a:p>
          <a:p>
            <a:pPr marL="742950" lvl="2" indent="-285750">
              <a:spcBef>
                <a:spcPts val="1000"/>
              </a:spcBef>
              <a:spcAft>
                <a:spcPts val="600"/>
              </a:spcAft>
              <a:buFont typeface="Wingdings" panose="05000000000000000000" pitchFamily="2" charset="2"/>
              <a:buChar char="q"/>
            </a:pPr>
            <a:r>
              <a:rPr lang="fr-FR" sz="1400" noProof="0" dirty="0"/>
              <a:t>🧑‍💼 Service</a:t>
            </a:r>
          </a:p>
          <a:p>
            <a:pPr marL="742950" lvl="2" indent="-285750">
              <a:spcBef>
                <a:spcPts val="1000"/>
              </a:spcBef>
              <a:spcAft>
                <a:spcPts val="600"/>
              </a:spcAft>
              <a:buFont typeface="Wingdings" panose="05000000000000000000" pitchFamily="2" charset="2"/>
              <a:buChar char="q"/>
            </a:pPr>
            <a:r>
              <a:rPr lang="fr-FR" sz="1400" noProof="0" dirty="0"/>
              <a:t>📊 Revenus</a:t>
            </a:r>
          </a:p>
          <a:p>
            <a:pPr marL="742950" lvl="2" indent="-285750">
              <a:spcBef>
                <a:spcPts val="1000"/>
              </a:spcBef>
              <a:spcAft>
                <a:spcPts val="600"/>
              </a:spcAft>
              <a:buFont typeface="Wingdings" panose="05000000000000000000" pitchFamily="2" charset="2"/>
              <a:buChar char="q"/>
            </a:pPr>
            <a:r>
              <a:rPr lang="fr-FR" sz="1400" noProof="0" dirty="0"/>
              <a:t>🛠️ Coûts opérationnels</a:t>
            </a:r>
          </a:p>
          <a:p>
            <a:pPr marL="742950" lvl="2" indent="-285750">
              <a:spcBef>
                <a:spcPts val="1000"/>
              </a:spcBef>
              <a:spcAft>
                <a:spcPts val="600"/>
              </a:spcAft>
              <a:buFont typeface="Wingdings" panose="05000000000000000000" pitchFamily="2" charset="2"/>
              <a:buChar char="q"/>
            </a:pPr>
            <a:r>
              <a:rPr lang="fr-FR" sz="1400" noProof="0" dirty="0"/>
              <a:t>👥 HR &amp; Plan de paye</a:t>
            </a:r>
          </a:p>
          <a:p>
            <a:pPr marL="742950" lvl="2" indent="-285750">
              <a:spcBef>
                <a:spcPts val="1000"/>
              </a:spcBef>
              <a:spcAft>
                <a:spcPts val="600"/>
              </a:spcAft>
              <a:buFont typeface="Wingdings" panose="05000000000000000000" pitchFamily="2" charset="2"/>
              <a:buChar char="q"/>
            </a:pPr>
            <a:r>
              <a:rPr lang="fr-FR" sz="1400" noProof="0" dirty="0"/>
              <a:t>💰 Informations sur les investissements et le financement</a:t>
            </a:r>
          </a:p>
          <a:p>
            <a:pPr marL="742950" lvl="2" indent="-285750">
              <a:spcBef>
                <a:spcPts val="1000"/>
              </a:spcBef>
              <a:spcAft>
                <a:spcPts val="600"/>
              </a:spcAft>
              <a:buFont typeface="Wingdings" panose="05000000000000000000" pitchFamily="2" charset="2"/>
              <a:buChar char="q"/>
            </a:pPr>
            <a:endParaRPr lang="fr-FR" sz="1400" b="1" noProof="0" dirty="0"/>
          </a:p>
          <a:p>
            <a:r>
              <a:rPr lang="fr-FR" b="1" noProof="0" dirty="0"/>
              <a:t>Comprendre le passé vous donne les moyens de façonner l'avenir. Vos données actuelles servent de base pour prévoir ce qui vous attend.</a:t>
            </a:r>
            <a:endParaRPr lang="fr-FR" noProof="0" dirty="0"/>
          </a:p>
        </p:txBody>
      </p:sp>
      <p:pic>
        <p:nvPicPr>
          <p:cNvPr id="4" name="Graphic 3" descr="Warning with solid fill">
            <a:extLst>
              <a:ext uri="{FF2B5EF4-FFF2-40B4-BE49-F238E27FC236}">
                <a16:creationId xmlns:a16="http://schemas.microsoft.com/office/drawing/2014/main" id="{67D66C26-8969-D2EF-E2FE-AF69C0CA3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5572" y="1126169"/>
            <a:ext cx="4109022" cy="4109022"/>
          </a:xfrm>
          <a:prstGeom prst="rect">
            <a:avLst/>
          </a:prstGeom>
        </p:spPr>
      </p:pic>
      <p:sp>
        <p:nvSpPr>
          <p:cNvPr id="7" name="Date Placeholder 6">
            <a:extLst>
              <a:ext uri="{FF2B5EF4-FFF2-40B4-BE49-F238E27FC236}">
                <a16:creationId xmlns:a16="http://schemas.microsoft.com/office/drawing/2014/main" id="{9A3AB3FF-399F-18E2-7E39-B33F8D0A1957}"/>
              </a:ext>
            </a:extLst>
          </p:cNvPr>
          <p:cNvSpPr>
            <a:spLocks noGrp="1"/>
          </p:cNvSpPr>
          <p:nvPr>
            <p:ph type="dt" sz="half" idx="15"/>
          </p:nvPr>
        </p:nvSpPr>
        <p:spPr/>
        <p:txBody>
          <a:bodyPr/>
          <a:lstStyle/>
          <a:p>
            <a:r>
              <a:rPr lang="en-BE" noProof="0"/>
              <a:t>02/11/2025</a:t>
            </a:r>
            <a:endParaRPr lang="fr-FR" noProof="0" dirty="0"/>
          </a:p>
        </p:txBody>
      </p:sp>
      <p:sp>
        <p:nvSpPr>
          <p:cNvPr id="8" name="Footer Placeholder 7">
            <a:extLst>
              <a:ext uri="{FF2B5EF4-FFF2-40B4-BE49-F238E27FC236}">
                <a16:creationId xmlns:a16="http://schemas.microsoft.com/office/drawing/2014/main" id="{3E65A914-5BC4-1F20-04E8-47876AA44C8C}"/>
              </a:ext>
            </a:extLst>
          </p:cNvPr>
          <p:cNvSpPr>
            <a:spLocks noGrp="1"/>
          </p:cNvSpPr>
          <p:nvPr>
            <p:ph type="ftr" sz="quarter" idx="16"/>
          </p:nvPr>
        </p:nvSpPr>
        <p:spPr>
          <a:xfrm>
            <a:off x="8903074" y="6453002"/>
            <a:ext cx="2805405" cy="365125"/>
          </a:xfrm>
        </p:spPr>
        <p:txBody>
          <a:bodyPr/>
          <a:lstStyle/>
          <a:p>
            <a:r>
              <a:rPr lang="fr-FR" noProof="0" dirty="0"/>
              <a:t>Training Financial Plan v02</a:t>
            </a:r>
          </a:p>
        </p:txBody>
      </p:sp>
      <p:sp>
        <p:nvSpPr>
          <p:cNvPr id="9" name="Slide Number Placeholder 8">
            <a:extLst>
              <a:ext uri="{FF2B5EF4-FFF2-40B4-BE49-F238E27FC236}">
                <a16:creationId xmlns:a16="http://schemas.microsoft.com/office/drawing/2014/main" id="{8D87A497-6EF8-7B6A-63BD-12F053984B0E}"/>
              </a:ext>
            </a:extLst>
          </p:cNvPr>
          <p:cNvSpPr>
            <a:spLocks noGrp="1"/>
          </p:cNvSpPr>
          <p:nvPr>
            <p:ph type="sldNum" sz="quarter" idx="17"/>
          </p:nvPr>
        </p:nvSpPr>
        <p:spPr>
          <a:xfrm>
            <a:off x="11658715" y="6453002"/>
            <a:ext cx="429207" cy="365125"/>
          </a:xfrm>
        </p:spPr>
        <p:txBody>
          <a:bodyPr/>
          <a:lstStyle/>
          <a:p>
            <a:fld id="{CC057153-B650-4DEB-B370-79DDCFDCE934}" type="slidenum">
              <a:rPr lang="fr-FR" noProof="0" smtClean="0"/>
              <a:t>5</a:t>
            </a:fld>
            <a:endParaRPr lang="fr-FR" noProof="0" dirty="0"/>
          </a:p>
        </p:txBody>
      </p:sp>
    </p:spTree>
    <p:extLst>
      <p:ext uri="{BB962C8B-B14F-4D97-AF65-F5344CB8AC3E}">
        <p14:creationId xmlns:p14="http://schemas.microsoft.com/office/powerpoint/2010/main" val="111573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25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50"/>
                                        <p:tgtEl>
                                          <p:spTgt spid="5">
                                            <p:txEl>
                                              <p:pRg st="1" end="1"/>
                                            </p:txEl>
                                          </p:spTgt>
                                        </p:tgtEl>
                                      </p:cBhvr>
                                    </p:animEffect>
                                    <p:anim calcmode="lin" valueType="num">
                                      <p:cBhvr>
                                        <p:cTn id="14"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5">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5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50"/>
                                        <p:tgtEl>
                                          <p:spTgt spid="5">
                                            <p:txEl>
                                              <p:pRg st="0" end="0"/>
                                            </p:txEl>
                                          </p:spTgt>
                                        </p:tgtEl>
                                      </p:cBhvr>
                                    </p:animEffect>
                                    <p:anim calcmode="lin" valueType="num">
                                      <p:cBhvr>
                                        <p:cTn id="19"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250" fill="hold"/>
                                        <p:tgtEl>
                                          <p:spTgt spid="5">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50"/>
                                        <p:tgtEl>
                                          <p:spTgt spid="5">
                                            <p:txEl>
                                              <p:pRg st="2" end="2"/>
                                            </p:txEl>
                                          </p:spTgt>
                                        </p:tgtEl>
                                      </p:cBhvr>
                                    </p:animEffect>
                                    <p:anim calcmode="lin" valueType="num">
                                      <p:cBhvr>
                                        <p:cTn id="24"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250" fill="hold"/>
                                        <p:tgtEl>
                                          <p:spTgt spid="5">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250"/>
                                        <p:tgtEl>
                                          <p:spTgt spid="5">
                                            <p:txEl>
                                              <p:pRg st="4" end="4"/>
                                            </p:txEl>
                                          </p:spTgt>
                                        </p:tgtEl>
                                      </p:cBhvr>
                                    </p:animEffect>
                                    <p:anim calcmode="lin" valueType="num">
                                      <p:cBhvr>
                                        <p:cTn id="29"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25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1000"/>
                                        <p:tgtEl>
                                          <p:spTgt spid="5">
                                            <p:txEl>
                                              <p:pRg st="8" end="8"/>
                                            </p:txEl>
                                          </p:spTgt>
                                        </p:tgtEl>
                                      </p:cBhvr>
                                    </p:animEffect>
                                    <p:anim calcmode="lin" valueType="num">
                                      <p:cBhvr>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1000"/>
                                        <p:tgtEl>
                                          <p:spTgt spid="5">
                                            <p:txEl>
                                              <p:pRg st="10" end="10"/>
                                            </p:txEl>
                                          </p:spTgt>
                                        </p:tgtEl>
                                      </p:cBhvr>
                                    </p:animEffect>
                                    <p:anim calcmode="lin" valueType="num">
                                      <p:cBhvr>
                                        <p:cTn id="5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Effect transition="in" filter="fade">
                                      <p:cBhvr>
                                        <p:cTn id="63" dur="1000"/>
                                        <p:tgtEl>
                                          <p:spTgt spid="5">
                                            <p:txEl>
                                              <p:pRg st="11" end="11"/>
                                            </p:txEl>
                                          </p:spTgt>
                                        </p:tgtEl>
                                      </p:cBhvr>
                                    </p:animEffect>
                                    <p:anim calcmode="lin" valueType="num">
                                      <p:cBhvr>
                                        <p:cTn id="64"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723-9056-788C-5A4B-6EB02C28CCDF}"/>
              </a:ext>
            </a:extLst>
          </p:cNvPr>
          <p:cNvSpPr>
            <a:spLocks noGrp="1"/>
          </p:cNvSpPr>
          <p:nvPr>
            <p:ph type="ctrTitle"/>
          </p:nvPr>
        </p:nvSpPr>
        <p:spPr>
          <a:xfrm>
            <a:off x="274320" y="1801368"/>
            <a:ext cx="7772400" cy="4572000"/>
          </a:xfrm>
        </p:spPr>
        <p:txBody>
          <a:bodyPr anchor="b">
            <a:normAutofit/>
          </a:bodyPr>
          <a:lstStyle/>
          <a:p>
            <a:r>
              <a:rPr lang="fr-FR" noProof="0" dirty="0"/>
              <a:t>Q&amp;R</a:t>
            </a:r>
          </a:p>
        </p:txBody>
      </p:sp>
      <p:sp>
        <p:nvSpPr>
          <p:cNvPr id="3" name="Date Placeholder 2">
            <a:extLst>
              <a:ext uri="{FF2B5EF4-FFF2-40B4-BE49-F238E27FC236}">
                <a16:creationId xmlns:a16="http://schemas.microsoft.com/office/drawing/2014/main" id="{1C62FE2C-922F-8969-DBE6-30980468D1B3}"/>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FE5F79B1-2782-850B-4ED2-FE13F36249D2}"/>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863793C4-2D72-7416-89B8-249D277FDA0F}"/>
              </a:ext>
            </a:extLst>
          </p:cNvPr>
          <p:cNvSpPr>
            <a:spLocks noGrp="1"/>
          </p:cNvSpPr>
          <p:nvPr>
            <p:ph type="sldNum" sz="quarter" idx="12"/>
          </p:nvPr>
        </p:nvSpPr>
        <p:spPr/>
        <p:txBody>
          <a:bodyPr/>
          <a:lstStyle/>
          <a:p>
            <a:fld id="{CC057153-B650-4DEB-B370-79DDCFDCE934}" type="slidenum">
              <a:rPr lang="fr-FR" noProof="0" smtClean="0"/>
              <a:t>50</a:t>
            </a:fld>
            <a:endParaRPr lang="fr-FR" noProof="0" dirty="0"/>
          </a:p>
        </p:txBody>
      </p:sp>
    </p:spTree>
    <p:extLst>
      <p:ext uri="{BB962C8B-B14F-4D97-AF65-F5344CB8AC3E}">
        <p14:creationId xmlns:p14="http://schemas.microsoft.com/office/powerpoint/2010/main" val="2570332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207E-4A8B-BCBD-367D-3D17A9C2B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BC355-0A04-2552-227D-C36AFB19BAA9}"/>
              </a:ext>
            </a:extLst>
          </p:cNvPr>
          <p:cNvSpPr>
            <a:spLocks noGrp="1"/>
          </p:cNvSpPr>
          <p:nvPr>
            <p:ph type="title"/>
          </p:nvPr>
        </p:nvSpPr>
        <p:spPr>
          <a:xfrm>
            <a:off x="612648" y="271305"/>
            <a:ext cx="10653578" cy="924449"/>
          </a:xfrm>
        </p:spPr>
        <p:txBody>
          <a:bodyPr vert="horz" lIns="91440" tIns="45720" rIns="91440" bIns="45720" rtlCol="0" anchor="b">
            <a:normAutofit/>
          </a:bodyPr>
          <a:lstStyle/>
          <a:p>
            <a:r>
              <a:rPr lang="fr-FR" b="1" kern="1200" noProof="0" dirty="0">
                <a:latin typeface="+mj-lt"/>
                <a:ea typeface="+mj-ea"/>
                <a:cs typeface="+mj-cs"/>
              </a:rPr>
              <a:t>Q&amp;R</a:t>
            </a:r>
          </a:p>
        </p:txBody>
      </p:sp>
      <p:sp>
        <p:nvSpPr>
          <p:cNvPr id="3" name="Date Placeholder 2">
            <a:extLst>
              <a:ext uri="{FF2B5EF4-FFF2-40B4-BE49-F238E27FC236}">
                <a16:creationId xmlns:a16="http://schemas.microsoft.com/office/drawing/2014/main" id="{C80AB0DC-D01F-DEA0-2E0A-70442628413E}"/>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43CB4E70-85D1-5D05-0D88-BC66E6182423}"/>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6BA0E84D-7BC9-43F2-983B-52552CF59B9D}"/>
              </a:ext>
            </a:extLst>
          </p:cNvPr>
          <p:cNvSpPr>
            <a:spLocks noGrp="1"/>
          </p:cNvSpPr>
          <p:nvPr>
            <p:ph type="sldNum" sz="quarter" idx="12"/>
          </p:nvPr>
        </p:nvSpPr>
        <p:spPr/>
        <p:txBody>
          <a:bodyPr/>
          <a:lstStyle/>
          <a:p>
            <a:fld id="{CC057153-B650-4DEB-B370-79DDCFDCE934}" type="slidenum">
              <a:rPr lang="fr-FR" noProof="0" smtClean="0"/>
              <a:pPr/>
              <a:t>51</a:t>
            </a:fld>
            <a:endParaRPr lang="fr-FR" noProof="0" dirty="0"/>
          </a:p>
        </p:txBody>
      </p:sp>
      <p:pic>
        <p:nvPicPr>
          <p:cNvPr id="11" name="Picture Placeholder 10">
            <a:extLst>
              <a:ext uri="{FF2B5EF4-FFF2-40B4-BE49-F238E27FC236}">
                <a16:creationId xmlns:a16="http://schemas.microsoft.com/office/drawing/2014/main" id="{5D7C3FEF-BB52-4308-7FB7-1B09472E3387}"/>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2636044" y="1911350"/>
            <a:ext cx="6919913" cy="4141788"/>
          </a:xfrm>
        </p:spPr>
      </p:pic>
      <p:sp>
        <p:nvSpPr>
          <p:cNvPr id="5" name="TextBox 4">
            <a:extLst>
              <a:ext uri="{FF2B5EF4-FFF2-40B4-BE49-F238E27FC236}">
                <a16:creationId xmlns:a16="http://schemas.microsoft.com/office/drawing/2014/main" id="{57B5D977-010F-B207-5FA7-99A3000A11F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380744"/>
            <a:ext cx="4572000" cy="4983480"/>
          </a:xfrm>
          <a:prstGeom prst="rect">
            <a:avLst/>
          </a:prstGeom>
        </p:spPr>
        <p:txBody>
          <a:bodyPr>
            <a:normAutofit/>
          </a:bodyPr>
          <a:lstStyle/>
          <a:p>
            <a:pPr>
              <a:spcBef>
                <a:spcPts val="2500"/>
              </a:spcBef>
              <a:spcAft>
                <a:spcPts val="600"/>
              </a:spcAft>
            </a:pPr>
            <a:r>
              <a:rPr lang="fr-FR" sz="1400" b="1" dirty="0"/>
              <a:t>Vous pouvez poser vos questions, mais ne tirez pas sur le pianiste !!!</a:t>
            </a:r>
            <a:endParaRPr lang="fr-FR" sz="1400" noProof="0" dirty="0"/>
          </a:p>
        </p:txBody>
      </p:sp>
    </p:spTree>
    <p:extLst>
      <p:ext uri="{BB962C8B-B14F-4D97-AF65-F5344CB8AC3E}">
        <p14:creationId xmlns:p14="http://schemas.microsoft.com/office/powerpoint/2010/main" val="4284244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7523-6049-4693-3EC1-FA79998E92B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B6C6BBA-C26C-6B7D-8759-25B4833307FC}"/>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C4A5547C-6E3D-B4CC-DCE0-A31E7361E501}"/>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CE5DDC42-8CA1-4814-96FC-CBEB11E8D847}"/>
              </a:ext>
            </a:extLst>
          </p:cNvPr>
          <p:cNvSpPr>
            <a:spLocks noGrp="1"/>
          </p:cNvSpPr>
          <p:nvPr>
            <p:ph type="sldNum" sz="quarter" idx="12"/>
          </p:nvPr>
        </p:nvSpPr>
        <p:spPr/>
        <p:txBody>
          <a:bodyPr/>
          <a:lstStyle/>
          <a:p>
            <a:fld id="{CC057153-B650-4DEB-B370-79DDCFDCE934}" type="slidenum">
              <a:rPr lang="fr-FR" noProof="0" smtClean="0"/>
              <a:pPr/>
              <a:t>52</a:t>
            </a:fld>
            <a:endParaRPr lang="fr-FR" noProof="0" dirty="0"/>
          </a:p>
        </p:txBody>
      </p:sp>
      <p:pic>
        <p:nvPicPr>
          <p:cNvPr id="10" name="Picture Placeholder 9" descr="A person standing in front of a person looking at a graph&#10;&#10;AI-generated content may be incorrect.">
            <a:extLst>
              <a:ext uri="{FF2B5EF4-FFF2-40B4-BE49-F238E27FC236}">
                <a16:creationId xmlns:a16="http://schemas.microsoft.com/office/drawing/2014/main" id="{1BE30C66-9C9D-0C3E-9599-104EE067668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976081" y="0"/>
            <a:ext cx="9215919" cy="6858000"/>
          </a:xfrm>
        </p:spPr>
      </p:pic>
      <p:sp>
        <p:nvSpPr>
          <p:cNvPr id="13" name="Rectangle 12">
            <a:extLst>
              <a:ext uri="{FF2B5EF4-FFF2-40B4-BE49-F238E27FC236}">
                <a16:creationId xmlns:a16="http://schemas.microsoft.com/office/drawing/2014/main" id="{20842908-4897-80C0-C6C3-E3865FF4FC6F}"/>
              </a:ext>
            </a:extLst>
          </p:cNvPr>
          <p:cNvSpPr/>
          <p:nvPr/>
        </p:nvSpPr>
        <p:spPr>
          <a:xfrm>
            <a:off x="3786809" y="786384"/>
            <a:ext cx="3677478" cy="9326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TextBox 11">
            <a:extLst>
              <a:ext uri="{FF2B5EF4-FFF2-40B4-BE49-F238E27FC236}">
                <a16:creationId xmlns:a16="http://schemas.microsoft.com/office/drawing/2014/main" id="{DEEFCAEC-421A-FCF0-ADE0-966C1D69B48B}"/>
              </a:ext>
            </a:extLst>
          </p:cNvPr>
          <p:cNvSpPr txBox="1"/>
          <p:nvPr/>
        </p:nvSpPr>
        <p:spPr>
          <a:xfrm>
            <a:off x="4124741" y="470778"/>
            <a:ext cx="2902225" cy="1384995"/>
          </a:xfrm>
          <a:prstGeom prst="rect">
            <a:avLst/>
          </a:prstGeom>
          <a:solidFill>
            <a:schemeClr val="bg1"/>
          </a:solidFill>
        </p:spPr>
        <p:txBody>
          <a:bodyPr wrap="square" rtlCol="0">
            <a:spAutoFit/>
          </a:bodyPr>
          <a:lstStyle/>
          <a:p>
            <a:pPr algn="ctr"/>
            <a:r>
              <a:rPr lang="fr-FR" sz="2800" b="1" i="1" dirty="0"/>
              <a:t>Profitez bien de ce tableur. Pas de pression..</a:t>
            </a:r>
            <a:r>
              <a:rPr lang="fr-FR" sz="2800" b="1" i="1" noProof="0" dirty="0"/>
              <a:t>.</a:t>
            </a:r>
          </a:p>
        </p:txBody>
      </p:sp>
      <p:sp>
        <p:nvSpPr>
          <p:cNvPr id="2" name="Title 1">
            <a:extLst>
              <a:ext uri="{FF2B5EF4-FFF2-40B4-BE49-F238E27FC236}">
                <a16:creationId xmlns:a16="http://schemas.microsoft.com/office/drawing/2014/main" id="{594CE181-5C31-76C0-2696-BD891FE52B59}"/>
              </a:ext>
            </a:extLst>
          </p:cNvPr>
          <p:cNvSpPr>
            <a:spLocks noGrp="1"/>
          </p:cNvSpPr>
          <p:nvPr>
            <p:ph type="title"/>
          </p:nvPr>
        </p:nvSpPr>
        <p:spPr>
          <a:xfrm>
            <a:off x="67498" y="5856593"/>
            <a:ext cx="2695580" cy="932688"/>
          </a:xfrm>
          <a:solidFill>
            <a:schemeClr val="bg1"/>
          </a:solidFill>
        </p:spPr>
        <p:txBody>
          <a:bodyPr vert="horz" lIns="91440" tIns="45720" rIns="91440" bIns="45720" rtlCol="0" anchor="ctr">
            <a:normAutofit/>
          </a:bodyPr>
          <a:lstStyle/>
          <a:p>
            <a:pPr algn="ctr"/>
            <a:r>
              <a:rPr lang="fr-FR" sz="3600" b="1" kern="1200" noProof="0" dirty="0">
                <a:latin typeface="+mj-lt"/>
                <a:ea typeface="+mj-ea"/>
                <a:cs typeface="+mj-cs"/>
              </a:rPr>
              <a:t>Merci</a:t>
            </a:r>
          </a:p>
        </p:txBody>
      </p:sp>
    </p:spTree>
    <p:extLst>
      <p:ext uri="{BB962C8B-B14F-4D97-AF65-F5344CB8AC3E}">
        <p14:creationId xmlns:p14="http://schemas.microsoft.com/office/powerpoint/2010/main" val="1351551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0CE9-8FFD-9B2E-60D4-5B80AAAE0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8C498-AF34-FFCB-7D82-0EEA89FE9859}"/>
              </a:ext>
            </a:extLst>
          </p:cNvPr>
          <p:cNvSpPr>
            <a:spLocks noGrp="1"/>
          </p:cNvSpPr>
          <p:nvPr>
            <p:ph type="ctrTitle"/>
          </p:nvPr>
        </p:nvSpPr>
        <p:spPr>
          <a:xfrm>
            <a:off x="274320" y="1801368"/>
            <a:ext cx="7772400" cy="4572000"/>
          </a:xfrm>
        </p:spPr>
        <p:txBody>
          <a:bodyPr anchor="b">
            <a:normAutofit/>
          </a:bodyPr>
          <a:lstStyle/>
          <a:p>
            <a:r>
              <a:rPr lang="fr-FR" noProof="0" dirty="0"/>
              <a:t>Jean Beka</a:t>
            </a:r>
          </a:p>
        </p:txBody>
      </p:sp>
      <p:sp>
        <p:nvSpPr>
          <p:cNvPr id="3" name="Date Placeholder 2">
            <a:extLst>
              <a:ext uri="{FF2B5EF4-FFF2-40B4-BE49-F238E27FC236}">
                <a16:creationId xmlns:a16="http://schemas.microsoft.com/office/drawing/2014/main" id="{46CF672C-2ADD-440E-9141-B89481307057}"/>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7B98D62C-3F41-B6DE-03DA-C5D068259DB6}"/>
              </a:ext>
            </a:extLst>
          </p:cNvPr>
          <p:cNvSpPr>
            <a:spLocks noGrp="1"/>
          </p:cNvSpPr>
          <p:nvPr>
            <p:ph type="ftr" sz="quarter" idx="11"/>
          </p:nvPr>
        </p:nvSpPr>
        <p:spPr/>
        <p:txBody>
          <a:bodyPr/>
          <a:lstStyle/>
          <a:p>
            <a:r>
              <a:rPr lang="fr-FR" noProof="0" dirty="0"/>
              <a:t>Training Financial Plan v02</a:t>
            </a:r>
          </a:p>
        </p:txBody>
      </p:sp>
      <p:sp>
        <p:nvSpPr>
          <p:cNvPr id="5" name="Slide Number Placeholder 4">
            <a:extLst>
              <a:ext uri="{FF2B5EF4-FFF2-40B4-BE49-F238E27FC236}">
                <a16:creationId xmlns:a16="http://schemas.microsoft.com/office/drawing/2014/main" id="{3AFC92E5-0374-B3EF-586D-0E221393177C}"/>
              </a:ext>
            </a:extLst>
          </p:cNvPr>
          <p:cNvSpPr>
            <a:spLocks noGrp="1"/>
          </p:cNvSpPr>
          <p:nvPr>
            <p:ph type="sldNum" sz="quarter" idx="12"/>
          </p:nvPr>
        </p:nvSpPr>
        <p:spPr/>
        <p:txBody>
          <a:bodyPr/>
          <a:lstStyle/>
          <a:p>
            <a:fld id="{CC057153-B650-4DEB-B370-79DDCFDCE934}" type="slidenum">
              <a:rPr lang="fr-FR" noProof="0" smtClean="0"/>
              <a:t>53</a:t>
            </a:fld>
            <a:endParaRPr lang="fr-FR" noProof="0" dirty="0"/>
          </a:p>
        </p:txBody>
      </p:sp>
    </p:spTree>
    <p:extLst>
      <p:ext uri="{BB962C8B-B14F-4D97-AF65-F5344CB8AC3E}">
        <p14:creationId xmlns:p14="http://schemas.microsoft.com/office/powerpoint/2010/main" val="415138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0596-4FCA-7D4B-F511-7193CD91D119}"/>
              </a:ext>
            </a:extLst>
          </p:cNvPr>
          <p:cNvSpPr>
            <a:spLocks noGrp="1"/>
          </p:cNvSpPr>
          <p:nvPr>
            <p:ph type="title"/>
          </p:nvPr>
        </p:nvSpPr>
        <p:spPr>
          <a:xfrm rot="16200000">
            <a:off x="-3099789" y="3108790"/>
            <a:ext cx="6840000" cy="640420"/>
          </a:xfrm>
        </p:spPr>
        <p:txBody>
          <a:bodyPr vert="horz" lIns="91440" tIns="45720" rIns="91440" bIns="45720" rtlCol="0" anchor="ctr">
            <a:normAutofit/>
          </a:bodyPr>
          <a:lstStyle/>
          <a:p>
            <a:pPr marL="719138" lvl="1">
              <a:spcBef>
                <a:spcPts val="600"/>
              </a:spcBef>
              <a:spcAft>
                <a:spcPts val="600"/>
              </a:spcAft>
            </a:pPr>
            <a:r>
              <a:rPr lang="fr-FR" sz="3200" b="1" noProof="0" dirty="0"/>
              <a:t>Aperçu du plan financier</a:t>
            </a:r>
          </a:p>
        </p:txBody>
      </p:sp>
      <p:graphicFrame>
        <p:nvGraphicFramePr>
          <p:cNvPr id="17" name="Table 16">
            <a:extLst>
              <a:ext uri="{FF2B5EF4-FFF2-40B4-BE49-F238E27FC236}">
                <a16:creationId xmlns:a16="http://schemas.microsoft.com/office/drawing/2014/main" id="{F3AF3512-F9BA-5C52-6057-DF1A196124E7}"/>
              </a:ext>
            </a:extLst>
          </p:cNvPr>
          <p:cNvGraphicFramePr>
            <a:graphicFrameLocks noGrp="1"/>
          </p:cNvGraphicFramePr>
          <p:nvPr>
            <p:extLst>
              <p:ext uri="{D42A27DB-BD31-4B8C-83A1-F6EECF244321}">
                <p14:modId xmlns:p14="http://schemas.microsoft.com/office/powerpoint/2010/main" val="3606375648"/>
              </p:ext>
            </p:extLst>
          </p:nvPr>
        </p:nvGraphicFramePr>
        <p:xfrm>
          <a:off x="672000" y="3567521"/>
          <a:ext cx="11520000" cy="2788920"/>
        </p:xfrm>
        <a:graphic>
          <a:graphicData uri="http://schemas.openxmlformats.org/drawingml/2006/table">
            <a:tbl>
              <a:tblPr firstRow="1" bandRow="1">
                <a:tableStyleId>{7E9639D4-E3E2-4D34-9284-5A2195B3D0D7}</a:tableStyleId>
              </a:tblPr>
              <a:tblGrid>
                <a:gridCol w="1800000">
                  <a:extLst>
                    <a:ext uri="{9D8B030D-6E8A-4147-A177-3AD203B41FA5}">
                      <a16:colId xmlns:a16="http://schemas.microsoft.com/office/drawing/2014/main" val="4254647047"/>
                    </a:ext>
                  </a:extLst>
                </a:gridCol>
                <a:gridCol w="3960000">
                  <a:extLst>
                    <a:ext uri="{9D8B030D-6E8A-4147-A177-3AD203B41FA5}">
                      <a16:colId xmlns:a16="http://schemas.microsoft.com/office/drawing/2014/main" val="3906258583"/>
                    </a:ext>
                  </a:extLst>
                </a:gridCol>
                <a:gridCol w="1800000">
                  <a:extLst>
                    <a:ext uri="{9D8B030D-6E8A-4147-A177-3AD203B41FA5}">
                      <a16:colId xmlns:a16="http://schemas.microsoft.com/office/drawing/2014/main" val="671050200"/>
                    </a:ext>
                  </a:extLst>
                </a:gridCol>
                <a:gridCol w="3960000">
                  <a:extLst>
                    <a:ext uri="{9D8B030D-6E8A-4147-A177-3AD203B41FA5}">
                      <a16:colId xmlns:a16="http://schemas.microsoft.com/office/drawing/2014/main" val="1605421489"/>
                    </a:ext>
                  </a:extLst>
                </a:gridCol>
              </a:tblGrid>
              <a:tr h="0">
                <a:tc>
                  <a:txBody>
                    <a:bodyPr/>
                    <a:lstStyle/>
                    <a:p>
                      <a:r>
                        <a:rPr lang="fr-FR" sz="1050" noProof="0" dirty="0"/>
                        <a:t>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fr-FR" sz="1050" noProof="0" dirty="0"/>
                        <a:t>Content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fr-FR" sz="1050" noProof="0" dirty="0"/>
                        <a:t>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fr-FR" sz="1050" noProof="0" dirty="0"/>
                        <a:t>Content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extLst>
                  <a:ext uri="{0D108BD9-81ED-4DB2-BD59-A6C34878D82A}">
                    <a16:rowId xmlns:a16="http://schemas.microsoft.com/office/drawing/2014/main" val="289073703"/>
                  </a:ext>
                </a:extLst>
              </a:tr>
              <a:tr h="410400">
                <a:tc>
                  <a:txBody>
                    <a:bodyPr/>
                    <a:lstStyle/>
                    <a:p>
                      <a:r>
                        <a:rPr lang="fr-FR" sz="1200" b="1" noProof="0" dirty="0">
                          <a:solidFill>
                            <a:schemeClr val="bg1"/>
                          </a:solidFill>
                        </a:rPr>
                        <a:t>ReadMe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r>
                        <a:rPr lang="fr-FR" sz="1050" noProof="0" dirty="0"/>
                        <a:t>Contenu du fichier</a:t>
                      </a:r>
                    </a:p>
                    <a:p>
                      <a:r>
                        <a:rPr lang="fr-FR" sz="1050" noProof="0" dirty="0"/>
                        <a:t>Définissez votre langue</a:t>
                      </a:r>
                      <a:endParaRPr lang="fr-FR" sz="1050" noProof="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050" b="1" noProof="0" dirty="0">
                          <a:solidFill>
                            <a:schemeClr val="bg1"/>
                          </a:solidFill>
                        </a:rPr>
                        <a:t>Instructions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fr-FR" sz="1050" noProof="0" dirty="0"/>
                        <a:t>Instructions détaillées par onglet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869648"/>
                  </a:ext>
                </a:extLst>
              </a:tr>
              <a:tr h="410400">
                <a:tc>
                  <a:txBody>
                    <a:bodyPr/>
                    <a:lstStyle/>
                    <a:p>
                      <a:r>
                        <a:rPr lang="fr-FR" sz="1200" b="1" noProof="0" dirty="0"/>
                        <a:t>Inputs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fr-FR" sz="1050" noProof="0" dirty="0">
                          <a:solidFill>
                            <a:srgbClr val="FF0000"/>
                          </a:solidFill>
                        </a:rPr>
                        <a:t>Cellules jaunes dans les onglets jaunes à remplir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200" b="1" noProof="0" dirty="0">
                          <a:solidFill>
                            <a:schemeClr val="bg1"/>
                          </a:solidFill>
                        </a:rPr>
                        <a:t>Reporting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fr-FR" sz="1050" noProof="0" dirty="0">
                          <a:solidFill>
                            <a:srgbClr val="FF0000"/>
                          </a:solidFill>
                        </a:rPr>
                        <a:t>Cliquez sur « Refresh All Pivots » pour mettre à jour toutes les onglets verts.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02830"/>
                  </a:ext>
                </a:extLst>
              </a:tr>
              <a:tr h="410400">
                <a:tc>
                  <a:txBody>
                    <a:bodyPr/>
                    <a:lstStyle/>
                    <a:p>
                      <a:pPr lvl="1"/>
                      <a:r>
                        <a:rPr lang="fr-FR" sz="1200" b="1" noProof="0" dirty="0"/>
                        <a:t>InputsData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fr-FR" sz="1050" noProof="0" dirty="0"/>
                        <a:t>Entrez les paramètres clés qui déterminent le modèle financier (devise, période, produits et services, TVA, régime fiscal, scénario le plus favorable/le plus défavorable).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fr-FR" sz="1200" b="1" noProof="0" dirty="0">
                          <a:solidFill>
                            <a:schemeClr val="bg1"/>
                          </a:solidFill>
                        </a:rPr>
                        <a:t>RevenuePivot</a:t>
                      </a:r>
                    </a:p>
                    <a:p>
                      <a:pPr lvl="1"/>
                      <a:r>
                        <a:rPr lang="fr-FR" sz="1200" b="1" noProof="0" dirty="0">
                          <a:solidFill>
                            <a:schemeClr val="bg1"/>
                          </a:solidFill>
                        </a:rPr>
                        <a:t>RevenueChart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fr-FR" sz="1050" noProof="0" dirty="0"/>
                        <a:t>Tableaux croisés dynamiques et graphiques prédéfinis de votre plan de revenus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9416184"/>
                  </a:ext>
                </a:extLst>
              </a:tr>
              <a:tr h="410400">
                <a:tc>
                  <a:txBody>
                    <a:bodyPr/>
                    <a:lstStyle/>
                    <a:p>
                      <a:pPr lvl="1"/>
                      <a:r>
                        <a:rPr lang="fr-FR" sz="1200" b="1" noProof="0" dirty="0"/>
                        <a:t>RevenueData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fr-FR" sz="1050" noProof="0" dirty="0"/>
                        <a:t>Définissez votre plan de revenus (volume, prix, coût des ventes) par produit et/ou service.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fr-FR" sz="1200" b="1" noProof="0" dirty="0">
                          <a:solidFill>
                            <a:schemeClr val="bg1"/>
                          </a:solidFill>
                        </a:rPr>
                        <a:t>FinancePivot</a:t>
                      </a:r>
                    </a:p>
                    <a:p>
                      <a:pPr lvl="1"/>
                      <a:r>
                        <a:rPr lang="fr-FR" sz="1200" b="1" noProof="0" dirty="0">
                          <a:solidFill>
                            <a:schemeClr val="bg1"/>
                          </a:solidFill>
                        </a:rPr>
                        <a:t>FinanceChart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noProof="0" dirty="0"/>
                        <a:t>Tableaux croisés dynamiques et graphiques prédéfinis concernant votre compte de résultat, votre bilan, vos ratios, vos dépenses d'exploitation, votre personnel et votre tableau des flux de trésorerie.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2440465"/>
                  </a:ext>
                </a:extLst>
              </a:tr>
              <a:tr h="410400">
                <a:tc>
                  <a:txBody>
                    <a:bodyPr/>
                    <a:lstStyle/>
                    <a:p>
                      <a:pPr lvl="1"/>
                      <a:r>
                        <a:rPr lang="fr-FR" sz="1200" b="1" noProof="0" dirty="0"/>
                        <a:t>FinanceData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fr-FR" sz="1050" noProof="0" dirty="0"/>
                        <a:t>Définissez vos dépenses d'exploitation, vos investissements, votre fonds de roulement et vos sources de financement.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fr-FR" sz="1200" b="1" noProof="0" dirty="0">
                          <a:solidFill>
                            <a:schemeClr val="bg1"/>
                          </a:solidFill>
                        </a:rPr>
                        <a:t>FinanceEUR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fr-FR" sz="1050" noProof="0" dirty="0"/>
                        <a:t>Onglet récapitulatif en EUR pour les investisseurs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9266062"/>
                  </a:ext>
                </a:extLst>
              </a:tr>
            </a:tbl>
          </a:graphicData>
        </a:graphic>
      </p:graphicFrame>
      <p:sp>
        <p:nvSpPr>
          <p:cNvPr id="3" name="Date Placeholder 2">
            <a:extLst>
              <a:ext uri="{FF2B5EF4-FFF2-40B4-BE49-F238E27FC236}">
                <a16:creationId xmlns:a16="http://schemas.microsoft.com/office/drawing/2014/main" id="{F8ED7865-3276-824B-3BFE-C533CB1CDF10}"/>
              </a:ext>
            </a:extLst>
          </p:cNvPr>
          <p:cNvSpPr>
            <a:spLocks noGrp="1"/>
          </p:cNvSpPr>
          <p:nvPr>
            <p:ph type="dt" sz="half" idx="10"/>
          </p:nvPr>
        </p:nvSpPr>
        <p:spPr/>
        <p:txBody>
          <a:bodyPr/>
          <a:lstStyle/>
          <a:p>
            <a:r>
              <a:rPr lang="en-BE" noProof="0"/>
              <a:t>02/11/2025</a:t>
            </a:r>
            <a:endParaRPr lang="fr-FR" noProof="0" dirty="0"/>
          </a:p>
        </p:txBody>
      </p:sp>
      <p:sp>
        <p:nvSpPr>
          <p:cNvPr id="4" name="Footer Placeholder 3">
            <a:extLst>
              <a:ext uri="{FF2B5EF4-FFF2-40B4-BE49-F238E27FC236}">
                <a16:creationId xmlns:a16="http://schemas.microsoft.com/office/drawing/2014/main" id="{EF80871D-BE21-C165-04B5-A87F10E0E77D}"/>
              </a:ext>
            </a:extLst>
          </p:cNvPr>
          <p:cNvSpPr>
            <a:spLocks noGrp="1"/>
          </p:cNvSpPr>
          <p:nvPr>
            <p:ph type="ftr" sz="quarter" idx="11"/>
          </p:nvPr>
        </p:nvSpPr>
        <p:spPr/>
        <p:txBody>
          <a:bodyPr/>
          <a:lstStyle/>
          <a:p>
            <a:r>
              <a:rPr lang="fr-FR" noProof="0" dirty="0"/>
              <a:t>Training Financial Plan v02</a:t>
            </a:r>
          </a:p>
        </p:txBody>
      </p:sp>
      <p:sp>
        <p:nvSpPr>
          <p:cNvPr id="6" name="Slide Number Placeholder 5">
            <a:extLst>
              <a:ext uri="{FF2B5EF4-FFF2-40B4-BE49-F238E27FC236}">
                <a16:creationId xmlns:a16="http://schemas.microsoft.com/office/drawing/2014/main" id="{EB8584D0-6C60-F234-305C-AAAF10B3A31C}"/>
              </a:ext>
            </a:extLst>
          </p:cNvPr>
          <p:cNvSpPr>
            <a:spLocks noGrp="1"/>
          </p:cNvSpPr>
          <p:nvPr>
            <p:ph type="sldNum" sz="quarter" idx="12"/>
          </p:nvPr>
        </p:nvSpPr>
        <p:spPr/>
        <p:txBody>
          <a:bodyPr/>
          <a:lstStyle/>
          <a:p>
            <a:fld id="{CC057153-B650-4DEB-B370-79DDCFDCE934}" type="slidenum">
              <a:rPr lang="fr-FR" noProof="0" smtClean="0"/>
              <a:t>6</a:t>
            </a:fld>
            <a:endParaRPr lang="fr-FR" noProof="0" dirty="0"/>
          </a:p>
        </p:txBody>
      </p:sp>
      <p:pic>
        <p:nvPicPr>
          <p:cNvPr id="7" name="Picture 6">
            <a:extLst>
              <a:ext uri="{FF2B5EF4-FFF2-40B4-BE49-F238E27FC236}">
                <a16:creationId xmlns:a16="http://schemas.microsoft.com/office/drawing/2014/main" id="{D1248AAE-E3D7-1900-5ABF-DD9574BA2772}"/>
              </a:ext>
            </a:extLst>
          </p:cNvPr>
          <p:cNvPicPr>
            <a:picLocks noChangeAspect="1"/>
          </p:cNvPicPr>
          <p:nvPr/>
        </p:nvPicPr>
        <p:blipFill>
          <a:blip r:embed="rId3"/>
          <a:stretch>
            <a:fillRect/>
          </a:stretch>
        </p:blipFill>
        <p:spPr>
          <a:xfrm>
            <a:off x="672000" y="0"/>
            <a:ext cx="11520000" cy="3322458"/>
          </a:xfrm>
          <a:prstGeom prst="rect">
            <a:avLst/>
          </a:prstGeom>
        </p:spPr>
      </p:pic>
      <p:sp>
        <p:nvSpPr>
          <p:cNvPr id="18" name="TextBox 17">
            <a:extLst>
              <a:ext uri="{FF2B5EF4-FFF2-40B4-BE49-F238E27FC236}">
                <a16:creationId xmlns:a16="http://schemas.microsoft.com/office/drawing/2014/main" id="{3F8FCC46-D9DB-FD60-2BE4-86DEB23EA8D1}"/>
              </a:ext>
            </a:extLst>
          </p:cNvPr>
          <p:cNvSpPr txBox="1"/>
          <p:nvPr/>
        </p:nvSpPr>
        <p:spPr>
          <a:xfrm>
            <a:off x="5988837" y="82563"/>
            <a:ext cx="5693089" cy="369332"/>
          </a:xfrm>
          <a:prstGeom prst="rect">
            <a:avLst/>
          </a:prstGeom>
          <a:noFill/>
        </p:spPr>
        <p:txBody>
          <a:bodyPr wrap="square" rtlCol="0">
            <a:spAutoFit/>
          </a:bodyPr>
          <a:lstStyle/>
          <a:p>
            <a:pPr algn="ctr"/>
            <a:r>
              <a:rPr lang="fr-FR" noProof="0" dirty="0">
                <a:solidFill>
                  <a:srgbClr val="FF0000"/>
                </a:solidFill>
              </a:rPr>
              <a:t>10 onglets dans le fichier → 3 onglets à compléter</a:t>
            </a:r>
          </a:p>
        </p:txBody>
      </p:sp>
    </p:spTree>
    <p:extLst>
      <p:ext uri="{BB962C8B-B14F-4D97-AF65-F5344CB8AC3E}">
        <p14:creationId xmlns:p14="http://schemas.microsoft.com/office/powerpoint/2010/main" val="196302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EA16F-1492-02AE-FE69-4EF606C97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DF5A4-E3E8-6415-BC0A-5A864ACB6CCB}"/>
              </a:ext>
            </a:extLst>
          </p:cNvPr>
          <p:cNvSpPr>
            <a:spLocks noGrp="1"/>
          </p:cNvSpPr>
          <p:nvPr>
            <p:ph type="title"/>
          </p:nvPr>
        </p:nvSpPr>
        <p:spPr>
          <a:xfrm>
            <a:off x="-600359" y="85776"/>
            <a:ext cx="8676000" cy="661868"/>
          </a:xfrm>
        </p:spPr>
        <p:txBody>
          <a:bodyPr vert="horz" lIns="91440" tIns="45720" rIns="91440" bIns="45720" rtlCol="0" anchor="b">
            <a:normAutofit fontScale="90000"/>
          </a:bodyPr>
          <a:lstStyle/>
          <a:p>
            <a:pPr marL="719138" lvl="1">
              <a:spcBef>
                <a:spcPts val="600"/>
              </a:spcBef>
              <a:spcAft>
                <a:spcPts val="600"/>
              </a:spcAft>
            </a:pPr>
            <a:r>
              <a:rPr lang="fr-FR" sz="3600" b="1" kern="1200" noProof="0" dirty="0">
                <a:solidFill>
                  <a:schemeClr val="tx1"/>
                </a:solidFill>
                <a:latin typeface="+mj-lt"/>
                <a:ea typeface="+mj-ea"/>
                <a:cs typeface="+mj-cs"/>
              </a:rPr>
              <a:t>Etapes pour compléter le plan financier</a:t>
            </a:r>
          </a:p>
        </p:txBody>
      </p:sp>
      <p:sp>
        <p:nvSpPr>
          <p:cNvPr id="5" name="TextBox 4">
            <a:extLst>
              <a:ext uri="{FF2B5EF4-FFF2-40B4-BE49-F238E27FC236}">
                <a16:creationId xmlns:a16="http://schemas.microsoft.com/office/drawing/2014/main" id="{497D3CAA-BA64-EA40-23B4-03798259E89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0129" y="964609"/>
            <a:ext cx="7436328" cy="5449824"/>
          </a:xfrm>
          <a:prstGeom prst="rect">
            <a:avLst/>
          </a:prstGeom>
        </p:spPr>
        <p:txBody>
          <a:bodyPr>
            <a:normAutofit fontScale="92500"/>
          </a:bodyPr>
          <a:lstStyle/>
          <a:p>
            <a:pPr marL="0" indent="0">
              <a:spcAft>
                <a:spcPts val="600"/>
              </a:spcAft>
              <a:buFont typeface="Arial" panose="020B0604020202020204" pitchFamily="34" charset="0"/>
              <a:buNone/>
            </a:pPr>
            <a:r>
              <a:rPr lang="fr-FR" sz="1400" b="1" noProof="0" dirty="0">
                <a:highlight>
                  <a:srgbClr val="808080"/>
                </a:highlight>
              </a:rPr>
              <a:t>ReadMe</a:t>
            </a:r>
            <a:r>
              <a:rPr lang="fr-FR" sz="1400" b="1" noProof="0" dirty="0">
                <a:highlight>
                  <a:srgbClr val="FFFFFF"/>
                </a:highlight>
              </a:rPr>
              <a:t> onglet</a:t>
            </a:r>
          </a:p>
          <a:p>
            <a:pPr marL="457200" lvl="2">
              <a:spcAft>
                <a:spcPts val="600"/>
              </a:spcAft>
              <a:buFont typeface="Arial" panose="020B0604020202020204" pitchFamily="34" charset="0"/>
              <a:buNone/>
            </a:pPr>
            <a:r>
              <a:rPr lang="fr-FR" sz="1400" noProof="0" dirty="0"/>
              <a:t>Choisissez votre langue.</a:t>
            </a:r>
          </a:p>
          <a:p>
            <a:pPr marL="0" lvl="1" indent="0">
              <a:spcAft>
                <a:spcPts val="600"/>
              </a:spcAft>
              <a:buFont typeface="Arial" panose="020B0604020202020204" pitchFamily="34" charset="0"/>
              <a:buNone/>
            </a:pPr>
            <a:r>
              <a:rPr lang="fr-FR" sz="1400" b="1" noProof="0" dirty="0">
                <a:highlight>
                  <a:srgbClr val="00FFFF"/>
                </a:highlight>
              </a:rPr>
              <a:t>Instructions</a:t>
            </a:r>
            <a:r>
              <a:rPr lang="fr-FR" sz="1400" b="1" noProof="0" dirty="0"/>
              <a:t> onglet</a:t>
            </a:r>
          </a:p>
          <a:p>
            <a:pPr marL="457200" lvl="2">
              <a:spcAft>
                <a:spcPts val="600"/>
              </a:spcAft>
              <a:buFont typeface="Arial" panose="020B0604020202020204" pitchFamily="34" charset="0"/>
              <a:buNone/>
            </a:pPr>
            <a:r>
              <a:rPr lang="fr-FR" sz="1400" noProof="0" dirty="0">
                <a:solidFill>
                  <a:srgbClr val="FF0000"/>
                </a:solidFill>
              </a:rPr>
              <a:t>Lisez la fiche d'instructions ou les diapositives ci-dessous.</a:t>
            </a:r>
          </a:p>
          <a:p>
            <a:pPr marL="0" indent="0">
              <a:spcAft>
                <a:spcPts val="600"/>
              </a:spcAft>
              <a:buFont typeface="Arial" panose="020B0604020202020204" pitchFamily="34" charset="0"/>
              <a:buNone/>
            </a:pPr>
            <a:r>
              <a:rPr lang="fr-FR" sz="1400" b="1" noProof="0" dirty="0">
                <a:highlight>
                  <a:srgbClr val="FFFF00"/>
                </a:highlight>
              </a:rPr>
              <a:t>InputsData</a:t>
            </a:r>
            <a:r>
              <a:rPr lang="fr-FR" sz="1400" b="1" noProof="0" dirty="0">
                <a:highlight>
                  <a:srgbClr val="FFFFFF"/>
                </a:highlight>
              </a:rPr>
              <a:t> onglet</a:t>
            </a:r>
          </a:p>
          <a:p>
            <a:pPr marL="457200" lvl="2">
              <a:spcAft>
                <a:spcPts val="600"/>
              </a:spcAft>
              <a:buFont typeface="Arial" panose="020B0604020202020204" pitchFamily="34" charset="0"/>
              <a:buNone/>
            </a:pPr>
            <a:r>
              <a:rPr lang="fr-FR" sz="1400" noProof="0" dirty="0"/>
              <a:t>Remplissez les cellules jaunes : pays, année, produits et services, gamme et canal de distribution, personnel, informations relatives aux prêts et aux simulations.</a:t>
            </a:r>
          </a:p>
          <a:p>
            <a:pPr marL="0" indent="0">
              <a:spcAft>
                <a:spcPts val="600"/>
              </a:spcAft>
              <a:buFont typeface="Arial" panose="020B0604020202020204" pitchFamily="34" charset="0"/>
              <a:buNone/>
            </a:pPr>
            <a:r>
              <a:rPr lang="fr-FR" sz="1400" b="1" noProof="0" dirty="0">
                <a:highlight>
                  <a:srgbClr val="FFFF00"/>
                </a:highlight>
              </a:rPr>
              <a:t>RevenueData</a:t>
            </a:r>
            <a:r>
              <a:rPr lang="fr-FR" sz="1400" b="1" noProof="0" dirty="0">
                <a:highlight>
                  <a:srgbClr val="FFFFFF"/>
                </a:highlight>
              </a:rPr>
              <a:t> onglet</a:t>
            </a:r>
          </a:p>
          <a:p>
            <a:pPr marL="457200" lvl="2">
              <a:spcAft>
                <a:spcPts val="600"/>
              </a:spcAft>
              <a:buFont typeface="Arial" panose="020B0604020202020204" pitchFamily="34" charset="0"/>
              <a:buNone/>
            </a:pPr>
            <a:r>
              <a:rPr lang="fr-FR" sz="1400" noProof="0" dirty="0"/>
              <a:t>Remplissez les cellules jaunes : prix de vente unitaire, coût de revient unitaire, quantité par trimestre ou par an (à partir de YEAR3).</a:t>
            </a:r>
          </a:p>
          <a:p>
            <a:pPr marL="457200" lvl="2">
              <a:spcAft>
                <a:spcPts val="600"/>
              </a:spcAft>
              <a:buFont typeface="Arial" panose="020B0604020202020204" pitchFamily="34" charset="0"/>
              <a:buNone/>
            </a:pPr>
            <a:r>
              <a:rPr lang="fr-FR" sz="1400" noProof="0" dirty="0"/>
              <a:t>FACULTATIF __ Remplissez les cellules jaunes : prix de vente unitaire par gamme, coût de revient unitaire par gamme, volume mixte par gamme %, volume mixte par canal %.</a:t>
            </a:r>
          </a:p>
          <a:p>
            <a:pPr marL="457200" lvl="2">
              <a:spcAft>
                <a:spcPts val="600"/>
              </a:spcAft>
              <a:buFont typeface="Arial" panose="020B0604020202020204" pitchFamily="34" charset="0"/>
              <a:buNone/>
            </a:pPr>
            <a:r>
              <a:rPr lang="fr-FR" sz="1400" noProof="0" dirty="0"/>
              <a:t>Cliquez sur « Actualiser tous les tableaux croisés dynamiques » pour mettre à jour toutes les onglets verts.</a:t>
            </a:r>
          </a:p>
          <a:p>
            <a:pPr marL="0" indent="0">
              <a:spcAft>
                <a:spcPts val="600"/>
              </a:spcAft>
              <a:buFont typeface="Arial" panose="020B0604020202020204" pitchFamily="34" charset="0"/>
              <a:buNone/>
            </a:pPr>
            <a:r>
              <a:rPr lang="fr-FR" sz="1400" b="1" noProof="0" dirty="0">
                <a:highlight>
                  <a:srgbClr val="FFFF00"/>
                </a:highlight>
              </a:rPr>
              <a:t>FinanceData</a:t>
            </a:r>
            <a:r>
              <a:rPr lang="fr-FR" sz="1400" b="1" noProof="0" dirty="0">
                <a:highlight>
                  <a:srgbClr val="FFFFFF"/>
                </a:highlight>
              </a:rPr>
              <a:t> onglet</a:t>
            </a:r>
          </a:p>
          <a:p>
            <a:pPr marL="457200" lvl="2">
              <a:spcAft>
                <a:spcPts val="600"/>
              </a:spcAft>
              <a:buFont typeface="Arial" panose="020B0604020202020204" pitchFamily="34" charset="0"/>
              <a:buNone/>
            </a:pPr>
            <a:r>
              <a:rPr lang="fr-FR" sz="1400" noProof="0" dirty="0"/>
              <a:t>Remplissez les cellules jaunes des sections 2 à 7.</a:t>
            </a:r>
          </a:p>
          <a:p>
            <a:pPr marL="457200" lvl="2">
              <a:spcAft>
                <a:spcPts val="600"/>
              </a:spcAft>
              <a:buFont typeface="Arial" panose="020B0604020202020204" pitchFamily="34" charset="0"/>
              <a:buNone/>
            </a:pPr>
            <a:r>
              <a:rPr lang="fr-FR" sz="1400" noProof="0" dirty="0"/>
              <a:t>Cliquez sur « Actualiser tous les pivots » pour mettre à jour toutes les onglets verts.</a:t>
            </a:r>
          </a:p>
          <a:p>
            <a:pPr marL="457200" lvl="2">
              <a:spcAft>
                <a:spcPts val="600"/>
              </a:spcAft>
              <a:buFont typeface="Arial" panose="020B0604020202020204" pitchFamily="34" charset="0"/>
              <a:buNone/>
            </a:pPr>
            <a:r>
              <a:rPr lang="fr-FR" sz="1400" noProof="0" dirty="0"/>
              <a:t>FACULTATIF __ Sélectionnez les meilleurs et les pires scénarios, puis cliquez sur « Actualiser tous les pivots » pour mettre à jour toutes les onglets verts.</a:t>
            </a:r>
          </a:p>
          <a:p>
            <a:pPr marL="0" lvl="1">
              <a:spcAft>
                <a:spcPts val="600"/>
              </a:spcAft>
              <a:buFont typeface="Arial" panose="020B0604020202020204" pitchFamily="34" charset="0"/>
              <a:buNone/>
            </a:pPr>
            <a:r>
              <a:rPr lang="fr-FR" sz="1400" b="1" noProof="0" dirty="0">
                <a:highlight>
                  <a:srgbClr val="00FFFF"/>
                </a:highlight>
              </a:rPr>
              <a:t>Instructions</a:t>
            </a:r>
            <a:r>
              <a:rPr lang="fr-FR" sz="1400" b="1" noProof="0" dirty="0"/>
              <a:t> onglet</a:t>
            </a:r>
          </a:p>
          <a:p>
            <a:pPr marL="457200" lvl="2">
              <a:spcAft>
                <a:spcPts val="600"/>
              </a:spcAft>
              <a:buFont typeface="Arial" panose="020B0604020202020204" pitchFamily="34" charset="0"/>
              <a:buNone/>
            </a:pPr>
            <a:r>
              <a:rPr lang="fr-FR" sz="1400" noProof="0" dirty="0"/>
              <a:t>Vérifiez qu'il n'y a pas d'erreur : voir la note 16.  Si tout est VRAI, vous avez terminé.</a:t>
            </a:r>
          </a:p>
        </p:txBody>
      </p:sp>
      <p:pic>
        <p:nvPicPr>
          <p:cNvPr id="8" name="Picture Placeholder 7" descr="A computer on a desk&#10;&#10;AI-generated content may be incorrect.">
            <a:extLst>
              <a:ext uri="{FF2B5EF4-FFF2-40B4-BE49-F238E27FC236}">
                <a16:creationId xmlns:a16="http://schemas.microsoft.com/office/drawing/2014/main" id="{96AAB4A4-3074-F704-282A-9AB5F243DA7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34D8A515-4CFB-1B7C-B81E-507F5A47C2E4}"/>
              </a:ext>
            </a:extLst>
          </p:cNvPr>
          <p:cNvSpPr>
            <a:spLocks noGrp="1"/>
          </p:cNvSpPr>
          <p:nvPr>
            <p:ph type="dt" sz="half" idx="15"/>
          </p:nvPr>
        </p:nvSpPr>
        <p:spPr/>
        <p:txBody>
          <a:bodyPr/>
          <a:lstStyle/>
          <a:p>
            <a:r>
              <a:rPr lang="en-BE" noProof="0"/>
              <a:t>02/11/2025</a:t>
            </a:r>
            <a:endParaRPr lang="fr-FR" noProof="0" dirty="0"/>
          </a:p>
        </p:txBody>
      </p:sp>
      <p:sp>
        <p:nvSpPr>
          <p:cNvPr id="10" name="Footer Placeholder 9">
            <a:extLst>
              <a:ext uri="{FF2B5EF4-FFF2-40B4-BE49-F238E27FC236}">
                <a16:creationId xmlns:a16="http://schemas.microsoft.com/office/drawing/2014/main" id="{FE5A2BBF-CB51-58E3-5050-2E693BD67BE2}"/>
              </a:ext>
            </a:extLst>
          </p:cNvPr>
          <p:cNvSpPr>
            <a:spLocks noGrp="1"/>
          </p:cNvSpPr>
          <p:nvPr>
            <p:ph type="ftr" sz="quarter" idx="16"/>
          </p:nvPr>
        </p:nvSpPr>
        <p:spPr/>
        <p:txBody>
          <a:bodyPr/>
          <a:lstStyle/>
          <a:p>
            <a:r>
              <a:rPr lang="fr-FR" noProof="0" dirty="0"/>
              <a:t>Training Financial Plan v02</a:t>
            </a:r>
          </a:p>
        </p:txBody>
      </p:sp>
      <p:sp>
        <p:nvSpPr>
          <p:cNvPr id="11" name="Slide Number Placeholder 10">
            <a:extLst>
              <a:ext uri="{FF2B5EF4-FFF2-40B4-BE49-F238E27FC236}">
                <a16:creationId xmlns:a16="http://schemas.microsoft.com/office/drawing/2014/main" id="{F6282D8F-A8FB-C760-C756-FDABBE0FE9C1}"/>
              </a:ext>
            </a:extLst>
          </p:cNvPr>
          <p:cNvSpPr>
            <a:spLocks noGrp="1"/>
          </p:cNvSpPr>
          <p:nvPr>
            <p:ph type="sldNum" sz="quarter" idx="17"/>
          </p:nvPr>
        </p:nvSpPr>
        <p:spPr/>
        <p:txBody>
          <a:bodyPr/>
          <a:lstStyle/>
          <a:p>
            <a:fld id="{CC057153-B650-4DEB-B370-79DDCFDCE934}" type="slidenum">
              <a:rPr lang="fr-FR" noProof="0" smtClean="0"/>
              <a:t>7</a:t>
            </a:fld>
            <a:endParaRPr lang="fr-FR" noProof="0" dirty="0"/>
          </a:p>
        </p:txBody>
      </p:sp>
      <p:grpSp>
        <p:nvGrpSpPr>
          <p:cNvPr id="3" name="Group 2">
            <a:extLst>
              <a:ext uri="{FF2B5EF4-FFF2-40B4-BE49-F238E27FC236}">
                <a16:creationId xmlns:a16="http://schemas.microsoft.com/office/drawing/2014/main" id="{19CC82EC-A9BA-2F36-EAC2-C9CE60C63C3C}"/>
              </a:ext>
            </a:extLst>
          </p:cNvPr>
          <p:cNvGrpSpPr/>
          <p:nvPr/>
        </p:nvGrpSpPr>
        <p:grpSpPr>
          <a:xfrm>
            <a:off x="8091600" y="4664718"/>
            <a:ext cx="4100400" cy="1314450"/>
            <a:chOff x="62948" y="1638714"/>
            <a:chExt cx="4737652" cy="1314450"/>
          </a:xfrm>
        </p:grpSpPr>
        <p:pic>
          <p:nvPicPr>
            <p:cNvPr id="4" name="Picture 3">
              <a:extLst>
                <a:ext uri="{FF2B5EF4-FFF2-40B4-BE49-F238E27FC236}">
                  <a16:creationId xmlns:a16="http://schemas.microsoft.com/office/drawing/2014/main" id="{F5A8D44A-9A87-9F00-EB5E-30BEB2683CC4}"/>
                </a:ext>
              </a:extLst>
            </p:cNvPr>
            <p:cNvPicPr>
              <a:picLocks noChangeAspect="1"/>
            </p:cNvPicPr>
            <p:nvPr/>
          </p:nvPicPr>
          <p:blipFill>
            <a:blip r:embed="rId4"/>
            <a:srcRect r="42431"/>
            <a:stretch>
              <a:fillRect/>
            </a:stretch>
          </p:blipFill>
          <p:spPr>
            <a:xfrm>
              <a:off x="62948" y="1638714"/>
              <a:ext cx="4737652" cy="1314450"/>
            </a:xfrm>
            <a:prstGeom prst="rect">
              <a:avLst/>
            </a:prstGeom>
          </p:spPr>
        </p:pic>
        <p:sp>
          <p:nvSpPr>
            <p:cNvPr id="6" name="Arrow: Down 5">
              <a:extLst>
                <a:ext uri="{FF2B5EF4-FFF2-40B4-BE49-F238E27FC236}">
                  <a16:creationId xmlns:a16="http://schemas.microsoft.com/office/drawing/2014/main" id="{902EFC0B-48D7-02A4-D418-127610440822}"/>
                </a:ext>
              </a:extLst>
            </p:cNvPr>
            <p:cNvSpPr/>
            <p:nvPr/>
          </p:nvSpPr>
          <p:spPr>
            <a:xfrm>
              <a:off x="3985591" y="1807677"/>
              <a:ext cx="477078" cy="1116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Tree>
    <p:extLst>
      <p:ext uri="{BB962C8B-B14F-4D97-AF65-F5344CB8AC3E}">
        <p14:creationId xmlns:p14="http://schemas.microsoft.com/office/powerpoint/2010/main" val="302775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9A2-01F8-B968-695F-CB7B1D223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24F34-586E-281D-984A-0BDD90BE4C76}"/>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pPr marL="719138" lvl="1">
              <a:spcBef>
                <a:spcPts val="600"/>
              </a:spcBef>
              <a:spcAft>
                <a:spcPts val="600"/>
              </a:spcAft>
            </a:pPr>
            <a:r>
              <a:rPr lang="fr-FR" sz="3600" b="1" kern="1200" noProof="0" dirty="0">
                <a:solidFill>
                  <a:schemeClr val="tx1"/>
                </a:solidFill>
                <a:latin typeface="+mj-lt"/>
                <a:ea typeface="+mj-ea"/>
                <a:cs typeface="+mj-cs"/>
              </a:rPr>
              <a:t>Et le résultat est...</a:t>
            </a:r>
          </a:p>
        </p:txBody>
      </p:sp>
      <p:pic>
        <p:nvPicPr>
          <p:cNvPr id="4" name="Content Placeholder 3" descr="display stock information on LED screen">
            <a:extLst>
              <a:ext uri="{FF2B5EF4-FFF2-40B4-BE49-F238E27FC236}">
                <a16:creationId xmlns:a16="http://schemas.microsoft.com/office/drawing/2014/main" id="{89FEF823-AE80-4AAA-C7D7-79CC55DBC4C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3" name="Date Placeholder 2">
            <a:extLst>
              <a:ext uri="{FF2B5EF4-FFF2-40B4-BE49-F238E27FC236}">
                <a16:creationId xmlns:a16="http://schemas.microsoft.com/office/drawing/2014/main" id="{1D47ADC3-3590-A935-8229-36462D454249}"/>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DEF434F5-DF6A-5852-B60D-62019EE39C47}"/>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25649795-73E0-F237-FBFE-A2AA5D96CD26}"/>
              </a:ext>
            </a:extLst>
          </p:cNvPr>
          <p:cNvSpPr>
            <a:spLocks noGrp="1"/>
          </p:cNvSpPr>
          <p:nvPr>
            <p:ph type="sldNum" sz="quarter" idx="12"/>
          </p:nvPr>
        </p:nvSpPr>
        <p:spPr/>
        <p:txBody>
          <a:bodyPr/>
          <a:lstStyle/>
          <a:p>
            <a:fld id="{CC057153-B650-4DEB-B370-79DDCFDCE934}" type="slidenum">
              <a:rPr lang="fr-FR" noProof="0" smtClean="0"/>
              <a:t>8</a:t>
            </a:fld>
            <a:endParaRPr lang="fr-FR" noProof="0" dirty="0"/>
          </a:p>
        </p:txBody>
      </p:sp>
      <p:grpSp>
        <p:nvGrpSpPr>
          <p:cNvPr id="12" name="Group 11">
            <a:extLst>
              <a:ext uri="{FF2B5EF4-FFF2-40B4-BE49-F238E27FC236}">
                <a16:creationId xmlns:a16="http://schemas.microsoft.com/office/drawing/2014/main" id="{29782BCB-2DFE-0348-6C13-318B4AF732DA}"/>
              </a:ext>
            </a:extLst>
          </p:cNvPr>
          <p:cNvGrpSpPr/>
          <p:nvPr/>
        </p:nvGrpSpPr>
        <p:grpSpPr>
          <a:xfrm>
            <a:off x="310391" y="0"/>
            <a:ext cx="7107005" cy="6858000"/>
            <a:chOff x="310391" y="0"/>
            <a:chExt cx="7107005" cy="6858000"/>
          </a:xfrm>
        </p:grpSpPr>
        <p:sp>
          <p:nvSpPr>
            <p:cNvPr id="9" name="Rectangle 8">
              <a:extLst>
                <a:ext uri="{FF2B5EF4-FFF2-40B4-BE49-F238E27FC236}">
                  <a16:creationId xmlns:a16="http://schemas.microsoft.com/office/drawing/2014/main" id="{E384D083-0681-FF3C-4F6A-68C5CA0E3574}"/>
                </a:ext>
              </a:extLst>
            </p:cNvPr>
            <p:cNvSpPr/>
            <p:nvPr/>
          </p:nvSpPr>
          <p:spPr>
            <a:xfrm>
              <a:off x="310391" y="0"/>
              <a:ext cx="7106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a:extLst>
                <a:ext uri="{FF2B5EF4-FFF2-40B4-BE49-F238E27FC236}">
                  <a16:creationId xmlns:a16="http://schemas.microsoft.com/office/drawing/2014/main" id="{1902C00B-2A97-DA70-D9F6-438FF5B2A077}"/>
                </a:ext>
              </a:extLst>
            </p:cNvPr>
            <p:cNvPicPr>
              <a:picLocks noChangeAspect="1"/>
            </p:cNvPicPr>
            <p:nvPr/>
          </p:nvPicPr>
          <p:blipFill>
            <a:blip r:embed="rId4"/>
            <a:stretch>
              <a:fillRect/>
            </a:stretch>
          </p:blipFill>
          <p:spPr>
            <a:xfrm>
              <a:off x="310391" y="0"/>
              <a:ext cx="7107005" cy="6858000"/>
            </a:xfrm>
            <a:prstGeom prst="rect">
              <a:avLst/>
            </a:prstGeom>
          </p:spPr>
        </p:pic>
      </p:grpSp>
    </p:spTree>
    <p:extLst>
      <p:ext uri="{BB962C8B-B14F-4D97-AF65-F5344CB8AC3E}">
        <p14:creationId xmlns:p14="http://schemas.microsoft.com/office/powerpoint/2010/main" val="14745638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9CCC-C639-C604-5F12-5B041187AB71}"/>
            </a:ext>
          </a:extLst>
        </p:cNvPr>
        <p:cNvGrpSpPr/>
        <p:nvPr/>
      </p:nvGrpSpPr>
      <p:grpSpPr>
        <a:xfrm>
          <a:off x="0" y="0"/>
          <a:ext cx="0" cy="0"/>
          <a:chOff x="0" y="0"/>
          <a:chExt cx="0" cy="0"/>
        </a:xfrm>
      </p:grpSpPr>
      <p:pic>
        <p:nvPicPr>
          <p:cNvPr id="4" name="Content Placeholder 3" descr="display stock information on LED screen">
            <a:extLst>
              <a:ext uri="{FF2B5EF4-FFF2-40B4-BE49-F238E27FC236}">
                <a16:creationId xmlns:a16="http://schemas.microsoft.com/office/drawing/2014/main" id="{0590C77D-C36D-B7EE-6E07-7BDC4CD5E9C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3" name="Date Placeholder 2">
            <a:extLst>
              <a:ext uri="{FF2B5EF4-FFF2-40B4-BE49-F238E27FC236}">
                <a16:creationId xmlns:a16="http://schemas.microsoft.com/office/drawing/2014/main" id="{C3D66497-61BD-BCBC-73EB-16F212A8BF54}"/>
              </a:ext>
            </a:extLst>
          </p:cNvPr>
          <p:cNvSpPr>
            <a:spLocks noGrp="1"/>
          </p:cNvSpPr>
          <p:nvPr>
            <p:ph type="dt" sz="half" idx="10"/>
          </p:nvPr>
        </p:nvSpPr>
        <p:spPr/>
        <p:txBody>
          <a:bodyPr/>
          <a:lstStyle/>
          <a:p>
            <a:r>
              <a:rPr lang="en-BE" noProof="0"/>
              <a:t>02/11/2025</a:t>
            </a:r>
            <a:endParaRPr lang="fr-FR" noProof="0" dirty="0"/>
          </a:p>
        </p:txBody>
      </p:sp>
      <p:sp>
        <p:nvSpPr>
          <p:cNvPr id="6" name="Footer Placeholder 5">
            <a:extLst>
              <a:ext uri="{FF2B5EF4-FFF2-40B4-BE49-F238E27FC236}">
                <a16:creationId xmlns:a16="http://schemas.microsoft.com/office/drawing/2014/main" id="{2D4C70FA-2BC5-9B74-0129-C90544739B6E}"/>
              </a:ext>
            </a:extLst>
          </p:cNvPr>
          <p:cNvSpPr>
            <a:spLocks noGrp="1"/>
          </p:cNvSpPr>
          <p:nvPr>
            <p:ph type="ftr" sz="quarter" idx="11"/>
          </p:nvPr>
        </p:nvSpPr>
        <p:spPr/>
        <p:txBody>
          <a:bodyPr/>
          <a:lstStyle/>
          <a:p>
            <a:r>
              <a:rPr lang="fr-FR" noProof="0" dirty="0"/>
              <a:t>Training Financial Plan v02</a:t>
            </a:r>
          </a:p>
        </p:txBody>
      </p:sp>
      <p:sp>
        <p:nvSpPr>
          <p:cNvPr id="7" name="Slide Number Placeholder 6">
            <a:extLst>
              <a:ext uri="{FF2B5EF4-FFF2-40B4-BE49-F238E27FC236}">
                <a16:creationId xmlns:a16="http://schemas.microsoft.com/office/drawing/2014/main" id="{17E2EC61-BA34-5D47-CA31-668BA9F39C0E}"/>
              </a:ext>
            </a:extLst>
          </p:cNvPr>
          <p:cNvSpPr>
            <a:spLocks noGrp="1"/>
          </p:cNvSpPr>
          <p:nvPr>
            <p:ph type="sldNum" sz="quarter" idx="12"/>
          </p:nvPr>
        </p:nvSpPr>
        <p:spPr/>
        <p:txBody>
          <a:bodyPr/>
          <a:lstStyle/>
          <a:p>
            <a:fld id="{CC057153-B650-4DEB-B370-79DDCFDCE934}" type="slidenum">
              <a:rPr lang="fr-FR" noProof="0" smtClean="0"/>
              <a:t>9</a:t>
            </a:fld>
            <a:endParaRPr lang="fr-FR" noProof="0" dirty="0"/>
          </a:p>
        </p:txBody>
      </p:sp>
      <p:pic>
        <p:nvPicPr>
          <p:cNvPr id="9" name="Picture 8">
            <a:extLst>
              <a:ext uri="{FF2B5EF4-FFF2-40B4-BE49-F238E27FC236}">
                <a16:creationId xmlns:a16="http://schemas.microsoft.com/office/drawing/2014/main" id="{8129C523-537F-79C9-D886-37D9D9A97F81}"/>
              </a:ext>
            </a:extLst>
          </p:cNvPr>
          <p:cNvPicPr>
            <a:picLocks noChangeAspect="1"/>
          </p:cNvPicPr>
          <p:nvPr/>
        </p:nvPicPr>
        <p:blipFill>
          <a:blip r:embed="rId4"/>
          <a:stretch>
            <a:fillRect/>
          </a:stretch>
        </p:blipFill>
        <p:spPr>
          <a:xfrm>
            <a:off x="0" y="0"/>
            <a:ext cx="7560000" cy="4913416"/>
          </a:xfrm>
          <a:prstGeom prst="rect">
            <a:avLst/>
          </a:prstGeom>
        </p:spPr>
      </p:pic>
      <p:pic>
        <p:nvPicPr>
          <p:cNvPr id="11" name="Picture 10">
            <a:extLst>
              <a:ext uri="{FF2B5EF4-FFF2-40B4-BE49-F238E27FC236}">
                <a16:creationId xmlns:a16="http://schemas.microsoft.com/office/drawing/2014/main" id="{87745D70-2225-F423-27EB-82D4C505CD51}"/>
              </a:ext>
            </a:extLst>
          </p:cNvPr>
          <p:cNvPicPr>
            <a:picLocks noChangeAspect="1"/>
          </p:cNvPicPr>
          <p:nvPr/>
        </p:nvPicPr>
        <p:blipFill>
          <a:blip r:embed="rId5"/>
          <a:stretch>
            <a:fillRect/>
          </a:stretch>
        </p:blipFill>
        <p:spPr>
          <a:xfrm>
            <a:off x="4632000" y="3375960"/>
            <a:ext cx="7560000" cy="3482040"/>
          </a:xfrm>
          <a:prstGeom prst="rect">
            <a:avLst/>
          </a:prstGeom>
        </p:spPr>
      </p:pic>
      <p:sp>
        <p:nvSpPr>
          <p:cNvPr id="12" name="Title 1">
            <a:extLst>
              <a:ext uri="{FF2B5EF4-FFF2-40B4-BE49-F238E27FC236}">
                <a16:creationId xmlns:a16="http://schemas.microsoft.com/office/drawing/2014/main" id="{2B2D90D0-EA4C-B24B-B854-3D5BEFD4FA71}"/>
              </a:ext>
            </a:extLst>
          </p:cNvPr>
          <p:cNvSpPr txBox="1">
            <a:spLocks/>
          </p:cNvSpPr>
          <p:nvPr/>
        </p:nvSpPr>
        <p:spPr>
          <a:xfrm>
            <a:off x="7899381" y="280681"/>
            <a:ext cx="4140000" cy="104798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719138" lvl="1">
              <a:spcBef>
                <a:spcPts val="600"/>
              </a:spcBef>
              <a:spcAft>
                <a:spcPts val="600"/>
              </a:spcAft>
            </a:pPr>
            <a:r>
              <a:rPr lang="fr-FR" sz="3600" b="1" kern="1200" noProof="0" dirty="0">
                <a:solidFill>
                  <a:schemeClr val="tx1"/>
                </a:solidFill>
                <a:latin typeface="+mj-lt"/>
                <a:ea typeface="+mj-ea"/>
                <a:cs typeface="+mj-cs"/>
              </a:rPr>
              <a:t>Et le résultat est...</a:t>
            </a:r>
          </a:p>
        </p:txBody>
      </p:sp>
    </p:spTree>
    <p:extLst>
      <p:ext uri="{BB962C8B-B14F-4D97-AF65-F5344CB8AC3E}">
        <p14:creationId xmlns:p14="http://schemas.microsoft.com/office/powerpoint/2010/main" val="618726088"/>
      </p:ext>
    </p:extLst>
  </p:cSld>
  <p:clrMapOvr>
    <a:masterClrMapping/>
  </p:clrMapOvr>
  <p:transition>
    <p:fade/>
  </p:transition>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9CA71-ACFA-46CC-8E61-4A5AB670DDE8}">
  <ds:schemaRefs>
    <ds:schemaRef ds:uri="http://purl.org/dc/terms/"/>
    <ds:schemaRef ds:uri="http://purl.org/dc/elements/1.1/"/>
    <ds:schemaRef ds:uri="16c05727-aa75-4e4a-9b5f-8a80a1165891"/>
    <ds:schemaRef ds:uri="230e9df3-be65-4c73-a93b-d1236ebd677e"/>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71af3243-3dd4-4a8d-8c0d-dd76da1f02a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199F7478-D48A-4FC3-A70B-05B70427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10C717-93EF-4D86-BF6E-244725B73F0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2041</TotalTime>
  <Words>5256</Words>
  <Application>Microsoft Office PowerPoint</Application>
  <PresentationFormat>Widescreen</PresentationFormat>
  <Paragraphs>677</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vt:lpstr>
      <vt:lpstr>Arial</vt:lpstr>
      <vt:lpstr>Neue Haas Grotesk Text Pro</vt:lpstr>
      <vt:lpstr>Wingdings</vt:lpstr>
      <vt:lpstr>Helena</vt:lpstr>
      <vt:lpstr>Formation : Comment utiliser et remplir le nouveau plan financier v02.10</vt:lpstr>
      <vt:lpstr>Agenda</vt:lpstr>
      <vt:lpstr>Introduction</vt:lpstr>
      <vt:lpstr>Objectifs de la formation</vt:lpstr>
      <vt:lpstr>Prérequis</vt:lpstr>
      <vt:lpstr>Aperçu du plan financier</vt:lpstr>
      <vt:lpstr>Etapes pour compléter le plan financier</vt:lpstr>
      <vt:lpstr>Et le résultat est...</vt:lpstr>
      <vt:lpstr>PowerPoint Presentation</vt:lpstr>
      <vt:lpstr>Merci</vt:lpstr>
      <vt:lpstr>Version Excel et paramètres du fichier</vt:lpstr>
      <vt:lpstr>Etape 0 – A propos de la version Excel </vt:lpstr>
      <vt:lpstr>Etape 1 – Avant d’ouvrir le fichier</vt:lpstr>
      <vt:lpstr>Etape 2 – Ouvrir le fichier (1/2)</vt:lpstr>
      <vt:lpstr>PowerPoint Presentation</vt:lpstr>
      <vt:lpstr>Onglets du plan financier Excel</vt:lpstr>
      <vt:lpstr>Onglet InputData (1/7)</vt:lpstr>
      <vt:lpstr>Onglet InputData (2/7)</vt:lpstr>
      <vt:lpstr>Onglet InputData (3/7)</vt:lpstr>
      <vt:lpstr>Onglet InputData (4/7)</vt:lpstr>
      <vt:lpstr>Onglet InputData (5/7)</vt:lpstr>
      <vt:lpstr>Onglet InputData (6/7)</vt:lpstr>
      <vt:lpstr>Onglet InputData (7/7)</vt:lpstr>
      <vt:lpstr>Onglet RevenueData (1/4)</vt:lpstr>
      <vt:lpstr>Onglet RevenueData (2/4)</vt:lpstr>
      <vt:lpstr>Onglet RevenueData (3/4)</vt:lpstr>
      <vt:lpstr>Onglet RevenueData (4/4)</vt:lpstr>
      <vt:lpstr>Onglet RevenueData FAQ</vt:lpstr>
      <vt:lpstr>Onglet RevenuePivot (1/1)</vt:lpstr>
      <vt:lpstr>Onglet RevenueChart (1/1)</vt:lpstr>
      <vt:lpstr>Onglet FinanceData (1/8)</vt:lpstr>
      <vt:lpstr>Onglet FinanceData (2/8) - Section 2 : Dépenses d’exploitation</vt:lpstr>
      <vt:lpstr>Onglet FinanceData (3/8) - Section 3 : Investissement et Amortissement</vt:lpstr>
      <vt:lpstr>Onglet FinanceData (4/8) - Section 4 : Fonds de roulement</vt:lpstr>
      <vt:lpstr>Onglet FinanceData (5/8) - Section 5 : Compte de résultat</vt:lpstr>
      <vt:lpstr>Onglet FinanceData (6/8) – Section 6 : Flux de Trésorerie</vt:lpstr>
      <vt:lpstr>Onglet FinanceData (7/8) – Section 7 : Source de Financement</vt:lpstr>
      <vt:lpstr>Onglet FinanceData (8/8)</vt:lpstr>
      <vt:lpstr>Onglet FinanceData FAQ</vt:lpstr>
      <vt:lpstr>Onglet FinancePivot (1/2)</vt:lpstr>
      <vt:lpstr>Onglet FinancePivot (2/2)</vt:lpstr>
      <vt:lpstr>Onglet FinanceChart (1/4)</vt:lpstr>
      <vt:lpstr>Onglet FinanceChart (2/4)</vt:lpstr>
      <vt:lpstr>Onglet FinanceChart (3/4)</vt:lpstr>
      <vt:lpstr>Onglet FinanceChart (4/4)</vt:lpstr>
      <vt:lpstr>Simulation</vt:lpstr>
      <vt:lpstr>Validation et revue du plan</vt:lpstr>
      <vt:lpstr>Validation et revue</vt:lpstr>
      <vt:lpstr>Exportation et Partage</vt:lpstr>
      <vt:lpstr>Q&amp;R</vt:lpstr>
      <vt:lpstr>Q&amp;R</vt:lpstr>
      <vt:lpstr>Merci</vt:lpstr>
      <vt:lpstr>Jean Beka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How to Use and Fill new Financial Plan v02.10</dc:title>
  <dc:creator>admin@BE2MC.onmicrosoft.com</dc:creator>
  <cp:keywords>v13-linked to v10 plan</cp:keywords>
  <cp:lastModifiedBy>Jean BEKA</cp:lastModifiedBy>
  <cp:revision>112</cp:revision>
  <dcterms:created xsi:type="dcterms:W3CDTF">2024-06-26T20:20:27Z</dcterms:created>
  <dcterms:modified xsi:type="dcterms:W3CDTF">2025-11-02T16:35:52Z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