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8"/>
  </p:notesMasterIdLst>
  <p:handoutMasterIdLst>
    <p:handoutMasterId r:id="rId59"/>
  </p:handoutMasterIdLst>
  <p:sldIdLst>
    <p:sldId id="2561" r:id="rId5"/>
    <p:sldId id="2628" r:id="rId6"/>
    <p:sldId id="2562" r:id="rId7"/>
    <p:sldId id="2563" r:id="rId8"/>
    <p:sldId id="2577" r:id="rId9"/>
    <p:sldId id="2564" r:id="rId10"/>
    <p:sldId id="2619" r:id="rId11"/>
    <p:sldId id="2620" r:id="rId12"/>
    <p:sldId id="2621" r:id="rId13"/>
    <p:sldId id="2622" r:id="rId14"/>
    <p:sldId id="2623" r:id="rId15"/>
    <p:sldId id="2627" r:id="rId16"/>
    <p:sldId id="2624" r:id="rId17"/>
    <p:sldId id="2625" r:id="rId18"/>
    <p:sldId id="2626" r:id="rId19"/>
    <p:sldId id="2565" r:id="rId20"/>
    <p:sldId id="2566" r:id="rId21"/>
    <p:sldId id="2617" r:id="rId22"/>
    <p:sldId id="2580" r:id="rId23"/>
    <p:sldId id="2618" r:id="rId24"/>
    <p:sldId id="2612" r:id="rId25"/>
    <p:sldId id="2581" r:id="rId26"/>
    <p:sldId id="2582" r:id="rId27"/>
    <p:sldId id="2567" r:id="rId28"/>
    <p:sldId id="2588" r:id="rId29"/>
    <p:sldId id="2590" r:id="rId30"/>
    <p:sldId id="2592" r:id="rId31"/>
    <p:sldId id="2629" r:id="rId32"/>
    <p:sldId id="2593" r:id="rId33"/>
    <p:sldId id="2594" r:id="rId34"/>
    <p:sldId id="2595" r:id="rId35"/>
    <p:sldId id="2601" r:id="rId36"/>
    <p:sldId id="2602" r:id="rId37"/>
    <p:sldId id="2603" r:id="rId38"/>
    <p:sldId id="2604" r:id="rId39"/>
    <p:sldId id="2606" r:id="rId40"/>
    <p:sldId id="2605" r:id="rId41"/>
    <p:sldId id="2607" r:id="rId42"/>
    <p:sldId id="2630" r:id="rId43"/>
    <p:sldId id="2608" r:id="rId44"/>
    <p:sldId id="2610" r:id="rId45"/>
    <p:sldId id="2614" r:id="rId46"/>
    <p:sldId id="2609" r:id="rId47"/>
    <p:sldId id="2615" r:id="rId48"/>
    <p:sldId id="2616" r:id="rId49"/>
    <p:sldId id="2611" r:id="rId50"/>
    <p:sldId id="2584" r:id="rId51"/>
    <p:sldId id="2573" r:id="rId52"/>
    <p:sldId id="2575" r:id="rId53"/>
    <p:sldId id="2574" r:id="rId54"/>
    <p:sldId id="2599" r:id="rId55"/>
    <p:sldId id="2600" r:id="rId56"/>
    <p:sldId id="259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ining: How to Use and Fill an Excel Financial Plan" id="{424C1368-2D64-48BB-9B77-2FDE92B5E501}">
          <p14:sldIdLst>
            <p14:sldId id="2561"/>
            <p14:sldId id="2628"/>
          </p14:sldIdLst>
        </p14:section>
        <p14:section name="Introduction" id="{7B0C3CB4-B84A-4390-BE8A-73A107ABFB8B}">
          <p14:sldIdLst>
            <p14:sldId id="2562"/>
            <p14:sldId id="2563"/>
            <p14:sldId id="2577"/>
            <p14:sldId id="2564"/>
            <p14:sldId id="2619"/>
            <p14:sldId id="2620"/>
            <p14:sldId id="2621"/>
            <p14:sldId id="2622"/>
          </p14:sldIdLst>
        </p14:section>
        <p14:section name="Excel File Settings" id="{02897B6E-8B35-40E4-B735-885C544F941F}">
          <p14:sldIdLst>
            <p14:sldId id="2623"/>
            <p14:sldId id="2627"/>
            <p14:sldId id="2624"/>
            <p14:sldId id="2625"/>
            <p14:sldId id="2626"/>
          </p14:sldIdLst>
        </p14:section>
        <p14:section name="Excel Financial Plan Tabs" id="{723ECB8D-5D55-4558-A6C3-29D4F9C495EA}">
          <p14:sldIdLst>
            <p14:sldId id="2565"/>
            <p14:sldId id="2566"/>
            <p14:sldId id="2617"/>
            <p14:sldId id="2580"/>
            <p14:sldId id="2618"/>
            <p14:sldId id="2612"/>
            <p14:sldId id="2581"/>
            <p14:sldId id="2582"/>
            <p14:sldId id="2567"/>
            <p14:sldId id="2588"/>
            <p14:sldId id="2590"/>
            <p14:sldId id="2592"/>
            <p14:sldId id="2629"/>
            <p14:sldId id="2593"/>
            <p14:sldId id="2594"/>
            <p14:sldId id="2595"/>
            <p14:sldId id="2601"/>
            <p14:sldId id="2602"/>
            <p14:sldId id="2603"/>
            <p14:sldId id="2604"/>
            <p14:sldId id="2606"/>
            <p14:sldId id="2605"/>
            <p14:sldId id="2607"/>
            <p14:sldId id="2630"/>
            <p14:sldId id="2608"/>
            <p14:sldId id="2610"/>
            <p14:sldId id="2614"/>
            <p14:sldId id="2609"/>
            <p14:sldId id="2615"/>
            <p14:sldId id="2616"/>
            <p14:sldId id="2611"/>
          </p14:sldIdLst>
        </p14:section>
        <p14:section name="Plan Comparison" id="{B9241613-9805-47E6-8D0A-D098006E3240}">
          <p14:sldIdLst/>
        </p14:section>
        <p14:section name="Practical Application" id="{05F9DC07-DF8E-4915-95CC-5944E5D8D1BC}">
          <p14:sldIdLst>
            <p14:sldId id="2584"/>
            <p14:sldId id="2573"/>
            <p14:sldId id="2575"/>
          </p14:sldIdLst>
        </p14:section>
        <p14:section name="Final Steps" id="{3C597653-631E-4FC5-9B91-6D7902BC4DC8}">
          <p14:sldIdLst>
            <p14:sldId id="2574"/>
            <p14:sldId id="2599"/>
            <p14:sldId id="2600"/>
          </p14:sldIdLst>
        </p14:section>
        <p14:section name="End" id="{C875CEEE-9A76-42FD-9D61-493C09D3257C}">
          <p14:sldIdLst>
            <p14:sldId id="25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7" autoAdjust="0"/>
    <p:restoredTop sz="95642" autoAdjust="0"/>
  </p:normalViewPr>
  <p:slideViewPr>
    <p:cSldViewPr snapToGrid="0">
      <p:cViewPr varScale="1">
        <p:scale>
          <a:sx n="117" d="100"/>
          <a:sy n="117" d="100"/>
        </p:scale>
        <p:origin x="246" y="10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3A612-C24A-4788-8B94-6F612585AE2A}" type="datetimeFigureOut">
              <a:rPr lang="en-US" smtClean="0"/>
              <a:t>11/2/2025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F1090-6C38-4257-9907-5002DB5361B3}" type="datetimeFigureOut">
              <a:rPr lang="en-US" smtClean="0"/>
              <a:t>11/2/2025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1115281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D3D79-BF75-6B00-44A9-EA81F87E7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3CE80-0647-D210-8777-8119A31AA36E}"/>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23DCA9A5-1603-755D-05DE-EE8EA9F771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8B8297-3BDF-0100-DEEA-1EBE40AD5CF3}"/>
              </a:ext>
            </a:extLst>
          </p:cNvPr>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3738126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1AB55-562E-92D2-1921-6CFA92140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57447C-B294-51C4-D6E7-A3DA3A51DFD0}"/>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F31905EA-2615-D7B0-A01D-B2C5BFBAB7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C04030-DB6B-209C-ECC0-5538EC7FADE9}"/>
              </a:ext>
            </a:extLst>
          </p:cNvPr>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153295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1931C-D305-DCCC-E194-5AC479F4D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F3412-8C4B-04DF-0633-D868960A8D6D}"/>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0A802168-3374-4031-D190-8602C72176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8F855-EFE6-2EC0-81E4-506404D0ED02}"/>
              </a:ext>
            </a:extLst>
          </p:cNvPr>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403089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B7D6E-DBB9-0BAE-743D-18CACB1F0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55565-11A8-51E6-5D49-2AA45B9F229E}"/>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88A24A17-ED7A-ACEA-F42B-C1D5A9E100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5AC3EE-4126-F945-B5BB-F0D4716A71E8}"/>
              </a:ext>
            </a:extLst>
          </p:cNvPr>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952560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D0E82-C43E-248D-F863-1D78AA130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41B48-A3A8-0C34-E05D-D2C0CFC93470}"/>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87FB3108-967F-701D-E0D7-2BC547935D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19B4F8-88C7-62EF-01DA-13B5AE7A9DD2}"/>
              </a:ext>
            </a:extLst>
          </p:cNvPr>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3064669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7DFD2-9508-DCD4-714A-0846129F4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88830-30DC-266D-41CD-77BD7A983D9D}"/>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28CEBD5-60F4-9B95-03EF-F9DA6A8EB7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BA61FE-5D41-70B2-F1B2-30DEACC8FBDE}"/>
              </a:ext>
            </a:extLst>
          </p:cNvPr>
          <p:cNvSpPr>
            <a:spLocks noGrp="1"/>
          </p:cNvSpPr>
          <p:nvPr>
            <p:ph type="sldNum" sz="quarter" idx="5"/>
          </p:nvPr>
        </p:nvSpPr>
        <p:spPr/>
        <p:txBody>
          <a:bodyPr/>
          <a:lstStyle/>
          <a:p>
            <a:fld id="{BFDD6F49-EBB7-4CCF-97A8-E526BB28BB69}" type="slidenum">
              <a:rPr lang="en-US" smtClean="0"/>
              <a:t>15</a:t>
            </a:fld>
            <a:endParaRPr lang="en-US" dirty="0"/>
          </a:p>
        </p:txBody>
      </p:sp>
    </p:spTree>
    <p:extLst>
      <p:ext uri="{BB962C8B-B14F-4D97-AF65-F5344CB8AC3E}">
        <p14:creationId xmlns:p14="http://schemas.microsoft.com/office/powerpoint/2010/main" val="3934949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16</a:t>
            </a:fld>
            <a:endParaRPr lang="en-US" dirty="0"/>
          </a:p>
        </p:txBody>
      </p:sp>
    </p:spTree>
    <p:extLst>
      <p:ext uri="{BB962C8B-B14F-4D97-AF65-F5344CB8AC3E}">
        <p14:creationId xmlns:p14="http://schemas.microsoft.com/office/powerpoint/2010/main" val="697083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p:txBody>
      </p:sp>
      <p:sp>
        <p:nvSpPr>
          <p:cNvPr id="4" name="Slide Number Placeholder 3"/>
          <p:cNvSpPr>
            <a:spLocks noGrp="1"/>
          </p:cNvSpPr>
          <p:nvPr>
            <p:ph type="sldNum" sz="quarter" idx="5"/>
          </p:nvPr>
        </p:nvSpPr>
        <p:spPr/>
        <p:txBody>
          <a:bodyPr/>
          <a:lstStyle/>
          <a:p>
            <a:fld id="{BFDD6F49-EBB7-4CCF-97A8-E526BB28BB69}" type="slidenum">
              <a:rPr lang="en-US" smtClean="0"/>
              <a:t>17</a:t>
            </a:fld>
            <a:endParaRPr lang="en-US" dirty="0"/>
          </a:p>
        </p:txBody>
      </p:sp>
    </p:spTree>
    <p:extLst>
      <p:ext uri="{BB962C8B-B14F-4D97-AF65-F5344CB8AC3E}">
        <p14:creationId xmlns:p14="http://schemas.microsoft.com/office/powerpoint/2010/main" val="4036680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F5173-3CE2-E17E-400B-E426D670A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DEA39-F6AC-A943-7DD6-F3D56B993103}"/>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6355014A-B294-EDA2-5C86-675F66E8A856}"/>
              </a:ext>
            </a:extLst>
          </p:cNvPr>
          <p:cNvSpPr>
            <a:spLocks noGrp="1"/>
          </p:cNvSpPr>
          <p:nvPr>
            <p:ph type="body" idx="1"/>
          </p:nvPr>
        </p:nvSpPr>
        <p:spPr/>
        <p:txBody>
          <a:bodyPr/>
          <a:lstStyle/>
          <a:p>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p:txBody>
      </p:sp>
      <p:sp>
        <p:nvSpPr>
          <p:cNvPr id="4" name="Slide Number Placeholder 3">
            <a:extLst>
              <a:ext uri="{FF2B5EF4-FFF2-40B4-BE49-F238E27FC236}">
                <a16:creationId xmlns:a16="http://schemas.microsoft.com/office/drawing/2014/main" id="{0AEE3B5B-4C46-B871-C3EB-CCB1230BC7A8}"/>
              </a:ext>
            </a:extLst>
          </p:cNvPr>
          <p:cNvSpPr>
            <a:spLocks noGrp="1"/>
          </p:cNvSpPr>
          <p:nvPr>
            <p:ph type="sldNum" sz="quarter" idx="5"/>
          </p:nvPr>
        </p:nvSpPr>
        <p:spPr/>
        <p:txBody>
          <a:bodyPr/>
          <a:lstStyle/>
          <a:p>
            <a:fld id="{BFDD6F49-EBB7-4CCF-97A8-E526BB28BB69}" type="slidenum">
              <a:rPr lang="en-US" smtClean="0"/>
              <a:t>18</a:t>
            </a:fld>
            <a:endParaRPr lang="en-US" dirty="0"/>
          </a:p>
        </p:txBody>
      </p:sp>
    </p:spTree>
    <p:extLst>
      <p:ext uri="{BB962C8B-B14F-4D97-AF65-F5344CB8AC3E}">
        <p14:creationId xmlns:p14="http://schemas.microsoft.com/office/powerpoint/2010/main" val="2842073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CBC1-24BE-B365-807A-F57899700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E4D76-65BB-32E5-442C-8D631D117757}"/>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439AB1E8-A7CD-6B4F-A839-96927E561807}"/>
              </a:ext>
            </a:extLst>
          </p:cNvPr>
          <p:cNvSpPr>
            <a:spLocks noGrp="1"/>
          </p:cNvSpPr>
          <p:nvPr>
            <p:ph type="body" idx="1"/>
          </p:nvPr>
        </p:nvSpPr>
        <p:spPr/>
        <p:txBody>
          <a:bodyPr/>
          <a:lstStyle/>
          <a:p>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p:txBody>
      </p:sp>
      <p:sp>
        <p:nvSpPr>
          <p:cNvPr id="4" name="Slide Number Placeholder 3">
            <a:extLst>
              <a:ext uri="{FF2B5EF4-FFF2-40B4-BE49-F238E27FC236}">
                <a16:creationId xmlns:a16="http://schemas.microsoft.com/office/drawing/2014/main" id="{B4DD8E72-69E5-8EF5-3771-9D67653E5D0D}"/>
              </a:ext>
            </a:extLst>
          </p:cNvPr>
          <p:cNvSpPr>
            <a:spLocks noGrp="1"/>
          </p:cNvSpPr>
          <p:nvPr>
            <p:ph type="sldNum" sz="quarter" idx="5"/>
          </p:nvPr>
        </p:nvSpPr>
        <p:spPr/>
        <p:txBody>
          <a:bodyPr/>
          <a:lstStyle/>
          <a:p>
            <a:fld id="{BFDD6F49-EBB7-4CCF-97A8-E526BB28BB69}" type="slidenum">
              <a:rPr lang="en-US" smtClean="0"/>
              <a:t>19</a:t>
            </a:fld>
            <a:endParaRPr lang="en-US" dirty="0"/>
          </a:p>
        </p:txBody>
      </p:sp>
    </p:spTree>
    <p:extLst>
      <p:ext uri="{BB962C8B-B14F-4D97-AF65-F5344CB8AC3E}">
        <p14:creationId xmlns:p14="http://schemas.microsoft.com/office/powerpoint/2010/main" val="376938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B3A4-D25E-7C4E-F364-00F91630B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16B94-29EF-6267-9C43-D3FD44E5E0B4}"/>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2B493A1F-2D36-E132-0BA8-63A73C359E83}"/>
              </a:ext>
            </a:extLst>
          </p:cNvPr>
          <p:cNvSpPr>
            <a:spLocks noGrp="1"/>
          </p:cNvSpPr>
          <p:nvPr>
            <p:ph type="body" idx="1"/>
          </p:nvPr>
        </p:nvSpPr>
        <p:spPr/>
        <p:txBody>
          <a:bodyPr/>
          <a:lstStyle/>
          <a:p>
            <a:r>
              <a:rPr lang="en-US" dirty="0"/>
              <a:t>
This training session is designed to equip participants with the knowledge and skills necessary to effectively use and fill out an Excel financial plan. The objectives include understanding the structure of the financial plan, learning how to input data correctly, avoiding common mistakes, interpreting financial outputs, and utilizing the plan for strategic decision-making and reporting. By the end of the session, participants should be able to confidently navigate the tool, input relevant financial data, and extract meaningful insights to support their business or project planning.</a:t>
            </a:r>
          </a:p>
        </p:txBody>
      </p:sp>
      <p:sp>
        <p:nvSpPr>
          <p:cNvPr id="4" name="Slide Number Placeholder 3">
            <a:extLst>
              <a:ext uri="{FF2B5EF4-FFF2-40B4-BE49-F238E27FC236}">
                <a16:creationId xmlns:a16="http://schemas.microsoft.com/office/drawing/2014/main" id="{B356F1EC-0286-E8B3-176F-E968082E3738}"/>
              </a:ext>
            </a:extLst>
          </p:cNvPr>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1364538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0585B-B4F0-F901-6C1D-031135E53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BC8B0F-37C8-E3D9-6E24-4BCF493D30B5}"/>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8B18F18-A77F-129C-D2E5-39103982E6D3}"/>
              </a:ext>
            </a:extLst>
          </p:cNvPr>
          <p:cNvSpPr>
            <a:spLocks noGrp="1"/>
          </p:cNvSpPr>
          <p:nvPr>
            <p:ph type="body" idx="1"/>
          </p:nvPr>
        </p:nvSpPr>
        <p:spPr/>
        <p:txBody>
          <a:bodyPr/>
          <a:lstStyle/>
          <a:p>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p:txBody>
      </p:sp>
      <p:sp>
        <p:nvSpPr>
          <p:cNvPr id="4" name="Slide Number Placeholder 3">
            <a:extLst>
              <a:ext uri="{FF2B5EF4-FFF2-40B4-BE49-F238E27FC236}">
                <a16:creationId xmlns:a16="http://schemas.microsoft.com/office/drawing/2014/main" id="{2119B7A6-2F5E-DB9E-4EF7-51249AB694EB}"/>
              </a:ext>
            </a:extLst>
          </p:cNvPr>
          <p:cNvSpPr>
            <a:spLocks noGrp="1"/>
          </p:cNvSpPr>
          <p:nvPr>
            <p:ph type="sldNum" sz="quarter" idx="5"/>
          </p:nvPr>
        </p:nvSpPr>
        <p:spPr/>
        <p:txBody>
          <a:bodyPr/>
          <a:lstStyle/>
          <a:p>
            <a:fld id="{BFDD6F49-EBB7-4CCF-97A8-E526BB28BB69}" type="slidenum">
              <a:rPr lang="en-US" smtClean="0"/>
              <a:t>20</a:t>
            </a:fld>
            <a:endParaRPr lang="en-US" dirty="0"/>
          </a:p>
        </p:txBody>
      </p:sp>
    </p:spTree>
    <p:extLst>
      <p:ext uri="{BB962C8B-B14F-4D97-AF65-F5344CB8AC3E}">
        <p14:creationId xmlns:p14="http://schemas.microsoft.com/office/powerpoint/2010/main" val="342798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CC932-2A32-5FBC-2217-2A352D14A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52DFC-9BF0-15D8-4B5A-9E27B90CC80F}"/>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F0919CD6-BEC1-FC05-C240-36C93EFF7BFE}"/>
              </a:ext>
            </a:extLst>
          </p:cNvPr>
          <p:cNvSpPr>
            <a:spLocks noGrp="1"/>
          </p:cNvSpPr>
          <p:nvPr>
            <p:ph type="body" idx="1"/>
          </p:nvPr>
        </p:nvSpPr>
        <p:spPr/>
        <p:txBody>
          <a:bodyPr/>
          <a:lstStyle/>
          <a:p>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p:txBody>
      </p:sp>
      <p:sp>
        <p:nvSpPr>
          <p:cNvPr id="4" name="Slide Number Placeholder 3">
            <a:extLst>
              <a:ext uri="{FF2B5EF4-FFF2-40B4-BE49-F238E27FC236}">
                <a16:creationId xmlns:a16="http://schemas.microsoft.com/office/drawing/2014/main" id="{1D2FD643-E097-BC30-50A0-0A2511DA5B2C}"/>
              </a:ext>
            </a:extLst>
          </p:cNvPr>
          <p:cNvSpPr>
            <a:spLocks noGrp="1"/>
          </p:cNvSpPr>
          <p:nvPr>
            <p:ph type="sldNum" sz="quarter" idx="5"/>
          </p:nvPr>
        </p:nvSpPr>
        <p:spPr/>
        <p:txBody>
          <a:bodyPr/>
          <a:lstStyle/>
          <a:p>
            <a:fld id="{BFDD6F49-EBB7-4CCF-97A8-E526BB28BB69}" type="slidenum">
              <a:rPr lang="en-US" smtClean="0"/>
              <a:t>21</a:t>
            </a:fld>
            <a:endParaRPr lang="en-US" dirty="0"/>
          </a:p>
        </p:txBody>
      </p:sp>
    </p:spTree>
    <p:extLst>
      <p:ext uri="{BB962C8B-B14F-4D97-AF65-F5344CB8AC3E}">
        <p14:creationId xmlns:p14="http://schemas.microsoft.com/office/powerpoint/2010/main" val="3216309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13E37-FD13-8339-861B-1BDBA44CB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25D0E-132A-9B80-0393-152CCFA154D4}"/>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D5DB0905-03DC-202B-09E7-0C06A9EB56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a:p>
            <a:endParaRPr lang="en-US" dirty="0"/>
          </a:p>
        </p:txBody>
      </p:sp>
      <p:sp>
        <p:nvSpPr>
          <p:cNvPr id="4" name="Slide Number Placeholder 3">
            <a:extLst>
              <a:ext uri="{FF2B5EF4-FFF2-40B4-BE49-F238E27FC236}">
                <a16:creationId xmlns:a16="http://schemas.microsoft.com/office/drawing/2014/main" id="{B08FCE09-AB86-7923-2F27-36173C7EF4D0}"/>
              </a:ext>
            </a:extLst>
          </p:cNvPr>
          <p:cNvSpPr>
            <a:spLocks noGrp="1"/>
          </p:cNvSpPr>
          <p:nvPr>
            <p:ph type="sldNum" sz="quarter" idx="5"/>
          </p:nvPr>
        </p:nvSpPr>
        <p:spPr/>
        <p:txBody>
          <a:bodyPr/>
          <a:lstStyle/>
          <a:p>
            <a:fld id="{BFDD6F49-EBB7-4CCF-97A8-E526BB28BB69}" type="slidenum">
              <a:rPr lang="en-US" smtClean="0"/>
              <a:t>22</a:t>
            </a:fld>
            <a:endParaRPr lang="en-US" dirty="0"/>
          </a:p>
        </p:txBody>
      </p:sp>
    </p:spTree>
    <p:extLst>
      <p:ext uri="{BB962C8B-B14F-4D97-AF65-F5344CB8AC3E}">
        <p14:creationId xmlns:p14="http://schemas.microsoft.com/office/powerpoint/2010/main" val="81115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3CD75-DC3E-4BCB-05C2-699D490AE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3C6A4-E95E-FF77-F87A-4BA220B24718}"/>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DCF88628-A3CE-8C31-E92A-DE97DF01FAD6}"/>
              </a:ext>
            </a:extLst>
          </p:cNvPr>
          <p:cNvSpPr>
            <a:spLocks noGrp="1"/>
          </p:cNvSpPr>
          <p:nvPr>
            <p:ph type="body" idx="1"/>
          </p:nvPr>
        </p:nvSpPr>
        <p:spPr/>
        <p:txBody>
          <a:bodyPr/>
          <a:lstStyle/>
          <a:p>
            <a:r>
              <a:rPr lang="en-US" dirty="0"/>
              <a:t>The InputsData tab is the foundation of the financial model, where key parameters such as exchange rates, inflation, and growth rates are defined. These inputs drive calculations across other tabs. Users should fill in realistic and well-documented values.  Accurate assumptions ensure the reliability of the entire financial plan.</a:t>
            </a:r>
          </a:p>
        </p:txBody>
      </p:sp>
      <p:sp>
        <p:nvSpPr>
          <p:cNvPr id="4" name="Slide Number Placeholder 3">
            <a:extLst>
              <a:ext uri="{FF2B5EF4-FFF2-40B4-BE49-F238E27FC236}">
                <a16:creationId xmlns:a16="http://schemas.microsoft.com/office/drawing/2014/main" id="{6C77776B-2C57-7AF7-62AA-EDD6A53580A9}"/>
              </a:ext>
            </a:extLst>
          </p:cNvPr>
          <p:cNvSpPr>
            <a:spLocks noGrp="1"/>
          </p:cNvSpPr>
          <p:nvPr>
            <p:ph type="sldNum" sz="quarter" idx="5"/>
          </p:nvPr>
        </p:nvSpPr>
        <p:spPr/>
        <p:txBody>
          <a:bodyPr/>
          <a:lstStyle/>
          <a:p>
            <a:fld id="{BFDD6F49-EBB7-4CCF-97A8-E526BB28BB69}" type="slidenum">
              <a:rPr lang="en-US" smtClean="0"/>
              <a:t>23</a:t>
            </a:fld>
            <a:endParaRPr lang="en-US" dirty="0"/>
          </a:p>
        </p:txBody>
      </p:sp>
    </p:spTree>
    <p:extLst>
      <p:ext uri="{BB962C8B-B14F-4D97-AF65-F5344CB8AC3E}">
        <p14:creationId xmlns:p14="http://schemas.microsoft.com/office/powerpoint/2010/main" val="1138323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24</a:t>
            </a:fld>
            <a:endParaRPr lang="en-US" dirty="0"/>
          </a:p>
        </p:txBody>
      </p:sp>
    </p:spTree>
    <p:extLst>
      <p:ext uri="{BB962C8B-B14F-4D97-AF65-F5344CB8AC3E}">
        <p14:creationId xmlns:p14="http://schemas.microsoft.com/office/powerpoint/2010/main" val="884986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156ED-B992-3FC0-34E4-273FD90BD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EA512-6D17-3C87-CBB4-83F8EA969D65}"/>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5FAD5684-7780-AF7B-ED33-C01715AE72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8446F1-98D4-B267-A8C8-7498EFA5FACB}"/>
              </a:ext>
            </a:extLst>
          </p:cNvPr>
          <p:cNvSpPr>
            <a:spLocks noGrp="1"/>
          </p:cNvSpPr>
          <p:nvPr>
            <p:ph type="sldNum" sz="quarter" idx="5"/>
          </p:nvPr>
        </p:nvSpPr>
        <p:spPr/>
        <p:txBody>
          <a:bodyPr/>
          <a:lstStyle/>
          <a:p>
            <a:fld id="{BFDD6F49-EBB7-4CCF-97A8-E526BB28BB69}" type="slidenum">
              <a:rPr lang="en-US" smtClean="0"/>
              <a:t>25</a:t>
            </a:fld>
            <a:endParaRPr lang="en-US" dirty="0"/>
          </a:p>
        </p:txBody>
      </p:sp>
    </p:spTree>
    <p:extLst>
      <p:ext uri="{BB962C8B-B14F-4D97-AF65-F5344CB8AC3E}">
        <p14:creationId xmlns:p14="http://schemas.microsoft.com/office/powerpoint/2010/main" val="4048030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AE8A4-22EC-F917-5C09-D15177DA7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FAF91-3D04-991E-C36A-C06DA7962BAA}"/>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F6EF1BAD-805B-8975-3B92-1DB85B388F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3C47BE-7F52-E4AE-2B1F-5548DCD4AC7F}"/>
              </a:ext>
            </a:extLst>
          </p:cNvPr>
          <p:cNvSpPr>
            <a:spLocks noGrp="1"/>
          </p:cNvSpPr>
          <p:nvPr>
            <p:ph type="sldNum" sz="quarter" idx="5"/>
          </p:nvPr>
        </p:nvSpPr>
        <p:spPr/>
        <p:txBody>
          <a:bodyPr/>
          <a:lstStyle/>
          <a:p>
            <a:fld id="{BFDD6F49-EBB7-4CCF-97A8-E526BB28BB69}" type="slidenum">
              <a:rPr lang="en-US" smtClean="0"/>
              <a:t>26</a:t>
            </a:fld>
            <a:endParaRPr lang="en-US" dirty="0"/>
          </a:p>
        </p:txBody>
      </p:sp>
    </p:spTree>
    <p:extLst>
      <p:ext uri="{BB962C8B-B14F-4D97-AF65-F5344CB8AC3E}">
        <p14:creationId xmlns:p14="http://schemas.microsoft.com/office/powerpoint/2010/main" val="3307766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BEE8B-DEA0-4BF6-37A0-6C05C42E7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6C5C5-DD1C-6427-981B-EA1748C0D2B9}"/>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E3738A0F-74C5-DC52-B949-7C6E7D2A59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DF5754-0FEA-D9EE-A90B-D8FA45E622AA}"/>
              </a:ext>
            </a:extLst>
          </p:cNvPr>
          <p:cNvSpPr>
            <a:spLocks noGrp="1"/>
          </p:cNvSpPr>
          <p:nvPr>
            <p:ph type="sldNum" sz="quarter" idx="5"/>
          </p:nvPr>
        </p:nvSpPr>
        <p:spPr/>
        <p:txBody>
          <a:bodyPr/>
          <a:lstStyle/>
          <a:p>
            <a:fld id="{BFDD6F49-EBB7-4CCF-97A8-E526BB28BB69}" type="slidenum">
              <a:rPr lang="en-US" smtClean="0"/>
              <a:t>27</a:t>
            </a:fld>
            <a:endParaRPr lang="en-US" dirty="0"/>
          </a:p>
        </p:txBody>
      </p:sp>
    </p:spTree>
    <p:extLst>
      <p:ext uri="{BB962C8B-B14F-4D97-AF65-F5344CB8AC3E}">
        <p14:creationId xmlns:p14="http://schemas.microsoft.com/office/powerpoint/2010/main" val="2503228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3BA21-2C8C-8E99-22B4-9EDC0E584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A123A-2C20-FDD3-9B3E-84339A4D09AA}"/>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A2FC531D-4847-AE04-9DB2-DF48139FF8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EF9045-1F54-A8F6-B8CF-C24C3C3F579F}"/>
              </a:ext>
            </a:extLst>
          </p:cNvPr>
          <p:cNvSpPr>
            <a:spLocks noGrp="1"/>
          </p:cNvSpPr>
          <p:nvPr>
            <p:ph type="sldNum" sz="quarter" idx="5"/>
          </p:nvPr>
        </p:nvSpPr>
        <p:spPr/>
        <p:txBody>
          <a:bodyPr/>
          <a:lstStyle/>
          <a:p>
            <a:fld id="{BFDD6F49-EBB7-4CCF-97A8-E526BB28BB69}" type="slidenum">
              <a:rPr lang="en-US" smtClean="0"/>
              <a:t>28</a:t>
            </a:fld>
            <a:endParaRPr lang="en-US" dirty="0"/>
          </a:p>
        </p:txBody>
      </p:sp>
    </p:spTree>
    <p:extLst>
      <p:ext uri="{BB962C8B-B14F-4D97-AF65-F5344CB8AC3E}">
        <p14:creationId xmlns:p14="http://schemas.microsoft.com/office/powerpoint/2010/main" val="2699802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F8D9C-5D53-8C1C-7C69-3410094F9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45B6B-08E5-2388-3C9A-10EE5DAE254E}"/>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86F1593-81C1-C812-8BBE-3C9517D67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80B4CB-C26E-BD18-7B31-69BA3A0D7EB0}"/>
              </a:ext>
            </a:extLst>
          </p:cNvPr>
          <p:cNvSpPr>
            <a:spLocks noGrp="1"/>
          </p:cNvSpPr>
          <p:nvPr>
            <p:ph type="sldNum" sz="quarter" idx="5"/>
          </p:nvPr>
        </p:nvSpPr>
        <p:spPr/>
        <p:txBody>
          <a:bodyPr/>
          <a:lstStyle/>
          <a:p>
            <a:fld id="{BFDD6F49-EBB7-4CCF-97A8-E526BB28BB69}" type="slidenum">
              <a:rPr lang="en-US" smtClean="0"/>
              <a:t>29</a:t>
            </a:fld>
            <a:endParaRPr lang="en-US" dirty="0"/>
          </a:p>
        </p:txBody>
      </p:sp>
    </p:spTree>
    <p:extLst>
      <p:ext uri="{BB962C8B-B14F-4D97-AF65-F5344CB8AC3E}">
        <p14:creationId xmlns:p14="http://schemas.microsoft.com/office/powerpoint/2010/main" val="376198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r>
              <a:rPr lang="en-US" dirty="0"/>
              <a:t>Objectives of the Training, Overview of the Financial Plan</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1765741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9804E-817C-0AED-49F1-29AA8352D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B4B43-9184-3A5F-3A1A-891B4633D8D7}"/>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AC21636B-D484-A6CF-581C-38E95D9A9F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7E12E4-7D3C-ED68-40C1-F9B8CA9D7584}"/>
              </a:ext>
            </a:extLst>
          </p:cNvPr>
          <p:cNvSpPr>
            <a:spLocks noGrp="1"/>
          </p:cNvSpPr>
          <p:nvPr>
            <p:ph type="sldNum" sz="quarter" idx="5"/>
          </p:nvPr>
        </p:nvSpPr>
        <p:spPr/>
        <p:txBody>
          <a:bodyPr/>
          <a:lstStyle/>
          <a:p>
            <a:fld id="{BFDD6F49-EBB7-4CCF-97A8-E526BB28BB69}" type="slidenum">
              <a:rPr lang="en-US" smtClean="0"/>
              <a:t>30</a:t>
            </a:fld>
            <a:endParaRPr lang="en-US" dirty="0"/>
          </a:p>
        </p:txBody>
      </p:sp>
    </p:spTree>
    <p:extLst>
      <p:ext uri="{BB962C8B-B14F-4D97-AF65-F5344CB8AC3E}">
        <p14:creationId xmlns:p14="http://schemas.microsoft.com/office/powerpoint/2010/main" val="445703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595D0-3C15-EFC9-5D3A-7FD07D3D2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7CD3D-5234-3C62-7EE9-5D44B3778B20}"/>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4F220CB9-D254-F39A-F108-20973BE809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B5B5FF-A188-ACEE-BCD2-89EA6FE1CDCC}"/>
              </a:ext>
            </a:extLst>
          </p:cNvPr>
          <p:cNvSpPr>
            <a:spLocks noGrp="1"/>
          </p:cNvSpPr>
          <p:nvPr>
            <p:ph type="sldNum" sz="quarter" idx="5"/>
          </p:nvPr>
        </p:nvSpPr>
        <p:spPr/>
        <p:txBody>
          <a:bodyPr/>
          <a:lstStyle/>
          <a:p>
            <a:fld id="{BFDD6F49-EBB7-4CCF-97A8-E526BB28BB69}" type="slidenum">
              <a:rPr lang="en-US" smtClean="0"/>
              <a:t>31</a:t>
            </a:fld>
            <a:endParaRPr lang="en-US" dirty="0"/>
          </a:p>
        </p:txBody>
      </p:sp>
    </p:spTree>
    <p:extLst>
      <p:ext uri="{BB962C8B-B14F-4D97-AF65-F5344CB8AC3E}">
        <p14:creationId xmlns:p14="http://schemas.microsoft.com/office/powerpoint/2010/main" val="4058063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EDE6-344D-E92D-EBD8-0AB07B433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DF80C-D063-BBDC-CE81-23776DFFB119}"/>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4C03B860-DB57-74F6-FFCA-7C01D99FD2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94844D-F8BF-C3B2-A88A-908DC7FFD84E}"/>
              </a:ext>
            </a:extLst>
          </p:cNvPr>
          <p:cNvSpPr>
            <a:spLocks noGrp="1"/>
          </p:cNvSpPr>
          <p:nvPr>
            <p:ph type="sldNum" sz="quarter" idx="5"/>
          </p:nvPr>
        </p:nvSpPr>
        <p:spPr/>
        <p:txBody>
          <a:bodyPr/>
          <a:lstStyle/>
          <a:p>
            <a:fld id="{BFDD6F49-EBB7-4CCF-97A8-E526BB28BB69}" type="slidenum">
              <a:rPr lang="en-US" smtClean="0"/>
              <a:t>32</a:t>
            </a:fld>
            <a:endParaRPr lang="en-US" dirty="0"/>
          </a:p>
        </p:txBody>
      </p:sp>
    </p:spTree>
    <p:extLst>
      <p:ext uri="{BB962C8B-B14F-4D97-AF65-F5344CB8AC3E}">
        <p14:creationId xmlns:p14="http://schemas.microsoft.com/office/powerpoint/2010/main" val="4149294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E7899-65E1-036F-E95D-B1E516CFD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12BEE-9B6A-117E-3013-A1BC456713E6}"/>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70BF4F0C-A8A0-FE7A-A402-8EB3DC28FF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8B41E6-DC8E-901A-AE05-3CCAF1D75B8C}"/>
              </a:ext>
            </a:extLst>
          </p:cNvPr>
          <p:cNvSpPr>
            <a:spLocks noGrp="1"/>
          </p:cNvSpPr>
          <p:nvPr>
            <p:ph type="sldNum" sz="quarter" idx="5"/>
          </p:nvPr>
        </p:nvSpPr>
        <p:spPr/>
        <p:txBody>
          <a:bodyPr/>
          <a:lstStyle/>
          <a:p>
            <a:fld id="{BFDD6F49-EBB7-4CCF-97A8-E526BB28BB69}" type="slidenum">
              <a:rPr lang="en-US" smtClean="0"/>
              <a:t>33</a:t>
            </a:fld>
            <a:endParaRPr lang="en-US" dirty="0"/>
          </a:p>
        </p:txBody>
      </p:sp>
    </p:spTree>
    <p:extLst>
      <p:ext uri="{BB962C8B-B14F-4D97-AF65-F5344CB8AC3E}">
        <p14:creationId xmlns:p14="http://schemas.microsoft.com/office/powerpoint/2010/main" val="1343772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6E31A-4A81-D95C-D1CD-7DB5C695E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E4840-0B51-5000-DF6C-B1BF653D4BB4}"/>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0CC344E7-31BE-3871-4154-67696856FE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3EFDFA-B08C-9280-A684-255CAADF6CA3}"/>
              </a:ext>
            </a:extLst>
          </p:cNvPr>
          <p:cNvSpPr>
            <a:spLocks noGrp="1"/>
          </p:cNvSpPr>
          <p:nvPr>
            <p:ph type="sldNum" sz="quarter" idx="5"/>
          </p:nvPr>
        </p:nvSpPr>
        <p:spPr/>
        <p:txBody>
          <a:bodyPr/>
          <a:lstStyle/>
          <a:p>
            <a:fld id="{BFDD6F49-EBB7-4CCF-97A8-E526BB28BB69}" type="slidenum">
              <a:rPr lang="en-US" smtClean="0"/>
              <a:t>34</a:t>
            </a:fld>
            <a:endParaRPr lang="en-US" dirty="0"/>
          </a:p>
        </p:txBody>
      </p:sp>
    </p:spTree>
    <p:extLst>
      <p:ext uri="{BB962C8B-B14F-4D97-AF65-F5344CB8AC3E}">
        <p14:creationId xmlns:p14="http://schemas.microsoft.com/office/powerpoint/2010/main" val="2232510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30CB-1474-F7B1-C246-B5D93A9D5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EC417E-B55E-38AB-E26D-AC3EF3EA4223}"/>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09FFFB0D-C54C-2AC3-8749-ED46C822FF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45EC46-32FB-4072-C463-AC886C983E68}"/>
              </a:ext>
            </a:extLst>
          </p:cNvPr>
          <p:cNvSpPr>
            <a:spLocks noGrp="1"/>
          </p:cNvSpPr>
          <p:nvPr>
            <p:ph type="sldNum" sz="quarter" idx="5"/>
          </p:nvPr>
        </p:nvSpPr>
        <p:spPr/>
        <p:txBody>
          <a:bodyPr/>
          <a:lstStyle/>
          <a:p>
            <a:fld id="{BFDD6F49-EBB7-4CCF-97A8-E526BB28BB69}" type="slidenum">
              <a:rPr lang="en-US" smtClean="0"/>
              <a:t>35</a:t>
            </a:fld>
            <a:endParaRPr lang="en-US" dirty="0"/>
          </a:p>
        </p:txBody>
      </p:sp>
    </p:spTree>
    <p:extLst>
      <p:ext uri="{BB962C8B-B14F-4D97-AF65-F5344CB8AC3E}">
        <p14:creationId xmlns:p14="http://schemas.microsoft.com/office/powerpoint/2010/main" val="4215898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D8B97-BBF0-C159-0692-0CFF2FF31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93356-62E7-9D23-2D80-B8536D5FCB7A}"/>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240FBD0A-D2D7-CAC9-A8E8-81CA3A7E93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617D0-EB27-2256-20FE-A79446C32A17}"/>
              </a:ext>
            </a:extLst>
          </p:cNvPr>
          <p:cNvSpPr>
            <a:spLocks noGrp="1"/>
          </p:cNvSpPr>
          <p:nvPr>
            <p:ph type="sldNum" sz="quarter" idx="5"/>
          </p:nvPr>
        </p:nvSpPr>
        <p:spPr/>
        <p:txBody>
          <a:bodyPr/>
          <a:lstStyle/>
          <a:p>
            <a:fld id="{BFDD6F49-EBB7-4CCF-97A8-E526BB28BB69}" type="slidenum">
              <a:rPr lang="en-US" smtClean="0"/>
              <a:t>36</a:t>
            </a:fld>
            <a:endParaRPr lang="en-US" dirty="0"/>
          </a:p>
        </p:txBody>
      </p:sp>
    </p:spTree>
    <p:extLst>
      <p:ext uri="{BB962C8B-B14F-4D97-AF65-F5344CB8AC3E}">
        <p14:creationId xmlns:p14="http://schemas.microsoft.com/office/powerpoint/2010/main" val="1361973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AAA7-AD22-DA75-705C-44AFBC42C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04ED1-8F20-E094-1FF9-5271F7049A12}"/>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554066AA-C92F-0570-14E6-8470487902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2D1812-558D-1C5D-01AD-EDD0FBFA9865}"/>
              </a:ext>
            </a:extLst>
          </p:cNvPr>
          <p:cNvSpPr>
            <a:spLocks noGrp="1"/>
          </p:cNvSpPr>
          <p:nvPr>
            <p:ph type="sldNum" sz="quarter" idx="5"/>
          </p:nvPr>
        </p:nvSpPr>
        <p:spPr/>
        <p:txBody>
          <a:bodyPr/>
          <a:lstStyle/>
          <a:p>
            <a:fld id="{BFDD6F49-EBB7-4CCF-97A8-E526BB28BB69}" type="slidenum">
              <a:rPr lang="en-US" smtClean="0"/>
              <a:t>37</a:t>
            </a:fld>
            <a:endParaRPr lang="en-US" dirty="0"/>
          </a:p>
        </p:txBody>
      </p:sp>
    </p:spTree>
    <p:extLst>
      <p:ext uri="{BB962C8B-B14F-4D97-AF65-F5344CB8AC3E}">
        <p14:creationId xmlns:p14="http://schemas.microsoft.com/office/powerpoint/2010/main" val="2657667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B72E3-CA81-9D76-C38E-72B83FC33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678E6-E4E7-A3DE-72EC-4BE550E2146F}"/>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F517885F-BB1D-AF30-F89B-2937DB67B9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672CCC-1650-3BC8-F845-0DBEE8FDBA3E}"/>
              </a:ext>
            </a:extLst>
          </p:cNvPr>
          <p:cNvSpPr>
            <a:spLocks noGrp="1"/>
          </p:cNvSpPr>
          <p:nvPr>
            <p:ph type="sldNum" sz="quarter" idx="5"/>
          </p:nvPr>
        </p:nvSpPr>
        <p:spPr/>
        <p:txBody>
          <a:bodyPr/>
          <a:lstStyle/>
          <a:p>
            <a:fld id="{BFDD6F49-EBB7-4CCF-97A8-E526BB28BB69}" type="slidenum">
              <a:rPr lang="en-US" smtClean="0"/>
              <a:t>38</a:t>
            </a:fld>
            <a:endParaRPr lang="en-US" dirty="0"/>
          </a:p>
        </p:txBody>
      </p:sp>
    </p:spTree>
    <p:extLst>
      <p:ext uri="{BB962C8B-B14F-4D97-AF65-F5344CB8AC3E}">
        <p14:creationId xmlns:p14="http://schemas.microsoft.com/office/powerpoint/2010/main" val="1379469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2160D-807D-C2D7-A6D4-35E87892D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7EEBC-1D69-1CB3-E5EB-58F241B4369C}"/>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8224904B-C74D-C49F-F701-74B3398981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6C6400-75A7-372E-64EE-0AB50B10550E}"/>
              </a:ext>
            </a:extLst>
          </p:cNvPr>
          <p:cNvSpPr>
            <a:spLocks noGrp="1"/>
          </p:cNvSpPr>
          <p:nvPr>
            <p:ph type="sldNum" sz="quarter" idx="5"/>
          </p:nvPr>
        </p:nvSpPr>
        <p:spPr/>
        <p:txBody>
          <a:bodyPr/>
          <a:lstStyle/>
          <a:p>
            <a:fld id="{BFDD6F49-EBB7-4CCF-97A8-E526BB28BB69}" type="slidenum">
              <a:rPr lang="en-US" smtClean="0"/>
              <a:t>39</a:t>
            </a:fld>
            <a:endParaRPr lang="en-US" dirty="0"/>
          </a:p>
        </p:txBody>
      </p:sp>
    </p:spTree>
    <p:extLst>
      <p:ext uri="{BB962C8B-B14F-4D97-AF65-F5344CB8AC3E}">
        <p14:creationId xmlns:p14="http://schemas.microsoft.com/office/powerpoint/2010/main" val="9327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r>
              <a:rPr lang="en-US" dirty="0"/>
              <a:t>
This training session is designed to equip participants with the knowledge and skills necessary to effectively use and fill out an Excel financial plan. The objectives include understanding the structure of the financial plan, learning how to input data correctly, avoiding common mistakes, interpreting financial outputs, and utilizing the plan for strategic decision-making and reporting. By the end of the session, participants should be able to confidently navigate the tool, input relevant financial data, and extract meaningful insights to support their business or project planning.</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3076741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11343-9D02-C2BD-211F-A05A72F3B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0599F-9F4B-6071-729A-EFA13595F9EE}"/>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FA752AA8-B25C-7BF0-6CBA-03972F4091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5D2B66-F60C-E771-E723-0E1B0EECF805}"/>
              </a:ext>
            </a:extLst>
          </p:cNvPr>
          <p:cNvSpPr>
            <a:spLocks noGrp="1"/>
          </p:cNvSpPr>
          <p:nvPr>
            <p:ph type="sldNum" sz="quarter" idx="5"/>
          </p:nvPr>
        </p:nvSpPr>
        <p:spPr/>
        <p:txBody>
          <a:bodyPr/>
          <a:lstStyle/>
          <a:p>
            <a:fld id="{BFDD6F49-EBB7-4CCF-97A8-E526BB28BB69}" type="slidenum">
              <a:rPr lang="en-US" smtClean="0"/>
              <a:t>40</a:t>
            </a:fld>
            <a:endParaRPr lang="en-US" dirty="0"/>
          </a:p>
        </p:txBody>
      </p:sp>
    </p:spTree>
    <p:extLst>
      <p:ext uri="{BB962C8B-B14F-4D97-AF65-F5344CB8AC3E}">
        <p14:creationId xmlns:p14="http://schemas.microsoft.com/office/powerpoint/2010/main" val="3155329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BCB9A-A7AA-2BB3-4DF5-56CFE3A07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698E4-BDCE-7DD1-04E9-E59A72660107}"/>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9FAA8232-FCE0-2934-5338-00530D2336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C7981F-4B0D-C37C-B759-2ADD33E839FB}"/>
              </a:ext>
            </a:extLst>
          </p:cNvPr>
          <p:cNvSpPr>
            <a:spLocks noGrp="1"/>
          </p:cNvSpPr>
          <p:nvPr>
            <p:ph type="sldNum" sz="quarter" idx="5"/>
          </p:nvPr>
        </p:nvSpPr>
        <p:spPr/>
        <p:txBody>
          <a:bodyPr/>
          <a:lstStyle/>
          <a:p>
            <a:fld id="{BFDD6F49-EBB7-4CCF-97A8-E526BB28BB69}" type="slidenum">
              <a:rPr lang="en-US" smtClean="0"/>
              <a:t>41</a:t>
            </a:fld>
            <a:endParaRPr lang="en-US" dirty="0"/>
          </a:p>
        </p:txBody>
      </p:sp>
    </p:spTree>
    <p:extLst>
      <p:ext uri="{BB962C8B-B14F-4D97-AF65-F5344CB8AC3E}">
        <p14:creationId xmlns:p14="http://schemas.microsoft.com/office/powerpoint/2010/main" val="211247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7B0BF-1934-AA47-20C8-C83770C97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BA4BD-D1D7-E7FA-8D20-E8B1CC1B1191}"/>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0053EB49-D626-0B91-FA75-0735577E98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ADC20A-2C4F-458B-705F-227202476F76}"/>
              </a:ext>
            </a:extLst>
          </p:cNvPr>
          <p:cNvSpPr>
            <a:spLocks noGrp="1"/>
          </p:cNvSpPr>
          <p:nvPr>
            <p:ph type="sldNum" sz="quarter" idx="5"/>
          </p:nvPr>
        </p:nvSpPr>
        <p:spPr/>
        <p:txBody>
          <a:bodyPr/>
          <a:lstStyle/>
          <a:p>
            <a:fld id="{BFDD6F49-EBB7-4CCF-97A8-E526BB28BB69}" type="slidenum">
              <a:rPr lang="en-US" smtClean="0"/>
              <a:t>42</a:t>
            </a:fld>
            <a:endParaRPr lang="en-US" dirty="0"/>
          </a:p>
        </p:txBody>
      </p:sp>
    </p:spTree>
    <p:extLst>
      <p:ext uri="{BB962C8B-B14F-4D97-AF65-F5344CB8AC3E}">
        <p14:creationId xmlns:p14="http://schemas.microsoft.com/office/powerpoint/2010/main" val="2141278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0A9AD-A177-A2F9-FF10-DD2D5A6FB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656F5-8372-C660-09D3-6792C9EBD844}"/>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E9D0245C-551F-FA20-FCBF-DB924121A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76FAD3-FBE5-08BC-6BF4-7EA09FE73A24}"/>
              </a:ext>
            </a:extLst>
          </p:cNvPr>
          <p:cNvSpPr>
            <a:spLocks noGrp="1"/>
          </p:cNvSpPr>
          <p:nvPr>
            <p:ph type="sldNum" sz="quarter" idx="5"/>
          </p:nvPr>
        </p:nvSpPr>
        <p:spPr/>
        <p:txBody>
          <a:bodyPr/>
          <a:lstStyle/>
          <a:p>
            <a:fld id="{BFDD6F49-EBB7-4CCF-97A8-E526BB28BB69}" type="slidenum">
              <a:rPr lang="en-US" smtClean="0"/>
              <a:t>43</a:t>
            </a:fld>
            <a:endParaRPr lang="en-US" dirty="0"/>
          </a:p>
        </p:txBody>
      </p:sp>
    </p:spTree>
    <p:extLst>
      <p:ext uri="{BB962C8B-B14F-4D97-AF65-F5344CB8AC3E}">
        <p14:creationId xmlns:p14="http://schemas.microsoft.com/office/powerpoint/2010/main" val="2961015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0C8C0-0996-7529-F557-DF137AA33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454F1-D6F7-80F9-57BC-266AD425A02A}"/>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5E10E1C-F20B-CED6-EA7E-FB8BBE8770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6CCB7A-990A-8164-B9DE-B49889BE4147}"/>
              </a:ext>
            </a:extLst>
          </p:cNvPr>
          <p:cNvSpPr>
            <a:spLocks noGrp="1"/>
          </p:cNvSpPr>
          <p:nvPr>
            <p:ph type="sldNum" sz="quarter" idx="5"/>
          </p:nvPr>
        </p:nvSpPr>
        <p:spPr/>
        <p:txBody>
          <a:bodyPr/>
          <a:lstStyle/>
          <a:p>
            <a:fld id="{BFDD6F49-EBB7-4CCF-97A8-E526BB28BB69}" type="slidenum">
              <a:rPr lang="en-US" smtClean="0"/>
              <a:t>44</a:t>
            </a:fld>
            <a:endParaRPr lang="en-US" dirty="0"/>
          </a:p>
        </p:txBody>
      </p:sp>
    </p:spTree>
    <p:extLst>
      <p:ext uri="{BB962C8B-B14F-4D97-AF65-F5344CB8AC3E}">
        <p14:creationId xmlns:p14="http://schemas.microsoft.com/office/powerpoint/2010/main" val="1297678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C8BBB-D7DB-926D-48D0-AF179B14B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4E854-0ADD-BB17-6D0D-2C38DBCB8252}"/>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0F56C5A-81EA-5386-A2E5-2C32694BF9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8D2914-ED0F-39E5-3637-78FB18F4DF53}"/>
              </a:ext>
            </a:extLst>
          </p:cNvPr>
          <p:cNvSpPr>
            <a:spLocks noGrp="1"/>
          </p:cNvSpPr>
          <p:nvPr>
            <p:ph type="sldNum" sz="quarter" idx="5"/>
          </p:nvPr>
        </p:nvSpPr>
        <p:spPr/>
        <p:txBody>
          <a:bodyPr/>
          <a:lstStyle/>
          <a:p>
            <a:fld id="{BFDD6F49-EBB7-4CCF-97A8-E526BB28BB69}" type="slidenum">
              <a:rPr lang="en-US" smtClean="0"/>
              <a:t>45</a:t>
            </a:fld>
            <a:endParaRPr lang="en-US" dirty="0"/>
          </a:p>
        </p:txBody>
      </p:sp>
    </p:spTree>
    <p:extLst>
      <p:ext uri="{BB962C8B-B14F-4D97-AF65-F5344CB8AC3E}">
        <p14:creationId xmlns:p14="http://schemas.microsoft.com/office/powerpoint/2010/main" val="2209900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A3EFA-9E7E-E514-60A4-DDD25D13E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24573-7A7A-9DC3-38B1-00EDA0A52B99}"/>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1C81155-A257-DB57-2732-AE0AB18183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75724D-1DF8-90CF-732B-AD3A025CBF56}"/>
              </a:ext>
            </a:extLst>
          </p:cNvPr>
          <p:cNvSpPr>
            <a:spLocks noGrp="1"/>
          </p:cNvSpPr>
          <p:nvPr>
            <p:ph type="sldNum" sz="quarter" idx="5"/>
          </p:nvPr>
        </p:nvSpPr>
        <p:spPr/>
        <p:txBody>
          <a:bodyPr/>
          <a:lstStyle/>
          <a:p>
            <a:fld id="{BFDD6F49-EBB7-4CCF-97A8-E526BB28BB69}" type="slidenum">
              <a:rPr lang="en-US" smtClean="0"/>
              <a:t>46</a:t>
            </a:fld>
            <a:endParaRPr lang="en-US" dirty="0"/>
          </a:p>
        </p:txBody>
      </p:sp>
    </p:spTree>
    <p:extLst>
      <p:ext uri="{BB962C8B-B14F-4D97-AF65-F5344CB8AC3E}">
        <p14:creationId xmlns:p14="http://schemas.microsoft.com/office/powerpoint/2010/main" val="2274899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9FED-A89A-20C0-2A88-D15A84F8E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25D35-79D0-DB8E-5831-5FB446DA1EBA}"/>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6521078A-BE24-125D-BAE7-6AC9C94C4C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5D28C-E72B-AF79-FED2-1CCC7D7CAE31}"/>
              </a:ext>
            </a:extLst>
          </p:cNvPr>
          <p:cNvSpPr>
            <a:spLocks noGrp="1"/>
          </p:cNvSpPr>
          <p:nvPr>
            <p:ph type="sldNum" sz="quarter" idx="5"/>
          </p:nvPr>
        </p:nvSpPr>
        <p:spPr/>
        <p:txBody>
          <a:bodyPr/>
          <a:lstStyle/>
          <a:p>
            <a:fld id="{BFDD6F49-EBB7-4CCF-97A8-E526BB28BB69}" type="slidenum">
              <a:rPr lang="en-US" smtClean="0"/>
              <a:t>47</a:t>
            </a:fld>
            <a:endParaRPr lang="en-US" dirty="0"/>
          </a:p>
        </p:txBody>
      </p:sp>
    </p:spTree>
    <p:extLst>
      <p:ext uri="{BB962C8B-B14F-4D97-AF65-F5344CB8AC3E}">
        <p14:creationId xmlns:p14="http://schemas.microsoft.com/office/powerpoint/2010/main" val="1176983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48</a:t>
            </a:fld>
            <a:endParaRPr lang="en-US" dirty="0"/>
          </a:p>
        </p:txBody>
      </p:sp>
    </p:spTree>
    <p:extLst>
      <p:ext uri="{BB962C8B-B14F-4D97-AF65-F5344CB8AC3E}">
        <p14:creationId xmlns:p14="http://schemas.microsoft.com/office/powerpoint/2010/main" val="3562167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49</a:t>
            </a:fld>
            <a:endParaRPr lang="en-US" dirty="0"/>
          </a:p>
        </p:txBody>
      </p:sp>
    </p:spTree>
    <p:extLst>
      <p:ext uri="{BB962C8B-B14F-4D97-AF65-F5344CB8AC3E}">
        <p14:creationId xmlns:p14="http://schemas.microsoft.com/office/powerpoint/2010/main" val="180115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97E23-12AE-4828-7CB1-59D31991B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DA3AE-9D6A-54CC-592D-3AADCEBF1127}"/>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A1190B90-2038-4DD0-05EC-2C87C3D502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9E2935-29B2-1022-8D92-1C716371FF18}"/>
              </a:ext>
            </a:extLst>
          </p:cNvPr>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11722111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50</a:t>
            </a:fld>
            <a:endParaRPr lang="en-US" dirty="0"/>
          </a:p>
        </p:txBody>
      </p:sp>
    </p:spTree>
    <p:extLst>
      <p:ext uri="{BB962C8B-B14F-4D97-AF65-F5344CB8AC3E}">
        <p14:creationId xmlns:p14="http://schemas.microsoft.com/office/powerpoint/2010/main" val="28085273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0A2C-2337-9ECE-D453-BCE34DC8D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1D704-23B2-F17A-8B31-1270B93A003D}"/>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CA0F80C-86F8-B891-4033-F5901CF199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38D6F7-6E50-B67D-93A3-8010EDCE893D}"/>
              </a:ext>
            </a:extLst>
          </p:cNvPr>
          <p:cNvSpPr>
            <a:spLocks noGrp="1"/>
          </p:cNvSpPr>
          <p:nvPr>
            <p:ph type="sldNum" sz="quarter" idx="5"/>
          </p:nvPr>
        </p:nvSpPr>
        <p:spPr/>
        <p:txBody>
          <a:bodyPr/>
          <a:lstStyle/>
          <a:p>
            <a:fld id="{BFDD6F49-EBB7-4CCF-97A8-E526BB28BB69}" type="slidenum">
              <a:rPr lang="en-US" smtClean="0"/>
              <a:t>51</a:t>
            </a:fld>
            <a:endParaRPr lang="en-US" dirty="0"/>
          </a:p>
        </p:txBody>
      </p:sp>
    </p:spTree>
    <p:extLst>
      <p:ext uri="{BB962C8B-B14F-4D97-AF65-F5344CB8AC3E}">
        <p14:creationId xmlns:p14="http://schemas.microsoft.com/office/powerpoint/2010/main" val="36397944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B44AB-B1DF-0584-704A-8CBE0E8B1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70B55-976E-E0A2-2515-550F10C11953}"/>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3612C84D-E709-0433-F63C-79B5FC93F4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923791-7F1F-8C8F-2D3B-635991AF8AAC}"/>
              </a:ext>
            </a:extLst>
          </p:cNvPr>
          <p:cNvSpPr>
            <a:spLocks noGrp="1"/>
          </p:cNvSpPr>
          <p:nvPr>
            <p:ph type="sldNum" sz="quarter" idx="5"/>
          </p:nvPr>
        </p:nvSpPr>
        <p:spPr/>
        <p:txBody>
          <a:bodyPr/>
          <a:lstStyle/>
          <a:p>
            <a:fld id="{BFDD6F49-EBB7-4CCF-97A8-E526BB28BB69}" type="slidenum">
              <a:rPr lang="en-US" smtClean="0"/>
              <a:t>52</a:t>
            </a:fld>
            <a:endParaRPr lang="en-US" dirty="0"/>
          </a:p>
        </p:txBody>
      </p:sp>
    </p:spTree>
    <p:extLst>
      <p:ext uri="{BB962C8B-B14F-4D97-AF65-F5344CB8AC3E}">
        <p14:creationId xmlns:p14="http://schemas.microsoft.com/office/powerpoint/2010/main" val="645960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3F236-6D57-A74D-E314-01A2FB8D6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468AF-CBB0-1C05-B7D0-7D7B3C6380D2}"/>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1EE23396-05A0-22CA-A87B-719EC86BA8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7951AE-A5E9-AD62-197B-6D45B01CF370}"/>
              </a:ext>
            </a:extLst>
          </p:cNvPr>
          <p:cNvSpPr>
            <a:spLocks noGrp="1"/>
          </p:cNvSpPr>
          <p:nvPr>
            <p:ph type="sldNum" sz="quarter" idx="5"/>
          </p:nvPr>
        </p:nvSpPr>
        <p:spPr/>
        <p:txBody>
          <a:bodyPr/>
          <a:lstStyle/>
          <a:p>
            <a:fld id="{BFDD6F49-EBB7-4CCF-97A8-E526BB28BB69}" type="slidenum">
              <a:rPr lang="en-US" smtClean="0"/>
              <a:t>53</a:t>
            </a:fld>
            <a:endParaRPr lang="en-US" dirty="0"/>
          </a:p>
        </p:txBody>
      </p:sp>
    </p:spTree>
    <p:extLst>
      <p:ext uri="{BB962C8B-B14F-4D97-AF65-F5344CB8AC3E}">
        <p14:creationId xmlns:p14="http://schemas.microsoft.com/office/powerpoint/2010/main" val="104249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2590870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70C3C-F264-12EA-0853-A2EF0218B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ADAB7-66B2-3593-2BC5-CEC1EBE44939}"/>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AA0BBDAD-8B10-DA4E-77E9-9CCE65529DAA}"/>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2010FD4C-1B77-4F2A-1B0D-93EBA18F8B2A}"/>
              </a:ext>
            </a:extLst>
          </p:cNvPr>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380559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5C49F-E355-0DEB-050D-D53BE61B2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BD745-6F69-3412-53EB-63F1A8BF123F}"/>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E69D4804-CD2D-13A2-DE49-F06F7F60B0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2CE587-411E-62D8-D1E9-C8DECD5A636A}"/>
              </a:ext>
            </a:extLst>
          </p:cNvPr>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2587580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BC12C-62ED-D00C-997B-CE11DD808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B9C98-F7F7-A7BE-F2EC-C7A5865EFBEB}"/>
              </a:ext>
            </a:extLst>
          </p:cNvPr>
          <p:cNvSpPr>
            <a:spLocks noGrp="1" noRot="1" noChangeAspect="1"/>
          </p:cNvSpPr>
          <p:nvPr>
            <p:ph type="sldImg"/>
          </p:nvPr>
        </p:nvSpPr>
        <p:spPr/>
        <p:txBody>
          <a:bodyPr/>
          <a:lstStyle/>
          <a:p>
            <a:endParaRPr lang="en-BE" dirty="0"/>
          </a:p>
        </p:txBody>
      </p:sp>
      <p:sp>
        <p:nvSpPr>
          <p:cNvPr id="3" name="Notes Placeholder 2">
            <a:extLst>
              <a:ext uri="{FF2B5EF4-FFF2-40B4-BE49-F238E27FC236}">
                <a16:creationId xmlns:a16="http://schemas.microsoft.com/office/drawing/2014/main" id="{B3943434-FBA3-ECF4-F0CE-8E805B114D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24BD00-CA20-8262-32D2-D62516637ECD}"/>
              </a:ext>
            </a:extLst>
          </p:cNvPr>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173735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anchor="t">
            <a:normAutofit/>
          </a:bodyPr>
          <a:lstStyle>
            <a:lvl1pPr algn="l">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anchor="b">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112964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0" y="0"/>
            <a:ext cx="6099048"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r>
              <a:rPr lang="en-BE"/>
              <a:t>02/11/2025</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Training Financial Plan v02</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752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6"/>
            <a:ext cx="11924209" cy="567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0512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11924209" cy="612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8865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3120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0874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0756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5458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3471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46612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r>
              <a:rPr lang="en-BE"/>
              <a:t>02/11/2025</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dirty="0"/>
              <a:t>Training Financial Plan v02</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174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779543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400544" y="0"/>
            <a:ext cx="4791456"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r>
              <a:rPr lang="en-BE"/>
              <a:t>02/11/2025</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dirty="0"/>
              <a:t>Training Financial Plan v02</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2140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02336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r>
              <a:rPr lang="en-BE"/>
              <a:t>02/11/2025</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Training Financial Plan v02</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63217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091732" y="0"/>
            <a:ext cx="4100267"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r>
              <a:rPr lang="en-BE"/>
              <a:t>02/11/2025</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dirty="0"/>
              <a:t>Training Financial Plan v02</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8719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661150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67344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r>
              <a:rPr lang="en-BE"/>
              <a:t>02/11/2025</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745480" y="0"/>
            <a:ext cx="644652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918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649224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71215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r>
              <a:rPr lang="en-BE"/>
              <a:t>02/11/2025</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0" y="0"/>
            <a:ext cx="627427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018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r>
              <a:rPr lang="en-BE"/>
              <a:t>02/11/2025</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dirty="0"/>
              <a:t>Training Financial Plan v02</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70782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r>
              <a:rPr lang="en-BE"/>
              <a:t>02/11/2025</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761780" y="0"/>
            <a:ext cx="743021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71533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4673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704959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4635132"/>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r>
              <a:rPr lang="en-BE"/>
              <a:t>02/11/2025</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02888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r>
              <a:rPr lang="en-BE"/>
              <a:t>02/11/2025</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5919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307973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r>
              <a:rPr lang="en-BE"/>
              <a:t>02/11/2025</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6768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5" y="1828800"/>
            <a:ext cx="6172200" cy="4425696"/>
          </a:xfrm>
          <a:blipFill dpi="0" rotWithShape="1">
            <a:blip r:embed="rId2" cstate="screen">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79767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8" y="2290890"/>
            <a:ext cx="4672584" cy="4041648"/>
          </a:xfrm>
          <a:blipFill dpi="0" rotWithShape="1">
            <a:blip r:embed="rId2" cstate="screen">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1460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blipFill dpi="0" rotWithShape="1">
            <a:blip r:embed="rId2" cstate="screen">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7380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10826496" cy="4334256"/>
          </a:xfrm>
        </p:spPr>
        <p:txBody>
          <a:bodyPr anchor="b">
            <a:normAutofit/>
          </a:bodyPr>
          <a:lstStyle>
            <a:lvl1pPr algn="l">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94944" y="4718304"/>
            <a:ext cx="5897880" cy="1353312"/>
          </a:xfrm>
        </p:spPr>
        <p:txBody>
          <a:bodyPr anchor="t">
            <a:normAutofit/>
          </a:bodyPr>
          <a:lstStyle>
            <a:lvl1pPr marL="0" indent="0" algn="l">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544685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117601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520964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r>
              <a:rPr lang="en-BE"/>
              <a:t>02/11/2025</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Training Financial Plan v02</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31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12191999" cy="4986425"/>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Tree>
    <p:extLst>
      <p:ext uri="{BB962C8B-B14F-4D97-AF65-F5344CB8AC3E}">
        <p14:creationId xmlns:p14="http://schemas.microsoft.com/office/powerpoint/2010/main" val="4017685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4972" y="5428752"/>
            <a:ext cx="9043508"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9565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Quote 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66BBE-3119-84C9-214F-FCCB3DF5A6F1}"/>
              </a:ext>
            </a:extLst>
          </p:cNvPr>
          <p:cNvSpPr/>
          <p:nvPr userDrawn="1"/>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5064" y="5349240"/>
            <a:ext cx="9043416"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693244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anchor="ctr">
            <a:normAutofit/>
          </a:bodyPr>
          <a:lstStyle>
            <a:lvl1pPr marL="137160" indent="-137160" algn="l">
              <a:lnSpc>
                <a:spcPct val="100000"/>
              </a:lnSpc>
              <a:defRPr sz="44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766651" y="5669280"/>
            <a:ext cx="8807117"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786029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77083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r>
              <a:rPr lang="en-BE"/>
              <a:t>02/11/2025</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Training Financial Plan v02</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38258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r>
              <a:rPr lang="en-BE"/>
              <a:t>02/11/2025</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Training Financial Plan v02</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64969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r>
              <a:rPr lang="en-BE"/>
              <a:t>02/11/2025</a:t>
            </a:r>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Training Financial Plan v02</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29174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96599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557784"/>
            <a:ext cx="6519080" cy="5779007"/>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Training Financial Plan v02</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6902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56628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887511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68531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anchor="t">
            <a:normAutofit/>
          </a:bodyPr>
          <a:lstStyle>
            <a:lvl1pPr algn="l">
              <a:defRPr sz="5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anchor="b">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596128" y="0"/>
            <a:ext cx="6595872"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r>
              <a:rPr lang="en-BE"/>
              <a:t>02/11/2025</a:t>
            </a:r>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dirty="0"/>
              <a:t>Training Financial Plan v02</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12067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288095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176" y="484632"/>
            <a:ext cx="7772400" cy="594360"/>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r>
              <a:rPr lang="en-BE"/>
              <a:t>02/11/2025</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Training Financial Plan v02</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522793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r>
              <a:rPr lang="en-BE"/>
              <a:t>02/11/2025</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Training Financial Plan v02</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672081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r>
              <a:rPr lang="en-BE"/>
              <a:t>02/11/2025</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Training Financial Plan v02</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274028844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61" r:id="rId3"/>
    <p:sldLayoutId id="2147483712" r:id="rId4"/>
    <p:sldLayoutId id="2147483698" r:id="rId5"/>
    <p:sldLayoutId id="2147483728" r:id="rId6"/>
    <p:sldLayoutId id="2147483735" r:id="rId7"/>
    <p:sldLayoutId id="2147483758" r:id="rId8"/>
    <p:sldLayoutId id="2147483710" r:id="rId9"/>
    <p:sldLayoutId id="2147483755" r:id="rId10"/>
    <p:sldLayoutId id="2147483713" r:id="rId11"/>
    <p:sldLayoutId id="2147483729" r:id="rId12"/>
    <p:sldLayoutId id="2147483662" r:id="rId13"/>
    <p:sldLayoutId id="2147483679" r:id="rId14"/>
    <p:sldLayoutId id="2147483680" r:id="rId15"/>
    <p:sldLayoutId id="2147483681" r:id="rId16"/>
    <p:sldLayoutId id="2147483682" r:id="rId17"/>
    <p:sldLayoutId id="2147483706" r:id="rId18"/>
    <p:sldLayoutId id="2147483689" r:id="rId19"/>
    <p:sldLayoutId id="2147483690" r:id="rId20"/>
    <p:sldLayoutId id="2147483707" r:id="rId21"/>
    <p:sldLayoutId id="2147483708" r:id="rId22"/>
    <p:sldLayoutId id="2147483692" r:id="rId23"/>
    <p:sldLayoutId id="2147483691" r:id="rId24"/>
    <p:sldLayoutId id="2147483732" r:id="rId25"/>
    <p:sldLayoutId id="2147483733" r:id="rId26"/>
    <p:sldLayoutId id="2147483731" r:id="rId27"/>
    <p:sldLayoutId id="2147483730" r:id="rId28"/>
    <p:sldLayoutId id="2147483694" r:id="rId29"/>
    <p:sldLayoutId id="2147483726" r:id="rId30"/>
    <p:sldLayoutId id="2147483693" r:id="rId31"/>
    <p:sldLayoutId id="2147483711" r:id="rId32"/>
    <p:sldLayoutId id="2147483672" r:id="rId33"/>
    <p:sldLayoutId id="2147483673" r:id="rId34"/>
    <p:sldLayoutId id="2147483696" r:id="rId35"/>
    <p:sldLayoutId id="2147483752" r:id="rId36"/>
    <p:sldLayoutId id="2147483754" r:id="rId37"/>
    <p:sldLayoutId id="2147483753" r:id="rId38"/>
    <p:sldLayoutId id="2147483750" r:id="rId39"/>
    <p:sldLayoutId id="2147483742" r:id="rId40"/>
    <p:sldLayoutId id="2147483743" r:id="rId41"/>
    <p:sldLayoutId id="2147483740" r:id="rId42"/>
    <p:sldLayoutId id="2147483664" r:id="rId43"/>
    <p:sldLayoutId id="2147483665" r:id="rId44"/>
    <p:sldLayoutId id="2147483666" r:id="rId45"/>
    <p:sldLayoutId id="2147483667" r:id="rId46"/>
    <p:sldLayoutId id="2147483668" r:id="rId47"/>
    <p:sldLayoutId id="2147483669" r:id="rId48"/>
    <p:sldLayoutId id="2147483685" r:id="rId49"/>
    <p:sldLayoutId id="2147483687" r:id="rId50"/>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40.emf"/></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2.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2.xml"/><Relationship Id="rId1" Type="http://schemas.openxmlformats.org/officeDocument/2006/relationships/slideLayout" Target="../slideLayouts/slideLayout29.xml"/><Relationship Id="rId6" Type="http://schemas.openxmlformats.org/officeDocument/2006/relationships/image" Target="../media/image53.emf"/><Relationship Id="rId5" Type="http://schemas.microsoft.com/office/2007/relationships/hdphoto" Target="../media/hdphoto1.wdp"/><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55.emf"/></Relationships>
</file>

<file path=ppt/slides/_rels/slide3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29.xml"/><Relationship Id="rId4" Type="http://schemas.openxmlformats.org/officeDocument/2006/relationships/image" Target="../media/image61.emf"/></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9.xml"/><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9.xml"/><Relationship Id="rId4" Type="http://schemas.openxmlformats.org/officeDocument/2006/relationships/image" Target="../media/image62.emf"/></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9.xml"/><Relationship Id="rId4" Type="http://schemas.openxmlformats.org/officeDocument/2006/relationships/image" Target="../media/image63.emf"/></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9.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9.jpeg"/><Relationship Id="rId7"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2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8.xml"/><Relationship Id="rId1" Type="http://schemas.openxmlformats.org/officeDocument/2006/relationships/slideLayout" Target="../slideLayouts/slideLayout22.xml"/><Relationship Id="rId4" Type="http://schemas.openxmlformats.org/officeDocument/2006/relationships/image" Target="../media/image69.emf"/></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5.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B1FC-F962-009D-BDFD-C055E4354130}"/>
              </a:ext>
            </a:extLst>
          </p:cNvPr>
          <p:cNvSpPr>
            <a:spLocks noGrp="1"/>
          </p:cNvSpPr>
          <p:nvPr>
            <p:ph type="ctrTitle"/>
          </p:nvPr>
        </p:nvSpPr>
        <p:spPr>
          <a:xfrm>
            <a:off x="311441" y="4991701"/>
            <a:ext cx="11880557" cy="786384"/>
          </a:xfrm>
        </p:spPr>
        <p:txBody>
          <a:bodyPr anchor="b">
            <a:normAutofit/>
          </a:bodyPr>
          <a:lstStyle/>
          <a:p>
            <a:r>
              <a:rPr lang="en-GB" sz="3400" noProof="0" dirty="0"/>
              <a:t>Training: How to Use and Fill new Financial Plan v02.10</a:t>
            </a:r>
          </a:p>
        </p:txBody>
      </p:sp>
      <p:sp>
        <p:nvSpPr>
          <p:cNvPr id="3" name="Subtitle 2">
            <a:extLst>
              <a:ext uri="{FF2B5EF4-FFF2-40B4-BE49-F238E27FC236}">
                <a16:creationId xmlns:a16="http://schemas.microsoft.com/office/drawing/2014/main" id="{EF718B17-2988-14DF-D97C-C78F837FA94C}"/>
              </a:ext>
            </a:extLst>
          </p:cNvPr>
          <p:cNvSpPr>
            <a:spLocks noGrp="1"/>
          </p:cNvSpPr>
          <p:nvPr>
            <p:ph type="subTitle" idx="1"/>
          </p:nvPr>
        </p:nvSpPr>
        <p:spPr>
          <a:xfrm>
            <a:off x="365760" y="5972629"/>
            <a:ext cx="11460480" cy="716495"/>
          </a:xfrm>
        </p:spPr>
        <p:txBody>
          <a:bodyPr anchor="t">
            <a:normAutofit fontScale="77500" lnSpcReduction="20000"/>
          </a:bodyPr>
          <a:lstStyle/>
          <a:p>
            <a:r>
              <a:rPr lang="en-GB" noProof="0" dirty="0"/>
              <a:t>Presented by :	Jean BEKA</a:t>
            </a:r>
          </a:p>
          <a:p>
            <a:r>
              <a:rPr lang="en-GB" noProof="0" dirty="0"/>
              <a:t>Date :		02/11/2025</a:t>
            </a:r>
          </a:p>
        </p:txBody>
      </p:sp>
      <p:pic>
        <p:nvPicPr>
          <p:cNvPr id="4" name="Picture 3" descr="Work accessories on desk and a chair">
            <a:extLst>
              <a:ext uri="{FF2B5EF4-FFF2-40B4-BE49-F238E27FC236}">
                <a16:creationId xmlns:a16="http://schemas.microsoft.com/office/drawing/2014/main" id="{9323D69F-2FB5-4AA7-B8B4-4731C09A31B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 y="10"/>
            <a:ext cx="12191979" cy="4986415"/>
          </a:xfrm>
          <a:prstGeom prst="rect">
            <a:avLst/>
          </a:prstGeom>
          <a:noFill/>
        </p:spPr>
      </p:pic>
      <p:grpSp>
        <p:nvGrpSpPr>
          <p:cNvPr id="8" name="Group 7">
            <a:extLst>
              <a:ext uri="{FF2B5EF4-FFF2-40B4-BE49-F238E27FC236}">
                <a16:creationId xmlns:a16="http://schemas.microsoft.com/office/drawing/2014/main" id="{DA8C1050-1C78-994A-A902-B7CE7F0C4CFC}"/>
              </a:ext>
            </a:extLst>
          </p:cNvPr>
          <p:cNvGrpSpPr/>
          <p:nvPr/>
        </p:nvGrpSpPr>
        <p:grpSpPr>
          <a:xfrm>
            <a:off x="6638854" y="24714"/>
            <a:ext cx="3176348" cy="1557856"/>
            <a:chOff x="6581188" y="0"/>
            <a:chExt cx="3176348" cy="1557856"/>
          </a:xfrm>
        </p:grpSpPr>
        <p:sp>
          <p:nvSpPr>
            <p:cNvPr id="6" name="Rectangle 5">
              <a:extLst>
                <a:ext uri="{FF2B5EF4-FFF2-40B4-BE49-F238E27FC236}">
                  <a16:creationId xmlns:a16="http://schemas.microsoft.com/office/drawing/2014/main" id="{231B41F3-2F3A-FB4E-EC2B-BB3471B8E67D}"/>
                </a:ext>
              </a:extLst>
            </p:cNvPr>
            <p:cNvSpPr/>
            <p:nvPr/>
          </p:nvSpPr>
          <p:spPr>
            <a:xfrm>
              <a:off x="6581188" y="0"/>
              <a:ext cx="3176348" cy="1557856"/>
            </a:xfrm>
            <a:prstGeom prst="rect">
              <a:avLst/>
            </a:prstGeom>
            <a:solidFill>
              <a:schemeClr val="accent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7" name="Graphic 6">
              <a:extLst>
                <a:ext uri="{FF2B5EF4-FFF2-40B4-BE49-F238E27FC236}">
                  <a16:creationId xmlns:a16="http://schemas.microsoft.com/office/drawing/2014/main" id="{9C2CF957-B732-A3D9-2416-E440209099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1362" y="390837"/>
              <a:ext cx="3096000" cy="776183"/>
            </a:xfrm>
            <a:prstGeom prst="rect">
              <a:avLst/>
            </a:prstGeom>
          </p:spPr>
        </p:pic>
      </p:grpSp>
    </p:spTree>
    <p:extLst>
      <p:ext uri="{BB962C8B-B14F-4D97-AF65-F5344CB8AC3E}">
        <p14:creationId xmlns:p14="http://schemas.microsoft.com/office/powerpoint/2010/main" val="5758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7CFA8-4F1E-31B8-F1CC-7627C85F204F}"/>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1A2FB363-AE27-2BF7-4370-59A372E67BE1}"/>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ADE9EE50-EE6E-D2CD-D651-D1B07F14ADA0}"/>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C3182E3D-B50F-A481-6086-3C2809BCEAE1}"/>
              </a:ext>
            </a:extLst>
          </p:cNvPr>
          <p:cNvSpPr>
            <a:spLocks noGrp="1"/>
          </p:cNvSpPr>
          <p:nvPr>
            <p:ph type="sldNum" sz="quarter" idx="12"/>
          </p:nvPr>
        </p:nvSpPr>
        <p:spPr/>
        <p:txBody>
          <a:bodyPr/>
          <a:lstStyle/>
          <a:p>
            <a:fld id="{CC057153-B650-4DEB-B370-79DDCFDCE934}" type="slidenum">
              <a:rPr lang="en-GB" noProof="0" smtClean="0"/>
              <a:pPr/>
              <a:t>10</a:t>
            </a:fld>
            <a:endParaRPr lang="en-GB" noProof="0" dirty="0"/>
          </a:p>
        </p:txBody>
      </p:sp>
      <p:pic>
        <p:nvPicPr>
          <p:cNvPr id="10" name="Picture Placeholder 9" descr="A person standing in front of a person looking at a graph&#10;&#10;AI-generated content may be incorrect.">
            <a:extLst>
              <a:ext uri="{FF2B5EF4-FFF2-40B4-BE49-F238E27FC236}">
                <a16:creationId xmlns:a16="http://schemas.microsoft.com/office/drawing/2014/main" id="{75173C12-108A-BC71-9515-C8AD9234841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976081" y="0"/>
            <a:ext cx="9215919" cy="6858000"/>
          </a:xfrm>
        </p:spPr>
      </p:pic>
      <p:sp>
        <p:nvSpPr>
          <p:cNvPr id="13" name="Rectangle 12">
            <a:extLst>
              <a:ext uri="{FF2B5EF4-FFF2-40B4-BE49-F238E27FC236}">
                <a16:creationId xmlns:a16="http://schemas.microsoft.com/office/drawing/2014/main" id="{DA2D2831-3140-ACC8-344D-7CF0B8AA99CE}"/>
              </a:ext>
            </a:extLst>
          </p:cNvPr>
          <p:cNvSpPr/>
          <p:nvPr/>
        </p:nvSpPr>
        <p:spPr>
          <a:xfrm>
            <a:off x="3786809" y="786384"/>
            <a:ext cx="3677478" cy="9326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TextBox 11">
            <a:extLst>
              <a:ext uri="{FF2B5EF4-FFF2-40B4-BE49-F238E27FC236}">
                <a16:creationId xmlns:a16="http://schemas.microsoft.com/office/drawing/2014/main" id="{06B5C8F7-F89C-7E69-0D96-94F1CB6D6369}"/>
              </a:ext>
            </a:extLst>
          </p:cNvPr>
          <p:cNvSpPr txBox="1"/>
          <p:nvPr/>
        </p:nvSpPr>
        <p:spPr>
          <a:xfrm>
            <a:off x="4124741" y="470778"/>
            <a:ext cx="2902225" cy="1476000"/>
          </a:xfrm>
          <a:prstGeom prst="rect">
            <a:avLst/>
          </a:prstGeom>
          <a:solidFill>
            <a:schemeClr val="bg1"/>
          </a:solidFill>
        </p:spPr>
        <p:txBody>
          <a:bodyPr wrap="square" rtlCol="0">
            <a:spAutoFit/>
          </a:bodyPr>
          <a:lstStyle/>
          <a:p>
            <a:pPr algn="ctr"/>
            <a:r>
              <a:rPr lang="en-GB" sz="3200" b="1" i="1" noProof="0" dirty="0"/>
              <a:t>Enjoy the spreadsheet.</a:t>
            </a:r>
          </a:p>
          <a:p>
            <a:pPr algn="ctr"/>
            <a:r>
              <a:rPr lang="en-GB" sz="3200" b="1" i="1" noProof="0" dirty="0"/>
              <a:t>Don’t worry.</a:t>
            </a:r>
          </a:p>
        </p:txBody>
      </p:sp>
      <p:sp>
        <p:nvSpPr>
          <p:cNvPr id="2" name="Title 1">
            <a:extLst>
              <a:ext uri="{FF2B5EF4-FFF2-40B4-BE49-F238E27FC236}">
                <a16:creationId xmlns:a16="http://schemas.microsoft.com/office/drawing/2014/main" id="{2DAB68D7-5277-D58E-C00E-F21A3162CF80}"/>
              </a:ext>
            </a:extLst>
          </p:cNvPr>
          <p:cNvSpPr>
            <a:spLocks noGrp="1"/>
          </p:cNvSpPr>
          <p:nvPr>
            <p:ph type="title"/>
          </p:nvPr>
        </p:nvSpPr>
        <p:spPr>
          <a:xfrm>
            <a:off x="67498" y="5856593"/>
            <a:ext cx="2695580" cy="932688"/>
          </a:xfrm>
          <a:solidFill>
            <a:schemeClr val="bg1"/>
          </a:solidFill>
        </p:spPr>
        <p:txBody>
          <a:bodyPr vert="horz" lIns="91440" tIns="45720" rIns="91440" bIns="45720" rtlCol="0" anchor="ctr">
            <a:normAutofit/>
          </a:bodyPr>
          <a:lstStyle/>
          <a:p>
            <a:pPr algn="ctr"/>
            <a:r>
              <a:rPr lang="en-GB" sz="3600" b="1" kern="1200" noProof="0" dirty="0">
                <a:latin typeface="+mj-lt"/>
                <a:ea typeface="+mj-ea"/>
                <a:cs typeface="+mj-cs"/>
              </a:rPr>
              <a:t>Thank You</a:t>
            </a:r>
          </a:p>
        </p:txBody>
      </p:sp>
    </p:spTree>
    <p:extLst>
      <p:ext uri="{BB962C8B-B14F-4D97-AF65-F5344CB8AC3E}">
        <p14:creationId xmlns:p14="http://schemas.microsoft.com/office/powerpoint/2010/main" val="1508095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BC559-98E6-39DF-74C3-DFC8C6BFF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7366F-0976-799B-0E26-CA2A757A49FD}"/>
              </a:ext>
            </a:extLst>
          </p:cNvPr>
          <p:cNvSpPr>
            <a:spLocks noGrp="1"/>
          </p:cNvSpPr>
          <p:nvPr>
            <p:ph type="ctrTitle"/>
          </p:nvPr>
        </p:nvSpPr>
        <p:spPr>
          <a:xfrm>
            <a:off x="274319" y="1801368"/>
            <a:ext cx="8795035" cy="4572000"/>
          </a:xfrm>
        </p:spPr>
        <p:txBody>
          <a:bodyPr anchor="b">
            <a:normAutofit/>
          </a:bodyPr>
          <a:lstStyle/>
          <a:p>
            <a:r>
              <a:rPr lang="en-GB" noProof="0" dirty="0"/>
              <a:t>Excel Version and File Settings</a:t>
            </a:r>
          </a:p>
        </p:txBody>
      </p:sp>
      <p:sp>
        <p:nvSpPr>
          <p:cNvPr id="3" name="Date Placeholder 2">
            <a:extLst>
              <a:ext uri="{FF2B5EF4-FFF2-40B4-BE49-F238E27FC236}">
                <a16:creationId xmlns:a16="http://schemas.microsoft.com/office/drawing/2014/main" id="{935D8490-8F80-69B4-D680-F8E68E59598E}"/>
              </a:ext>
            </a:extLst>
          </p:cNvPr>
          <p:cNvSpPr>
            <a:spLocks noGrp="1"/>
          </p:cNvSpPr>
          <p:nvPr>
            <p:ph type="dt" sz="half" idx="10"/>
          </p:nvPr>
        </p:nvSpPr>
        <p:spPr/>
        <p:txBody>
          <a:bodyPr/>
          <a:lstStyle/>
          <a:p>
            <a:r>
              <a:rPr lang="en-BE"/>
              <a:t>02/11/2025</a:t>
            </a:r>
            <a:endParaRPr lang="en-GB" dirty="0"/>
          </a:p>
        </p:txBody>
      </p:sp>
      <p:sp>
        <p:nvSpPr>
          <p:cNvPr id="4" name="Footer Placeholder 3">
            <a:extLst>
              <a:ext uri="{FF2B5EF4-FFF2-40B4-BE49-F238E27FC236}">
                <a16:creationId xmlns:a16="http://schemas.microsoft.com/office/drawing/2014/main" id="{30562CF3-5D66-73B0-1FA3-295391307318}"/>
              </a:ext>
            </a:extLst>
          </p:cNvPr>
          <p:cNvSpPr>
            <a:spLocks noGrp="1"/>
          </p:cNvSpPr>
          <p:nvPr>
            <p:ph type="ftr" sz="quarter" idx="11"/>
          </p:nvPr>
        </p:nvSpPr>
        <p:spPr/>
        <p:txBody>
          <a:bodyPr/>
          <a:lstStyle/>
          <a:p>
            <a:r>
              <a:rPr lang="en-GB" dirty="0"/>
              <a:t>Training Financial Plan v02</a:t>
            </a:r>
          </a:p>
        </p:txBody>
      </p:sp>
      <p:sp>
        <p:nvSpPr>
          <p:cNvPr id="5" name="Slide Number Placeholder 4">
            <a:extLst>
              <a:ext uri="{FF2B5EF4-FFF2-40B4-BE49-F238E27FC236}">
                <a16:creationId xmlns:a16="http://schemas.microsoft.com/office/drawing/2014/main" id="{4467B078-DFA5-4F36-2146-CBE3F2EBD2EB}"/>
              </a:ext>
            </a:extLst>
          </p:cNvPr>
          <p:cNvSpPr>
            <a:spLocks noGrp="1"/>
          </p:cNvSpPr>
          <p:nvPr>
            <p:ph type="sldNum" sz="quarter" idx="12"/>
          </p:nvPr>
        </p:nvSpPr>
        <p:spPr/>
        <p:txBody>
          <a:bodyPr/>
          <a:lstStyle/>
          <a:p>
            <a:fld id="{CC057153-B650-4DEB-B370-79DDCFDCE934}" type="slidenum">
              <a:rPr lang="en-GB" smtClean="0"/>
              <a:t>11</a:t>
            </a:fld>
            <a:endParaRPr lang="en-GB" dirty="0"/>
          </a:p>
        </p:txBody>
      </p:sp>
    </p:spTree>
    <p:extLst>
      <p:ext uri="{BB962C8B-B14F-4D97-AF65-F5344CB8AC3E}">
        <p14:creationId xmlns:p14="http://schemas.microsoft.com/office/powerpoint/2010/main" val="3793189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CFD17-E03F-2075-7D26-1BF9FB528322}"/>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47F04944-C3B7-B862-EF00-B3A246C693F9}"/>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60084A24-7584-6438-057F-B15117B37CAE}"/>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5FC2DF06-794E-D70B-8285-6D682D2743D7}"/>
              </a:ext>
            </a:extLst>
          </p:cNvPr>
          <p:cNvSpPr>
            <a:spLocks noGrp="1"/>
          </p:cNvSpPr>
          <p:nvPr>
            <p:ph type="sldNum" sz="quarter" idx="12"/>
          </p:nvPr>
        </p:nvSpPr>
        <p:spPr/>
        <p:txBody>
          <a:bodyPr/>
          <a:lstStyle/>
          <a:p>
            <a:fld id="{CC057153-B650-4DEB-B370-79DDCFDCE934}" type="slidenum">
              <a:rPr lang="en-GB" noProof="0" smtClean="0"/>
              <a:t>12</a:t>
            </a:fld>
            <a:endParaRPr lang="en-GB" noProof="0" dirty="0"/>
          </a:p>
        </p:txBody>
      </p:sp>
      <p:sp>
        <p:nvSpPr>
          <p:cNvPr id="2" name="Title 1">
            <a:extLst>
              <a:ext uri="{FF2B5EF4-FFF2-40B4-BE49-F238E27FC236}">
                <a16:creationId xmlns:a16="http://schemas.microsoft.com/office/drawing/2014/main" id="{08F7BF5C-7870-68E8-C5E3-1B9A50DB8C0E}"/>
              </a:ext>
            </a:extLst>
          </p:cNvPr>
          <p:cNvSpPr>
            <a:spLocks noGrp="1"/>
          </p:cNvSpPr>
          <p:nvPr>
            <p:ph type="title"/>
          </p:nvPr>
        </p:nvSpPr>
        <p:spPr>
          <a:xfrm>
            <a:off x="576469" y="410987"/>
            <a:ext cx="11484899" cy="565185"/>
          </a:xfrm>
        </p:spPr>
        <p:txBody>
          <a:bodyPr vert="horz" lIns="91440" tIns="45720" rIns="91440" bIns="45720" rtlCol="0" anchor="b">
            <a:noAutofit/>
          </a:bodyPr>
          <a:lstStyle/>
          <a:p>
            <a:r>
              <a:rPr lang="en-GB" b="1" kern="1200" noProof="0" dirty="0">
                <a:latin typeface="+mj-lt"/>
                <a:ea typeface="+mj-ea"/>
                <a:cs typeface="+mj-cs"/>
              </a:rPr>
              <a:t>Step 0 – About Excel version</a:t>
            </a:r>
          </a:p>
        </p:txBody>
      </p:sp>
      <p:sp>
        <p:nvSpPr>
          <p:cNvPr id="5" name="TextBox 4">
            <a:extLst>
              <a:ext uri="{FF2B5EF4-FFF2-40B4-BE49-F238E27FC236}">
                <a16:creationId xmlns:a16="http://schemas.microsoft.com/office/drawing/2014/main" id="{E2EAE217-F170-94B0-9A67-FFB83FCA41C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69" y="1212129"/>
            <a:ext cx="10509453" cy="2509101"/>
          </a:xfrm>
          <a:prstGeom prst="rect">
            <a:avLst/>
          </a:prstGeom>
          <a:solidFill>
            <a:schemeClr val="bg1"/>
          </a:solidFill>
        </p:spPr>
        <p:txBody>
          <a:bodyPr>
            <a:noAutofit/>
          </a:bodyPr>
          <a:lstStyle/>
          <a:p>
            <a:pPr>
              <a:spcBef>
                <a:spcPts val="600"/>
              </a:spcBef>
              <a:spcAft>
                <a:spcPts val="600"/>
              </a:spcAft>
            </a:pPr>
            <a:r>
              <a:rPr lang="en-GB" sz="1600" b="1" dirty="0">
                <a:solidFill>
                  <a:srgbClr val="FF0000"/>
                </a:solidFill>
              </a:rPr>
              <a:t>Microsoft 365 online doesn’t support macros.</a:t>
            </a:r>
          </a:p>
          <a:p>
            <a:pPr>
              <a:spcBef>
                <a:spcPts val="600"/>
              </a:spcBef>
              <a:spcAft>
                <a:spcPts val="600"/>
              </a:spcAft>
            </a:pPr>
            <a:r>
              <a:rPr lang="en-GB" sz="1600" b="1" dirty="0">
                <a:solidFill>
                  <a:srgbClr val="FF0000"/>
                </a:solidFill>
              </a:rPr>
              <a:t>To use the Financial Plan, you must use a desktop version.  Preferably a recent one.</a:t>
            </a:r>
          </a:p>
          <a:p>
            <a:pPr>
              <a:spcBef>
                <a:spcPts val="600"/>
              </a:spcBef>
              <a:spcAft>
                <a:spcPts val="600"/>
              </a:spcAft>
            </a:pPr>
            <a:r>
              <a:rPr lang="en-GB" sz="1600" b="1" dirty="0"/>
              <a:t>EXCEL 2010 works almost fine, but you cannot open the hidden columns. </a:t>
            </a:r>
          </a:p>
          <a:p>
            <a:pPr>
              <a:spcBef>
                <a:spcPts val="600"/>
              </a:spcBef>
              <a:spcAft>
                <a:spcPts val="600"/>
              </a:spcAft>
            </a:pPr>
            <a:r>
              <a:rPr lang="en-GB" sz="1600" b="1" dirty="0"/>
              <a:t>EXCEL 2016 works almost fine, but you may be missing some features.</a:t>
            </a:r>
          </a:p>
          <a:p>
            <a:pPr>
              <a:spcBef>
                <a:spcPts val="600"/>
              </a:spcBef>
              <a:spcAft>
                <a:spcPts val="600"/>
              </a:spcAft>
            </a:pPr>
            <a:r>
              <a:rPr lang="en-GB" sz="1600" b="1" dirty="0"/>
              <a:t>EXCEL 2020 works fine.  No problem was reported at this point.</a:t>
            </a:r>
          </a:p>
          <a:p>
            <a:pPr>
              <a:spcBef>
                <a:spcPts val="600"/>
              </a:spcBef>
              <a:spcAft>
                <a:spcPts val="600"/>
              </a:spcAft>
            </a:pPr>
            <a:r>
              <a:rPr lang="en-GB" sz="1600" b="1" dirty="0"/>
              <a:t>EXCEL 2025 is recommended.</a:t>
            </a:r>
          </a:p>
        </p:txBody>
      </p:sp>
    </p:spTree>
    <p:extLst>
      <p:ext uri="{BB962C8B-B14F-4D97-AF65-F5344CB8AC3E}">
        <p14:creationId xmlns:p14="http://schemas.microsoft.com/office/powerpoint/2010/main" val="4085218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E5882-CF21-DF51-C613-35160087FAB5}"/>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06488144-D033-8DA7-525B-ABD1B609AEB9}"/>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27A00219-B3DA-42A9-B5B5-81E170405D43}"/>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C7182D15-5858-3DC9-8D21-EFF23D589634}"/>
              </a:ext>
            </a:extLst>
          </p:cNvPr>
          <p:cNvSpPr>
            <a:spLocks noGrp="1"/>
          </p:cNvSpPr>
          <p:nvPr>
            <p:ph type="sldNum" sz="quarter" idx="12"/>
          </p:nvPr>
        </p:nvSpPr>
        <p:spPr/>
        <p:txBody>
          <a:bodyPr/>
          <a:lstStyle/>
          <a:p>
            <a:fld id="{CC057153-B650-4DEB-B370-79DDCFDCE934}" type="slidenum">
              <a:rPr lang="en-GB" noProof="0" smtClean="0"/>
              <a:t>13</a:t>
            </a:fld>
            <a:endParaRPr lang="en-GB" noProof="0" dirty="0"/>
          </a:p>
        </p:txBody>
      </p:sp>
      <p:sp>
        <p:nvSpPr>
          <p:cNvPr id="2" name="Title 1">
            <a:extLst>
              <a:ext uri="{FF2B5EF4-FFF2-40B4-BE49-F238E27FC236}">
                <a16:creationId xmlns:a16="http://schemas.microsoft.com/office/drawing/2014/main" id="{A9E315DB-570D-B0AD-47E5-D7CA11BFCAB7}"/>
              </a:ext>
            </a:extLst>
          </p:cNvPr>
          <p:cNvSpPr>
            <a:spLocks noGrp="1"/>
          </p:cNvSpPr>
          <p:nvPr>
            <p:ph type="title"/>
          </p:nvPr>
        </p:nvSpPr>
        <p:spPr>
          <a:xfrm>
            <a:off x="576469" y="316719"/>
            <a:ext cx="11484899" cy="565185"/>
          </a:xfrm>
        </p:spPr>
        <p:txBody>
          <a:bodyPr vert="horz" lIns="91440" tIns="45720" rIns="91440" bIns="45720" rtlCol="0" anchor="b">
            <a:noAutofit/>
          </a:bodyPr>
          <a:lstStyle/>
          <a:p>
            <a:r>
              <a:rPr lang="en-GB" b="1" kern="1200" noProof="0" dirty="0">
                <a:latin typeface="+mj-lt"/>
                <a:ea typeface="+mj-ea"/>
                <a:cs typeface="+mj-cs"/>
              </a:rPr>
              <a:t>Step 1 – Before to Open the file</a:t>
            </a:r>
          </a:p>
        </p:txBody>
      </p:sp>
      <p:sp>
        <p:nvSpPr>
          <p:cNvPr id="5" name="TextBox 4">
            <a:extLst>
              <a:ext uri="{FF2B5EF4-FFF2-40B4-BE49-F238E27FC236}">
                <a16:creationId xmlns:a16="http://schemas.microsoft.com/office/drawing/2014/main" id="{901AE902-A0B5-2DF4-04F0-F854D20B805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68" y="919898"/>
            <a:ext cx="11055693" cy="1792023"/>
          </a:xfrm>
          <a:prstGeom prst="rect">
            <a:avLst/>
          </a:prstGeom>
          <a:solidFill>
            <a:schemeClr val="bg1"/>
          </a:solidFill>
        </p:spPr>
        <p:txBody>
          <a:bodyPr>
            <a:noAutofit/>
          </a:bodyPr>
          <a:lstStyle/>
          <a:p>
            <a:pPr>
              <a:spcBef>
                <a:spcPts val="600"/>
              </a:spcBef>
              <a:spcAft>
                <a:spcPts val="600"/>
              </a:spcAft>
            </a:pPr>
            <a:r>
              <a:rPr lang="en-GB" sz="1600" b="1" dirty="0">
                <a:solidFill>
                  <a:srgbClr val="FF0000"/>
                </a:solidFill>
              </a:rPr>
              <a:t>When you download a file from internet, intranet or save it from your mailbox, EXCEL may claim some security risks, as you downloaded the file from another source, and you are using macros.</a:t>
            </a:r>
          </a:p>
          <a:p>
            <a:pPr>
              <a:spcBef>
                <a:spcPts val="600"/>
              </a:spcBef>
              <a:spcAft>
                <a:spcPts val="600"/>
              </a:spcAft>
            </a:pPr>
            <a:r>
              <a:rPr lang="en-GB" sz="1600" b="1" dirty="0"/>
              <a:t>Please follow instructions here below (step 1 and step 2).</a:t>
            </a:r>
            <a:endParaRPr lang="en-GB" sz="1600" b="1" noProof="0" dirty="0"/>
          </a:p>
          <a:p>
            <a:pPr>
              <a:spcBef>
                <a:spcPts val="600"/>
              </a:spcBef>
              <a:spcAft>
                <a:spcPts val="600"/>
              </a:spcAft>
            </a:pPr>
            <a:r>
              <a:rPr lang="en-GB" sz="1600" b="1" noProof="0" dirty="0"/>
              <a:t>Right click the file and choose </a:t>
            </a:r>
            <a:r>
              <a:rPr lang="en-GB" sz="1600" b="1" u="sng" noProof="0" dirty="0"/>
              <a:t>Properties</a:t>
            </a:r>
            <a:r>
              <a:rPr lang="en-GB" sz="1600" b="1" noProof="0" dirty="0"/>
              <a:t> from the context menu</a:t>
            </a:r>
          </a:p>
          <a:p>
            <a:pPr>
              <a:spcBef>
                <a:spcPts val="600"/>
              </a:spcBef>
              <a:spcAft>
                <a:spcPts val="600"/>
              </a:spcAft>
            </a:pPr>
            <a:r>
              <a:rPr lang="en-GB" sz="1600" b="1" dirty="0"/>
              <a:t>At the bottom of the </a:t>
            </a:r>
            <a:r>
              <a:rPr lang="en-GB" sz="1600" b="1" u="sng" dirty="0"/>
              <a:t>General</a:t>
            </a:r>
            <a:r>
              <a:rPr lang="en-GB" sz="1600" b="1" dirty="0"/>
              <a:t> tab, select the </a:t>
            </a:r>
            <a:r>
              <a:rPr lang="en-GB" sz="1600" b="1" u="sng" dirty="0"/>
              <a:t>Unblock</a:t>
            </a:r>
            <a:r>
              <a:rPr lang="en-GB" sz="1600" b="1" dirty="0"/>
              <a:t> checkbox and select </a:t>
            </a:r>
            <a:r>
              <a:rPr lang="en-GB" sz="1600" b="1" u="sng" dirty="0"/>
              <a:t>Apply</a:t>
            </a:r>
            <a:endParaRPr lang="en-GB" sz="1600" b="1" u="sng" noProof="0" dirty="0"/>
          </a:p>
        </p:txBody>
      </p:sp>
      <p:grpSp>
        <p:nvGrpSpPr>
          <p:cNvPr id="16" name="Group 15">
            <a:extLst>
              <a:ext uri="{FF2B5EF4-FFF2-40B4-BE49-F238E27FC236}">
                <a16:creationId xmlns:a16="http://schemas.microsoft.com/office/drawing/2014/main" id="{7A14D306-CE68-61D0-1086-08932D203D04}"/>
              </a:ext>
            </a:extLst>
          </p:cNvPr>
          <p:cNvGrpSpPr/>
          <p:nvPr/>
        </p:nvGrpSpPr>
        <p:grpSpPr>
          <a:xfrm>
            <a:off x="2386104" y="2872352"/>
            <a:ext cx="7419793" cy="3752552"/>
            <a:chOff x="1311139" y="2033363"/>
            <a:chExt cx="7419793" cy="3752552"/>
          </a:xfrm>
        </p:grpSpPr>
        <p:grpSp>
          <p:nvGrpSpPr>
            <p:cNvPr id="14" name="Group 13">
              <a:extLst>
                <a:ext uri="{FF2B5EF4-FFF2-40B4-BE49-F238E27FC236}">
                  <a16:creationId xmlns:a16="http://schemas.microsoft.com/office/drawing/2014/main" id="{7CCF6D74-A514-1940-72C3-5508E89144DB}"/>
                </a:ext>
              </a:extLst>
            </p:cNvPr>
            <p:cNvGrpSpPr/>
            <p:nvPr/>
          </p:nvGrpSpPr>
          <p:grpSpPr>
            <a:xfrm>
              <a:off x="1311139" y="2033363"/>
              <a:ext cx="3896995" cy="3599815"/>
              <a:chOff x="1311139" y="2033364"/>
              <a:chExt cx="3896995" cy="3599815"/>
            </a:xfrm>
          </p:grpSpPr>
          <p:pic>
            <p:nvPicPr>
              <p:cNvPr id="4" name="Picture 3" descr="A screenshot of a computer&#10;&#10;AI-generated content may be incorrect.">
                <a:extLst>
                  <a:ext uri="{FF2B5EF4-FFF2-40B4-BE49-F238E27FC236}">
                    <a16:creationId xmlns:a16="http://schemas.microsoft.com/office/drawing/2014/main" id="{2BBFE4D8-920B-6112-B0CB-A94DFB96D4E0}"/>
                  </a:ext>
                </a:extLst>
              </p:cNvPr>
              <p:cNvPicPr>
                <a:picLocks noChangeAspect="1"/>
              </p:cNvPicPr>
              <p:nvPr/>
            </p:nvPicPr>
            <p:blipFill>
              <a:blip r:embed="rId3"/>
              <a:stretch>
                <a:fillRect/>
              </a:stretch>
            </p:blipFill>
            <p:spPr>
              <a:xfrm>
                <a:off x="1311139" y="2033364"/>
                <a:ext cx="2907665" cy="3599815"/>
              </a:xfrm>
              <a:prstGeom prst="rect">
                <a:avLst/>
              </a:prstGeom>
            </p:spPr>
          </p:pic>
          <p:sp>
            <p:nvSpPr>
              <p:cNvPr id="8" name="Arrow: Right 7">
                <a:extLst>
                  <a:ext uri="{FF2B5EF4-FFF2-40B4-BE49-F238E27FC236}">
                    <a16:creationId xmlns:a16="http://schemas.microsoft.com/office/drawing/2014/main" id="{71EEF4EA-B4F7-7D90-A7D7-F66E54DAE012}"/>
                  </a:ext>
                </a:extLst>
              </p:cNvPr>
              <p:cNvSpPr/>
              <p:nvPr/>
            </p:nvSpPr>
            <p:spPr>
              <a:xfrm flipH="1">
                <a:off x="3865109" y="4812847"/>
                <a:ext cx="1343025" cy="257175"/>
              </a:xfrm>
              <a:prstGeom prst="rightArrow">
                <a:avLst/>
              </a:prstGeom>
              <a:solidFill>
                <a:srgbClr val="EE0000"/>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BE"/>
              </a:p>
            </p:txBody>
          </p:sp>
          <p:sp>
            <p:nvSpPr>
              <p:cNvPr id="12" name="TextBox 11">
                <a:extLst>
                  <a:ext uri="{FF2B5EF4-FFF2-40B4-BE49-F238E27FC236}">
                    <a16:creationId xmlns:a16="http://schemas.microsoft.com/office/drawing/2014/main" id="{584E3410-1FE5-7908-B014-09030C636735}"/>
                  </a:ext>
                </a:extLst>
              </p:cNvPr>
              <p:cNvSpPr txBox="1"/>
              <p:nvPr/>
            </p:nvSpPr>
            <p:spPr>
              <a:xfrm>
                <a:off x="1755321" y="2575384"/>
                <a:ext cx="2305439" cy="200055"/>
              </a:xfrm>
              <a:prstGeom prst="rect">
                <a:avLst/>
              </a:prstGeom>
              <a:solidFill>
                <a:schemeClr val="bg1"/>
              </a:solidFill>
            </p:spPr>
            <p:txBody>
              <a:bodyPr wrap="none" rtlCol="0">
                <a:spAutoFit/>
              </a:bodyPr>
              <a:lstStyle/>
              <a:p>
                <a:r>
                  <a:rPr lang="en-GB" sz="700" dirty="0"/>
                  <a:t>Financier OVO-Template5Ans-v02.10-EMPTY.xlsm</a:t>
                </a:r>
                <a:endParaRPr lang="en-BE" sz="700" dirty="0"/>
              </a:p>
            </p:txBody>
          </p:sp>
        </p:grpSp>
        <p:grpSp>
          <p:nvGrpSpPr>
            <p:cNvPr id="15" name="Group 14">
              <a:extLst>
                <a:ext uri="{FF2B5EF4-FFF2-40B4-BE49-F238E27FC236}">
                  <a16:creationId xmlns:a16="http://schemas.microsoft.com/office/drawing/2014/main" id="{4F82D645-3F68-2C16-75E4-4305300A974F}"/>
                </a:ext>
              </a:extLst>
            </p:cNvPr>
            <p:cNvGrpSpPr/>
            <p:nvPr/>
          </p:nvGrpSpPr>
          <p:grpSpPr>
            <a:xfrm>
              <a:off x="5861367" y="2033363"/>
              <a:ext cx="2869565" cy="3752552"/>
              <a:chOff x="5861367" y="2033363"/>
              <a:chExt cx="2869565" cy="3752552"/>
            </a:xfrm>
          </p:grpSpPr>
          <p:pic>
            <p:nvPicPr>
              <p:cNvPr id="10" name="Picture 9" descr="A screenshot of a computer&#10;&#10;AI-generated content may be incorrect.">
                <a:extLst>
                  <a:ext uri="{FF2B5EF4-FFF2-40B4-BE49-F238E27FC236}">
                    <a16:creationId xmlns:a16="http://schemas.microsoft.com/office/drawing/2014/main" id="{A3CC271C-709B-9541-A642-18A61CF73C13}"/>
                  </a:ext>
                </a:extLst>
              </p:cNvPr>
              <p:cNvPicPr>
                <a:picLocks noChangeAspect="1"/>
              </p:cNvPicPr>
              <p:nvPr/>
            </p:nvPicPr>
            <p:blipFill>
              <a:blip r:embed="rId4"/>
              <a:stretch>
                <a:fillRect/>
              </a:stretch>
            </p:blipFill>
            <p:spPr>
              <a:xfrm>
                <a:off x="5861367" y="2033363"/>
                <a:ext cx="2869565" cy="3599815"/>
              </a:xfrm>
              <a:prstGeom prst="rect">
                <a:avLst/>
              </a:prstGeom>
            </p:spPr>
          </p:pic>
          <p:sp>
            <p:nvSpPr>
              <p:cNvPr id="11" name="Oval 10">
                <a:extLst>
                  <a:ext uri="{FF2B5EF4-FFF2-40B4-BE49-F238E27FC236}">
                    <a16:creationId xmlns:a16="http://schemas.microsoft.com/office/drawing/2014/main" id="{779C8611-3B47-54A6-8A3C-53BF7601DBAC}"/>
                  </a:ext>
                </a:extLst>
              </p:cNvPr>
              <p:cNvSpPr/>
              <p:nvPr/>
            </p:nvSpPr>
            <p:spPr>
              <a:xfrm>
                <a:off x="8120268" y="5271565"/>
                <a:ext cx="590550" cy="514350"/>
              </a:xfrm>
              <a:prstGeom prst="ellipse">
                <a:avLst/>
              </a:prstGeom>
              <a:no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BE"/>
              </a:p>
            </p:txBody>
          </p:sp>
          <p:sp>
            <p:nvSpPr>
              <p:cNvPr id="13" name="TextBox 12">
                <a:extLst>
                  <a:ext uri="{FF2B5EF4-FFF2-40B4-BE49-F238E27FC236}">
                    <a16:creationId xmlns:a16="http://schemas.microsoft.com/office/drawing/2014/main" id="{DA119A93-8E49-D740-FE5B-C7030C885686}"/>
                  </a:ext>
                </a:extLst>
              </p:cNvPr>
              <p:cNvSpPr txBox="1"/>
              <p:nvPr/>
            </p:nvSpPr>
            <p:spPr>
              <a:xfrm>
                <a:off x="6318918" y="2575383"/>
                <a:ext cx="2305439" cy="200055"/>
              </a:xfrm>
              <a:prstGeom prst="rect">
                <a:avLst/>
              </a:prstGeom>
              <a:solidFill>
                <a:schemeClr val="bg1"/>
              </a:solidFill>
            </p:spPr>
            <p:txBody>
              <a:bodyPr wrap="none" rtlCol="0">
                <a:spAutoFit/>
              </a:bodyPr>
              <a:lstStyle/>
              <a:p>
                <a:r>
                  <a:rPr lang="en-GB" sz="700" dirty="0"/>
                  <a:t>Financier OVO-Template5Ans-v02.10-EMPTY.xlsm</a:t>
                </a:r>
                <a:endParaRPr lang="en-BE" sz="700" dirty="0"/>
              </a:p>
            </p:txBody>
          </p:sp>
        </p:grpSp>
      </p:grpSp>
    </p:spTree>
    <p:extLst>
      <p:ext uri="{BB962C8B-B14F-4D97-AF65-F5344CB8AC3E}">
        <p14:creationId xmlns:p14="http://schemas.microsoft.com/office/powerpoint/2010/main" val="2010782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2230-DEFD-6A62-B447-6329B904DE40}"/>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14DFACA8-67DE-9E5E-1FAD-1F141E847865}"/>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1EB6D862-7797-7B59-8120-343E4EB47D4D}"/>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61202795-F841-2720-0DAD-3D53D5EA5943}"/>
              </a:ext>
            </a:extLst>
          </p:cNvPr>
          <p:cNvSpPr>
            <a:spLocks noGrp="1"/>
          </p:cNvSpPr>
          <p:nvPr>
            <p:ph type="sldNum" sz="quarter" idx="12"/>
          </p:nvPr>
        </p:nvSpPr>
        <p:spPr/>
        <p:txBody>
          <a:bodyPr/>
          <a:lstStyle/>
          <a:p>
            <a:fld id="{CC057153-B650-4DEB-B370-79DDCFDCE934}" type="slidenum">
              <a:rPr lang="en-GB" noProof="0" smtClean="0"/>
              <a:t>14</a:t>
            </a:fld>
            <a:endParaRPr lang="en-GB" noProof="0" dirty="0"/>
          </a:p>
        </p:txBody>
      </p:sp>
      <p:sp>
        <p:nvSpPr>
          <p:cNvPr id="2" name="Title 1">
            <a:extLst>
              <a:ext uri="{FF2B5EF4-FFF2-40B4-BE49-F238E27FC236}">
                <a16:creationId xmlns:a16="http://schemas.microsoft.com/office/drawing/2014/main" id="{466CF223-C619-7953-0D25-5BDC0A27B0DF}"/>
              </a:ext>
            </a:extLst>
          </p:cNvPr>
          <p:cNvSpPr>
            <a:spLocks noGrp="1"/>
          </p:cNvSpPr>
          <p:nvPr>
            <p:ph type="title"/>
          </p:nvPr>
        </p:nvSpPr>
        <p:spPr>
          <a:xfrm>
            <a:off x="576469" y="316720"/>
            <a:ext cx="11484899" cy="565185"/>
          </a:xfrm>
        </p:spPr>
        <p:txBody>
          <a:bodyPr vert="horz" lIns="91440" tIns="45720" rIns="91440" bIns="45720" rtlCol="0" anchor="b">
            <a:noAutofit/>
          </a:bodyPr>
          <a:lstStyle/>
          <a:p>
            <a:r>
              <a:rPr lang="en-GB" b="1" kern="1200" noProof="0" dirty="0">
                <a:latin typeface="+mj-lt"/>
                <a:ea typeface="+mj-ea"/>
                <a:cs typeface="+mj-cs"/>
              </a:rPr>
              <a:t>Step 2 – Open the file (1/2)</a:t>
            </a:r>
          </a:p>
        </p:txBody>
      </p:sp>
      <p:sp>
        <p:nvSpPr>
          <p:cNvPr id="5" name="TextBox 4">
            <a:extLst>
              <a:ext uri="{FF2B5EF4-FFF2-40B4-BE49-F238E27FC236}">
                <a16:creationId xmlns:a16="http://schemas.microsoft.com/office/drawing/2014/main" id="{E77849B7-A717-AB6B-3FB4-B30B2EDB0F4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69" y="919898"/>
            <a:ext cx="10434038" cy="3888865"/>
          </a:xfrm>
          <a:prstGeom prst="rect">
            <a:avLst/>
          </a:prstGeom>
          <a:solidFill>
            <a:schemeClr val="bg1"/>
          </a:solidFill>
        </p:spPr>
        <p:txBody>
          <a:bodyPr>
            <a:noAutofit/>
          </a:bodyPr>
          <a:lstStyle/>
          <a:p>
            <a:pPr>
              <a:spcBef>
                <a:spcPts val="600"/>
              </a:spcBef>
              <a:spcAft>
                <a:spcPts val="600"/>
              </a:spcAft>
            </a:pPr>
            <a:r>
              <a:rPr lang="en-GB" sz="1600" b="1" dirty="0"/>
              <a:t>Click on Enable Editing</a:t>
            </a:r>
          </a:p>
          <a:p>
            <a:pPr>
              <a:spcBef>
                <a:spcPts val="600"/>
              </a:spcBef>
              <a:spcAft>
                <a:spcPts val="600"/>
              </a:spcAft>
            </a:pPr>
            <a:endParaRPr lang="en-GB" sz="1600" b="1" dirty="0"/>
          </a:p>
          <a:p>
            <a:pPr>
              <a:spcBef>
                <a:spcPts val="600"/>
              </a:spcBef>
              <a:spcAft>
                <a:spcPts val="600"/>
              </a:spcAft>
            </a:pPr>
            <a:endParaRPr lang="en-GB" sz="1600" b="1" dirty="0"/>
          </a:p>
          <a:p>
            <a:r>
              <a:rPr lang="en-GB" sz="1600" b="1" dirty="0"/>
              <a:t>If you get this, it means that you have not done step 1.  Close the file and proceed with STEP 1.</a:t>
            </a:r>
          </a:p>
          <a:p>
            <a:endParaRPr lang="en-GB" sz="1600" b="1" dirty="0"/>
          </a:p>
          <a:p>
            <a:endParaRPr lang="en-GB" sz="1600" b="1" dirty="0"/>
          </a:p>
          <a:p>
            <a:endParaRPr lang="en-GB" sz="1600" b="1" dirty="0"/>
          </a:p>
          <a:p>
            <a:endParaRPr lang="en-GB" sz="1600" b="1" dirty="0"/>
          </a:p>
          <a:p>
            <a:r>
              <a:rPr lang="en-GB" sz="1600" b="1" dirty="0"/>
              <a:t>Otherwise, please continue with following instructions: </a:t>
            </a:r>
          </a:p>
          <a:p>
            <a:endParaRPr lang="en-GB" sz="1600" b="1" dirty="0"/>
          </a:p>
          <a:p>
            <a:pPr marL="228600" indent="-228600">
              <a:buFont typeface="+mj-lt"/>
              <a:buAutoNum type="arabicPeriod"/>
            </a:pPr>
            <a:r>
              <a:rPr lang="en-GB" sz="1600" b="1" dirty="0"/>
              <a:t>Go to File Options</a:t>
            </a:r>
          </a:p>
          <a:p>
            <a:endParaRPr lang="en-BE" sz="1050" b="1" dirty="0"/>
          </a:p>
        </p:txBody>
      </p:sp>
      <p:pic>
        <p:nvPicPr>
          <p:cNvPr id="9" name="Picture 8">
            <a:extLst>
              <a:ext uri="{FF2B5EF4-FFF2-40B4-BE49-F238E27FC236}">
                <a16:creationId xmlns:a16="http://schemas.microsoft.com/office/drawing/2014/main" id="{D49AA28C-4329-2636-A4E5-ADFABB985E5E}"/>
              </a:ext>
            </a:extLst>
          </p:cNvPr>
          <p:cNvPicPr>
            <a:picLocks noChangeAspect="1"/>
          </p:cNvPicPr>
          <p:nvPr/>
        </p:nvPicPr>
        <p:blipFill>
          <a:blip r:embed="rId3"/>
          <a:stretch>
            <a:fillRect/>
          </a:stretch>
        </p:blipFill>
        <p:spPr>
          <a:xfrm>
            <a:off x="684623" y="1233443"/>
            <a:ext cx="6120130" cy="684530"/>
          </a:xfrm>
          <a:prstGeom prst="rect">
            <a:avLst/>
          </a:prstGeom>
          <a:noFill/>
          <a:ln w="15875">
            <a:noFill/>
          </a:ln>
        </p:spPr>
      </p:pic>
      <p:pic>
        <p:nvPicPr>
          <p:cNvPr id="17" name="Picture 16">
            <a:extLst>
              <a:ext uri="{FF2B5EF4-FFF2-40B4-BE49-F238E27FC236}">
                <a16:creationId xmlns:a16="http://schemas.microsoft.com/office/drawing/2014/main" id="{A1221842-88EF-EB00-E478-2A8866F3D9A5}"/>
              </a:ext>
            </a:extLst>
          </p:cNvPr>
          <p:cNvPicPr>
            <a:picLocks noChangeAspect="1"/>
          </p:cNvPicPr>
          <p:nvPr/>
        </p:nvPicPr>
        <p:blipFill>
          <a:blip r:embed="rId4"/>
          <a:stretch>
            <a:fillRect/>
          </a:stretch>
        </p:blipFill>
        <p:spPr>
          <a:xfrm>
            <a:off x="684623" y="2416749"/>
            <a:ext cx="6120130" cy="748030"/>
          </a:xfrm>
          <a:prstGeom prst="rect">
            <a:avLst/>
          </a:prstGeom>
          <a:ln w="15875">
            <a:noFill/>
          </a:ln>
        </p:spPr>
      </p:pic>
      <p:pic>
        <p:nvPicPr>
          <p:cNvPr id="18" name="Picture 17" descr="A screenshot of a computer&#10;&#10;AI-generated content may be incorrect.">
            <a:extLst>
              <a:ext uri="{FF2B5EF4-FFF2-40B4-BE49-F238E27FC236}">
                <a16:creationId xmlns:a16="http://schemas.microsoft.com/office/drawing/2014/main" id="{3470E195-F3C6-7137-4C95-B4D339EFA1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10657" y="3704552"/>
            <a:ext cx="1383030" cy="1079500"/>
          </a:xfrm>
          <a:prstGeom prst="rect">
            <a:avLst/>
          </a:prstGeom>
          <a:ln w="15875">
            <a:noFill/>
          </a:ln>
        </p:spPr>
      </p:pic>
      <p:pic>
        <p:nvPicPr>
          <p:cNvPr id="19" name="Picture 18" descr="A screenshot of a phone&#10;&#10;AI-generated content may be incorrect.">
            <a:extLst>
              <a:ext uri="{FF2B5EF4-FFF2-40B4-BE49-F238E27FC236}">
                <a16:creationId xmlns:a16="http://schemas.microsoft.com/office/drawing/2014/main" id="{92F4F53C-288B-9924-712A-3714C00F98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69113" y="3370388"/>
            <a:ext cx="563189" cy="3295799"/>
          </a:xfrm>
          <a:prstGeom prst="rect">
            <a:avLst/>
          </a:prstGeom>
          <a:ln w="15875">
            <a:noFill/>
          </a:ln>
        </p:spPr>
      </p:pic>
    </p:spTree>
    <p:extLst>
      <p:ext uri="{BB962C8B-B14F-4D97-AF65-F5344CB8AC3E}">
        <p14:creationId xmlns:p14="http://schemas.microsoft.com/office/powerpoint/2010/main" val="231586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nodeType="withEffect">
                                  <p:stCondLst>
                                    <p:cond delay="25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086C3-8182-26C1-561C-C4A04D54416E}"/>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F3DCCC3E-76E1-2C31-AFAE-94618E2D1ED3}"/>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75E286B2-23DA-FD0F-84FA-565161922F5C}"/>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CBED3350-8E57-F97E-551A-E17B97A6CB14}"/>
              </a:ext>
            </a:extLst>
          </p:cNvPr>
          <p:cNvSpPr>
            <a:spLocks noGrp="1"/>
          </p:cNvSpPr>
          <p:nvPr>
            <p:ph type="sldNum" sz="quarter" idx="12"/>
          </p:nvPr>
        </p:nvSpPr>
        <p:spPr/>
        <p:txBody>
          <a:bodyPr/>
          <a:lstStyle/>
          <a:p>
            <a:fld id="{CC057153-B650-4DEB-B370-79DDCFDCE934}" type="slidenum">
              <a:rPr lang="en-GB" noProof="0" smtClean="0"/>
              <a:t>15</a:t>
            </a:fld>
            <a:endParaRPr lang="en-GB" noProof="0" dirty="0"/>
          </a:p>
        </p:txBody>
      </p:sp>
      <p:sp>
        <p:nvSpPr>
          <p:cNvPr id="2" name="Title 1">
            <a:extLst>
              <a:ext uri="{FF2B5EF4-FFF2-40B4-BE49-F238E27FC236}">
                <a16:creationId xmlns:a16="http://schemas.microsoft.com/office/drawing/2014/main" id="{4274F405-B82B-F4B4-303C-61F12163F1B9}"/>
              </a:ext>
            </a:extLst>
          </p:cNvPr>
          <p:cNvSpPr>
            <a:spLocks noGrp="1"/>
          </p:cNvSpPr>
          <p:nvPr>
            <p:ph type="title"/>
          </p:nvPr>
        </p:nvSpPr>
        <p:spPr>
          <a:xfrm>
            <a:off x="576469" y="109329"/>
            <a:ext cx="11484899" cy="565185"/>
          </a:xfrm>
        </p:spPr>
        <p:txBody>
          <a:bodyPr vert="horz" lIns="91440" tIns="45720" rIns="91440" bIns="45720" rtlCol="0" anchor="b">
            <a:noAutofit/>
          </a:bodyPr>
          <a:lstStyle/>
          <a:p>
            <a:r>
              <a:rPr lang="en-GB" b="1" kern="1200" noProof="0" dirty="0">
                <a:latin typeface="+mj-lt"/>
                <a:ea typeface="+mj-ea"/>
                <a:cs typeface="+mj-cs"/>
              </a:rPr>
              <a:t>Step 2 – Open the file (2/2)</a:t>
            </a:r>
          </a:p>
        </p:txBody>
      </p:sp>
      <p:sp>
        <p:nvSpPr>
          <p:cNvPr id="5" name="TextBox 4">
            <a:extLst>
              <a:ext uri="{FF2B5EF4-FFF2-40B4-BE49-F238E27FC236}">
                <a16:creationId xmlns:a16="http://schemas.microsoft.com/office/drawing/2014/main" id="{9E216AF1-E71E-95E7-6D98-EC67CA4C84D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69" y="919898"/>
            <a:ext cx="7579651" cy="5414914"/>
          </a:xfrm>
          <a:prstGeom prst="rect">
            <a:avLst/>
          </a:prstGeom>
          <a:solidFill>
            <a:schemeClr val="bg1"/>
          </a:solidFill>
        </p:spPr>
        <p:txBody>
          <a:bodyPr>
            <a:noAutofit/>
          </a:bodyPr>
          <a:lstStyle/>
          <a:p>
            <a:pPr marL="228600" indent="-228600">
              <a:buFont typeface="+mj-lt"/>
              <a:buAutoNum type="arabicPeriod" startAt="2"/>
            </a:pPr>
            <a:r>
              <a:rPr lang="en-GB" sz="1600" b="1" dirty="0"/>
              <a:t>Select Trust Center (left column)</a:t>
            </a:r>
          </a:p>
          <a:p>
            <a:pPr marL="228600" indent="-228600">
              <a:buFont typeface="+mj-lt"/>
              <a:buAutoNum type="arabicPeriod" startAt="2"/>
            </a:pPr>
            <a:r>
              <a:rPr lang="en-GB" sz="1600" b="1" dirty="0"/>
              <a:t>Select Trust Center Settings</a:t>
            </a:r>
          </a:p>
          <a:p>
            <a:pPr marL="228600" indent="-228600">
              <a:buFont typeface="+mj-lt"/>
              <a:buAutoNum type="arabicPeriod" startAt="2"/>
            </a:pPr>
            <a:endParaRPr lang="en-GB" sz="1600" b="1" dirty="0"/>
          </a:p>
          <a:p>
            <a:pPr marL="228600" indent="-228600">
              <a:buFont typeface="+mj-lt"/>
              <a:buAutoNum type="arabicPeriod" startAt="2"/>
            </a:pPr>
            <a:endParaRPr lang="en-GB" sz="1600" b="1" dirty="0"/>
          </a:p>
          <a:p>
            <a:pPr marL="228600" indent="-228600">
              <a:buFont typeface="+mj-lt"/>
              <a:buAutoNum type="arabicPeriod" startAt="2"/>
            </a:pPr>
            <a:endParaRPr lang="en-GB" sz="1600" b="1" dirty="0"/>
          </a:p>
          <a:p>
            <a:pPr marL="228600" indent="-228600">
              <a:buFont typeface="+mj-lt"/>
              <a:buAutoNum type="arabicPeriod" startAt="2"/>
            </a:pPr>
            <a:endParaRPr lang="en-GB" sz="1600" b="1" dirty="0"/>
          </a:p>
          <a:p>
            <a:pPr marL="228600" indent="-228600">
              <a:buFont typeface="+mj-lt"/>
              <a:buAutoNum type="arabicPeriod" startAt="2"/>
            </a:pPr>
            <a:endParaRPr lang="en-GB" sz="1600" b="1" dirty="0"/>
          </a:p>
          <a:p>
            <a:pPr marL="228600" indent="-228600">
              <a:buFont typeface="+mj-lt"/>
              <a:buAutoNum type="arabicPeriod" startAt="2"/>
            </a:pPr>
            <a:endParaRPr lang="en-GB" sz="1600" b="1" dirty="0"/>
          </a:p>
          <a:p>
            <a:pPr marL="228600" indent="-228600">
              <a:buFont typeface="+mj-lt"/>
              <a:buAutoNum type="arabicPeriod" startAt="2"/>
            </a:pPr>
            <a:endParaRPr lang="en-GB" sz="1600" b="1" dirty="0"/>
          </a:p>
          <a:p>
            <a:pPr marL="228600" indent="-228600">
              <a:buFont typeface="+mj-lt"/>
              <a:buAutoNum type="arabicPeriod" startAt="2"/>
            </a:pPr>
            <a:endParaRPr lang="en-GB" sz="1600" b="1" dirty="0"/>
          </a:p>
          <a:p>
            <a:pPr marL="228600" indent="-228600">
              <a:buFont typeface="+mj-lt"/>
              <a:buAutoNum type="arabicPeriod" startAt="2"/>
            </a:pPr>
            <a:endParaRPr lang="en-GB" sz="1600" b="1" dirty="0"/>
          </a:p>
          <a:p>
            <a:pPr marL="228600" indent="-228600">
              <a:buFont typeface="+mj-lt"/>
              <a:buAutoNum type="arabicPeriod" startAt="2"/>
            </a:pPr>
            <a:r>
              <a:rPr lang="en-GB" sz="1600" b="1" dirty="0"/>
              <a:t>Select Macro Settings (left column)    </a:t>
            </a:r>
          </a:p>
          <a:p>
            <a:pPr marL="228600" indent="-228600">
              <a:buFont typeface="+mj-lt"/>
              <a:buAutoNum type="arabicPeriod" startAt="2"/>
            </a:pPr>
            <a:r>
              <a:rPr lang="en-GB" sz="1600" b="1" dirty="0"/>
              <a:t>Enable VBA macros</a:t>
            </a:r>
          </a:p>
          <a:p>
            <a:pPr marL="228600" indent="-228600">
              <a:buFont typeface="+mj-lt"/>
              <a:buAutoNum type="arabicPeriod" startAt="2"/>
            </a:pPr>
            <a:r>
              <a:rPr lang="en-GB" sz="1600" b="1" dirty="0"/>
              <a:t>Click the Trust access to VBA project</a:t>
            </a:r>
          </a:p>
          <a:p>
            <a:pPr marL="228600" indent="-228600">
              <a:buFont typeface="+mj-lt"/>
              <a:buAutoNum type="arabicPeriod" startAt="2"/>
            </a:pPr>
            <a:endParaRPr lang="en-GB" sz="1600" b="1" dirty="0">
              <a:solidFill>
                <a:srgbClr val="FF0000"/>
              </a:solidFill>
            </a:endParaRPr>
          </a:p>
          <a:p>
            <a:pPr marL="228600" indent="-228600">
              <a:buFont typeface="+mj-lt"/>
              <a:buAutoNum type="arabicPeriod" startAt="2"/>
            </a:pPr>
            <a:endParaRPr lang="en-GB" sz="1600" b="1" dirty="0">
              <a:solidFill>
                <a:srgbClr val="FF0000"/>
              </a:solidFill>
            </a:endParaRPr>
          </a:p>
          <a:p>
            <a:pPr marL="228600" indent="-228600">
              <a:buFont typeface="+mj-lt"/>
              <a:buAutoNum type="arabicPeriod" startAt="2"/>
            </a:pPr>
            <a:endParaRPr lang="en-GB" sz="1600" b="1" dirty="0">
              <a:solidFill>
                <a:srgbClr val="FF0000"/>
              </a:solidFill>
            </a:endParaRPr>
          </a:p>
          <a:p>
            <a:pPr marL="228600" indent="-228600">
              <a:buFont typeface="+mj-lt"/>
              <a:buAutoNum type="arabicPeriod" startAt="2"/>
            </a:pPr>
            <a:endParaRPr lang="en-GB" sz="1600" b="1" dirty="0">
              <a:solidFill>
                <a:srgbClr val="FF0000"/>
              </a:solidFill>
            </a:endParaRPr>
          </a:p>
          <a:p>
            <a:pPr marL="228600" indent="-228600">
              <a:buFont typeface="+mj-lt"/>
              <a:buAutoNum type="arabicPeriod" startAt="2"/>
            </a:pPr>
            <a:endParaRPr lang="en-GB" sz="1600" b="1" dirty="0">
              <a:solidFill>
                <a:srgbClr val="FF0000"/>
              </a:solidFill>
            </a:endParaRPr>
          </a:p>
          <a:p>
            <a:pPr marL="228600" indent="-228600">
              <a:buFont typeface="+mj-lt"/>
              <a:buAutoNum type="arabicPeriod" startAt="2"/>
            </a:pPr>
            <a:endParaRPr lang="en-GB" sz="1600" b="1" dirty="0">
              <a:solidFill>
                <a:srgbClr val="FF0000"/>
              </a:solidFill>
            </a:endParaRPr>
          </a:p>
          <a:p>
            <a:pPr marL="228600" indent="-228600">
              <a:buFont typeface="+mj-lt"/>
              <a:buAutoNum type="arabicPeriod" startAt="2"/>
            </a:pPr>
            <a:r>
              <a:rPr lang="en-GB" sz="1600" b="1" dirty="0">
                <a:solidFill>
                  <a:srgbClr val="FF0000"/>
                </a:solidFill>
              </a:rPr>
              <a:t>You are done.  Enjoy.</a:t>
            </a:r>
          </a:p>
          <a:p>
            <a:pPr marL="228600" indent="-228600">
              <a:buFont typeface="+mj-lt"/>
              <a:buAutoNum type="arabicPeriod" startAt="2"/>
            </a:pPr>
            <a:endParaRPr lang="en-GB" sz="1600" b="1" dirty="0"/>
          </a:p>
          <a:p>
            <a:endParaRPr lang="en-BE" sz="1600" b="1" dirty="0"/>
          </a:p>
        </p:txBody>
      </p:sp>
      <p:pic>
        <p:nvPicPr>
          <p:cNvPr id="4" name="Picture 3" descr="A screenshot of a computer security message&#10;&#10;AI-generated content may be incorrect.">
            <a:extLst>
              <a:ext uri="{FF2B5EF4-FFF2-40B4-BE49-F238E27FC236}">
                <a16:creationId xmlns:a16="http://schemas.microsoft.com/office/drawing/2014/main" id="{3DC5C787-C65C-A76E-F1D4-413A02A045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7390" y="674514"/>
            <a:ext cx="4770120" cy="2879725"/>
          </a:xfrm>
          <a:prstGeom prst="rect">
            <a:avLst/>
          </a:prstGeom>
          <a:ln w="15875">
            <a:solidFill>
              <a:srgbClr val="FF0000"/>
            </a:solidFill>
          </a:ln>
        </p:spPr>
      </p:pic>
      <p:pic>
        <p:nvPicPr>
          <p:cNvPr id="8" name="Picture 7" descr="A screenshot of a computer&#10;&#10;AI-generated content may be incorrect.">
            <a:extLst>
              <a:ext uri="{FF2B5EF4-FFF2-40B4-BE49-F238E27FC236}">
                <a16:creationId xmlns:a16="http://schemas.microsoft.com/office/drawing/2014/main" id="{29E97A59-DB3E-3AC7-D5C9-E18DFECC8312}"/>
              </a:ext>
            </a:extLst>
          </p:cNvPr>
          <p:cNvPicPr>
            <a:picLocks noChangeAspect="1"/>
          </p:cNvPicPr>
          <p:nvPr/>
        </p:nvPicPr>
        <p:blipFill>
          <a:blip r:embed="rId4"/>
          <a:stretch>
            <a:fillRect/>
          </a:stretch>
        </p:blipFill>
        <p:spPr>
          <a:xfrm>
            <a:off x="4877390" y="3676703"/>
            <a:ext cx="4788535" cy="2879725"/>
          </a:xfrm>
          <a:prstGeom prst="rect">
            <a:avLst/>
          </a:prstGeom>
          <a:ln w="15875">
            <a:solidFill>
              <a:srgbClr val="FF0000"/>
            </a:solidFill>
          </a:ln>
        </p:spPr>
      </p:pic>
    </p:spTree>
    <p:extLst>
      <p:ext uri="{BB962C8B-B14F-4D97-AF65-F5344CB8AC3E}">
        <p14:creationId xmlns:p14="http://schemas.microsoft.com/office/powerpoint/2010/main" val="3432238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1718-0ADE-A2A1-C857-1A15EC0ACCB6}"/>
              </a:ext>
            </a:extLst>
          </p:cNvPr>
          <p:cNvSpPr>
            <a:spLocks noGrp="1"/>
          </p:cNvSpPr>
          <p:nvPr>
            <p:ph type="ctrTitle"/>
          </p:nvPr>
        </p:nvSpPr>
        <p:spPr>
          <a:xfrm>
            <a:off x="274320" y="1801368"/>
            <a:ext cx="7772400" cy="4572000"/>
          </a:xfrm>
        </p:spPr>
        <p:txBody>
          <a:bodyPr anchor="b">
            <a:normAutofit/>
          </a:bodyPr>
          <a:lstStyle/>
          <a:p>
            <a:r>
              <a:rPr lang="en-GB" noProof="0" dirty="0"/>
              <a:t>Excel Financial Plan Tabs</a:t>
            </a:r>
          </a:p>
        </p:txBody>
      </p:sp>
      <p:sp>
        <p:nvSpPr>
          <p:cNvPr id="3" name="Date Placeholder 2">
            <a:extLst>
              <a:ext uri="{FF2B5EF4-FFF2-40B4-BE49-F238E27FC236}">
                <a16:creationId xmlns:a16="http://schemas.microsoft.com/office/drawing/2014/main" id="{7F79DD66-F5BC-7A19-DC97-7F852E3DB782}"/>
              </a:ext>
            </a:extLst>
          </p:cNvPr>
          <p:cNvSpPr>
            <a:spLocks noGrp="1"/>
          </p:cNvSpPr>
          <p:nvPr>
            <p:ph type="dt" sz="half" idx="10"/>
          </p:nvPr>
        </p:nvSpPr>
        <p:spPr/>
        <p:txBody>
          <a:bodyPr/>
          <a:lstStyle/>
          <a:p>
            <a:r>
              <a:rPr lang="en-BE"/>
              <a:t>02/11/2025</a:t>
            </a:r>
            <a:endParaRPr lang="en-GB" dirty="0"/>
          </a:p>
        </p:txBody>
      </p:sp>
      <p:sp>
        <p:nvSpPr>
          <p:cNvPr id="4" name="Footer Placeholder 3">
            <a:extLst>
              <a:ext uri="{FF2B5EF4-FFF2-40B4-BE49-F238E27FC236}">
                <a16:creationId xmlns:a16="http://schemas.microsoft.com/office/drawing/2014/main" id="{41497846-160E-BB62-FF8B-96172D5CB870}"/>
              </a:ext>
            </a:extLst>
          </p:cNvPr>
          <p:cNvSpPr>
            <a:spLocks noGrp="1"/>
          </p:cNvSpPr>
          <p:nvPr>
            <p:ph type="ftr" sz="quarter" idx="11"/>
          </p:nvPr>
        </p:nvSpPr>
        <p:spPr/>
        <p:txBody>
          <a:bodyPr/>
          <a:lstStyle/>
          <a:p>
            <a:r>
              <a:rPr lang="en-GB" dirty="0"/>
              <a:t>Training Financial Plan v02</a:t>
            </a:r>
          </a:p>
        </p:txBody>
      </p:sp>
      <p:sp>
        <p:nvSpPr>
          <p:cNvPr id="5" name="Slide Number Placeholder 4">
            <a:extLst>
              <a:ext uri="{FF2B5EF4-FFF2-40B4-BE49-F238E27FC236}">
                <a16:creationId xmlns:a16="http://schemas.microsoft.com/office/drawing/2014/main" id="{4D7DDD6B-0700-9FA3-A172-35BDC5E51DD8}"/>
              </a:ext>
            </a:extLst>
          </p:cNvPr>
          <p:cNvSpPr>
            <a:spLocks noGrp="1"/>
          </p:cNvSpPr>
          <p:nvPr>
            <p:ph type="sldNum" sz="quarter" idx="12"/>
          </p:nvPr>
        </p:nvSpPr>
        <p:spPr/>
        <p:txBody>
          <a:bodyPr/>
          <a:lstStyle/>
          <a:p>
            <a:fld id="{CC057153-B650-4DEB-B370-79DDCFDCE934}" type="slidenum">
              <a:rPr lang="en-GB" smtClean="0"/>
              <a:t>16</a:t>
            </a:fld>
            <a:endParaRPr lang="en-GB" dirty="0"/>
          </a:p>
        </p:txBody>
      </p:sp>
    </p:spTree>
    <p:extLst>
      <p:ext uri="{BB962C8B-B14F-4D97-AF65-F5344CB8AC3E}">
        <p14:creationId xmlns:p14="http://schemas.microsoft.com/office/powerpoint/2010/main" val="348370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556D-3045-311B-2737-78FCA46D825F}"/>
              </a:ext>
            </a:extLst>
          </p:cNvPr>
          <p:cNvSpPr>
            <a:spLocks noGrp="1"/>
          </p:cNvSpPr>
          <p:nvPr>
            <p:ph type="title"/>
          </p:nvPr>
        </p:nvSpPr>
        <p:spPr>
          <a:xfrm>
            <a:off x="8343101" y="5083"/>
            <a:ext cx="3489777" cy="1084786"/>
          </a:xfrm>
        </p:spPr>
        <p:txBody>
          <a:bodyPr vert="horz" lIns="91440" tIns="45720" rIns="91440" bIns="45720" rtlCol="0" anchor="b">
            <a:normAutofit/>
          </a:bodyPr>
          <a:lstStyle/>
          <a:p>
            <a:r>
              <a:rPr lang="en-GB" b="1" kern="1200" noProof="0" dirty="0">
                <a:latin typeface="+mj-lt"/>
                <a:ea typeface="+mj-ea"/>
                <a:cs typeface="+mj-cs"/>
              </a:rPr>
              <a:t>InputData Tab</a:t>
            </a:r>
            <a:r>
              <a:rPr lang="en-GB" noProof="0" dirty="0"/>
              <a:t> (1/7)</a:t>
            </a:r>
            <a:endParaRPr lang="en-GB"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9C1817D2-0AD5-4419-8B82-9076DC1FFDD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42767" y="10"/>
            <a:ext cx="7781345" cy="6857990"/>
          </a:xfrm>
          <a:prstGeom prst="rect">
            <a:avLst/>
          </a:prstGeom>
          <a:noFill/>
        </p:spPr>
      </p:pic>
      <p:sp>
        <p:nvSpPr>
          <p:cNvPr id="5" name="TextBox 4">
            <a:extLst>
              <a:ext uri="{FF2B5EF4-FFF2-40B4-BE49-F238E27FC236}">
                <a16:creationId xmlns:a16="http://schemas.microsoft.com/office/drawing/2014/main" id="{9871644A-9F4D-47A5-8AD8-751F1D99334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301629"/>
            <a:ext cx="3588371" cy="5288014"/>
          </a:xfrm>
          <a:prstGeom prst="rect">
            <a:avLst/>
          </a:prstGeom>
        </p:spPr>
        <p:txBody>
          <a:bodyPr>
            <a:noAutofit/>
          </a:bodyPr>
          <a:lstStyle/>
          <a:p>
            <a:pPr marL="0" indent="0">
              <a:lnSpc>
                <a:spcPct val="90000"/>
              </a:lnSpc>
              <a:spcBef>
                <a:spcPts val="2500"/>
              </a:spcBef>
              <a:spcAft>
                <a:spcPts val="600"/>
              </a:spcAft>
              <a:buNone/>
            </a:pPr>
            <a:r>
              <a:rPr lang="en-GB" sz="1000" b="1" noProof="0" dirty="0"/>
              <a:t>Fill the yellow cells</a:t>
            </a:r>
          </a:p>
          <a:p>
            <a:pPr marL="0" lvl="1" indent="0">
              <a:lnSpc>
                <a:spcPct val="120000"/>
              </a:lnSpc>
              <a:spcAft>
                <a:spcPts val="600"/>
              </a:spcAft>
              <a:buNone/>
            </a:pPr>
            <a:r>
              <a:rPr lang="en-GB" sz="1000" noProof="0" dirty="0"/>
              <a:t>Company name</a:t>
            </a:r>
          </a:p>
          <a:p>
            <a:pPr marL="0" lvl="1" indent="0">
              <a:lnSpc>
                <a:spcPct val="120000"/>
              </a:lnSpc>
              <a:spcAft>
                <a:spcPts val="600"/>
              </a:spcAft>
              <a:buNone/>
            </a:pPr>
            <a:r>
              <a:rPr lang="en-GB" sz="1000" noProof="0" dirty="0"/>
              <a:t>Company country</a:t>
            </a:r>
            <a:r>
              <a:rPr lang="en-GB" sz="1000" dirty="0"/>
              <a:t> (Dropbox)</a:t>
            </a:r>
            <a:endParaRPr lang="en-GB" sz="1000" noProof="0" dirty="0"/>
          </a:p>
          <a:p>
            <a:pPr marL="0" lvl="1" indent="0">
              <a:lnSpc>
                <a:spcPct val="120000"/>
              </a:lnSpc>
              <a:spcAft>
                <a:spcPts val="600"/>
              </a:spcAft>
              <a:buNone/>
            </a:pPr>
            <a:r>
              <a:rPr lang="en-GB" sz="1000" noProof="0" dirty="0"/>
              <a:t>CURRENCY </a:t>
            </a:r>
          </a:p>
          <a:p>
            <a:pPr marL="180975" lvl="2" indent="0">
              <a:buNone/>
            </a:pPr>
            <a:r>
              <a:rPr lang="en-GB" sz="1000" dirty="0"/>
              <a:t>Local currency</a:t>
            </a:r>
          </a:p>
          <a:p>
            <a:pPr marL="180975" lvl="2" indent="0">
              <a:buNone/>
            </a:pPr>
            <a:r>
              <a:rPr lang="en-GB" sz="1000" dirty="0"/>
              <a:t>Exchange rate local currency versus euro</a:t>
            </a:r>
          </a:p>
          <a:p>
            <a:pPr marL="180975" lvl="2" indent="0">
              <a:lnSpc>
                <a:spcPct val="120000"/>
              </a:lnSpc>
              <a:spcAft>
                <a:spcPts val="600"/>
              </a:spcAft>
              <a:buNone/>
            </a:pPr>
            <a:r>
              <a:rPr lang="en-GB" sz="1000" dirty="0"/>
              <a:t>Exchange rate conversion date</a:t>
            </a:r>
          </a:p>
          <a:p>
            <a:pPr marL="0" lvl="1" indent="0">
              <a:lnSpc>
                <a:spcPct val="120000"/>
              </a:lnSpc>
              <a:spcAft>
                <a:spcPts val="600"/>
              </a:spcAft>
              <a:buNone/>
            </a:pPr>
            <a:r>
              <a:rPr lang="en-GB" sz="1000" dirty="0"/>
              <a:t>VAT</a:t>
            </a:r>
          </a:p>
          <a:p>
            <a:pPr marL="180975" lvl="2">
              <a:lnSpc>
                <a:spcPct val="120000"/>
              </a:lnSpc>
              <a:spcAft>
                <a:spcPts val="600"/>
              </a:spcAft>
            </a:pPr>
            <a:r>
              <a:rPr lang="en-GB" sz="1000" dirty="0"/>
              <a:t>In the VALUE column, enter the percentage of VAT applicable in your country for your activity.</a:t>
            </a:r>
          </a:p>
          <a:p>
            <a:pPr marL="0" lvl="1" indent="0">
              <a:lnSpc>
                <a:spcPct val="120000"/>
              </a:lnSpc>
              <a:spcAft>
                <a:spcPts val="600"/>
              </a:spcAft>
              <a:buNone/>
            </a:pPr>
            <a:r>
              <a:rPr lang="en-GB" sz="1000" dirty="0"/>
              <a:t>INFLATION</a:t>
            </a:r>
          </a:p>
          <a:p>
            <a:pPr marL="180975" lvl="2">
              <a:lnSpc>
                <a:spcPct val="120000"/>
              </a:lnSpc>
              <a:spcAft>
                <a:spcPts val="600"/>
              </a:spcAft>
            </a:pPr>
            <a:r>
              <a:rPr lang="en-GB" sz="1000" dirty="0"/>
              <a:t>In the VALUE column, enter the </a:t>
            </a:r>
            <a:r>
              <a:rPr lang="en-GB" sz="1000" u="sng" dirty="0"/>
              <a:t>estimated</a:t>
            </a:r>
            <a:r>
              <a:rPr lang="en-GB" sz="1000" dirty="0"/>
              <a:t> percentage of INFLATION you may expect in your country.</a:t>
            </a:r>
          </a:p>
          <a:p>
            <a:pPr marL="0" lvl="1" indent="-276225">
              <a:lnSpc>
                <a:spcPct val="120000"/>
              </a:lnSpc>
              <a:spcAft>
                <a:spcPts val="600"/>
              </a:spcAft>
            </a:pPr>
            <a:r>
              <a:rPr lang="en-GB" sz="1000" dirty="0"/>
              <a:t>TAX REGIME</a:t>
            </a:r>
          </a:p>
          <a:p>
            <a:pPr marL="180975" lvl="2">
              <a:lnSpc>
                <a:spcPct val="120000"/>
              </a:lnSpc>
              <a:spcAft>
                <a:spcPts val="600"/>
              </a:spcAft>
            </a:pPr>
            <a:r>
              <a:rPr lang="en-GB" sz="1000" dirty="0"/>
              <a:t>In the FREE TEXT columns, you may provide a short text description of the tax regime and the conditions of the tax regime.</a:t>
            </a:r>
          </a:p>
          <a:p>
            <a:pPr marL="180975" lvl="2">
              <a:lnSpc>
                <a:spcPct val="120000"/>
              </a:lnSpc>
              <a:spcAft>
                <a:spcPts val="600"/>
              </a:spcAft>
            </a:pPr>
            <a:r>
              <a:rPr lang="en-GB" sz="1000" dirty="0"/>
              <a:t>In VALUE column, set the % of tax, you may expect.  You may have different regimes based on your revenue level or net earning before tax level.</a:t>
            </a:r>
          </a:p>
          <a:p>
            <a:pPr marL="180975" lvl="2">
              <a:lnSpc>
                <a:spcPct val="120000"/>
              </a:lnSpc>
              <a:spcAft>
                <a:spcPts val="600"/>
              </a:spcAft>
            </a:pPr>
            <a:r>
              <a:rPr lang="en-GB" sz="1000" dirty="0">
                <a:solidFill>
                  <a:srgbClr val="FF0000"/>
                </a:solidFill>
              </a:rPr>
              <a:t>You may skip these entries related to tax regime till a later stage and come back to it after you have constructed your profit &amp; loss statement.</a:t>
            </a:r>
          </a:p>
          <a:p>
            <a:pPr marL="0" lvl="1" indent="-276225">
              <a:lnSpc>
                <a:spcPct val="90000"/>
              </a:lnSpc>
              <a:spcBef>
                <a:spcPts val="600"/>
              </a:spcBef>
              <a:spcAft>
                <a:spcPts val="600"/>
              </a:spcAft>
            </a:pPr>
            <a:endParaRPr lang="en-GB" sz="1000" dirty="0"/>
          </a:p>
          <a:p>
            <a:pPr marL="0" lvl="1">
              <a:lnSpc>
                <a:spcPct val="90000"/>
              </a:lnSpc>
              <a:spcBef>
                <a:spcPts val="1000"/>
              </a:spcBef>
              <a:spcAft>
                <a:spcPts val="600"/>
              </a:spcAft>
            </a:pPr>
            <a:endParaRPr lang="en-GB" sz="1000" noProof="0" dirty="0"/>
          </a:p>
        </p:txBody>
      </p:sp>
      <p:sp>
        <p:nvSpPr>
          <p:cNvPr id="3" name="Date Placeholder 2">
            <a:extLst>
              <a:ext uri="{FF2B5EF4-FFF2-40B4-BE49-F238E27FC236}">
                <a16:creationId xmlns:a16="http://schemas.microsoft.com/office/drawing/2014/main" id="{4E360BE4-2599-7C94-81B4-EB2F2AD13966}"/>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C06DEF14-D424-DD0C-E7CA-5462CFCB26C6}"/>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170BA880-5280-A8A8-EA4D-97D611FCFDCB}"/>
              </a:ext>
            </a:extLst>
          </p:cNvPr>
          <p:cNvSpPr>
            <a:spLocks noGrp="1"/>
          </p:cNvSpPr>
          <p:nvPr>
            <p:ph type="sldNum" sz="quarter" idx="12"/>
          </p:nvPr>
        </p:nvSpPr>
        <p:spPr/>
        <p:txBody>
          <a:bodyPr/>
          <a:lstStyle/>
          <a:p>
            <a:fld id="{CC057153-B650-4DEB-B370-79DDCFDCE934}" type="slidenum">
              <a:rPr lang="en-GB" noProof="0" smtClean="0"/>
              <a:t>17</a:t>
            </a:fld>
            <a:endParaRPr lang="en-GB" noProof="0" dirty="0"/>
          </a:p>
        </p:txBody>
      </p:sp>
      <p:pic>
        <p:nvPicPr>
          <p:cNvPr id="10" name="Picture 9">
            <a:extLst>
              <a:ext uri="{FF2B5EF4-FFF2-40B4-BE49-F238E27FC236}">
                <a16:creationId xmlns:a16="http://schemas.microsoft.com/office/drawing/2014/main" id="{92CE06A9-4608-BB18-8E5A-B32D88FB4635}"/>
              </a:ext>
            </a:extLst>
          </p:cNvPr>
          <p:cNvPicPr>
            <a:picLocks noChangeAspect="1"/>
          </p:cNvPicPr>
          <p:nvPr/>
        </p:nvPicPr>
        <p:blipFill>
          <a:blip r:embed="rId4"/>
          <a:stretch>
            <a:fillRect/>
          </a:stretch>
        </p:blipFill>
        <p:spPr>
          <a:xfrm>
            <a:off x="-23268" y="78666"/>
            <a:ext cx="7740000" cy="2110492"/>
          </a:xfrm>
          <a:prstGeom prst="rect">
            <a:avLst/>
          </a:prstGeom>
        </p:spPr>
      </p:pic>
      <p:sp>
        <p:nvSpPr>
          <p:cNvPr id="11" name="TextBox 10">
            <a:extLst>
              <a:ext uri="{FF2B5EF4-FFF2-40B4-BE49-F238E27FC236}">
                <a16:creationId xmlns:a16="http://schemas.microsoft.com/office/drawing/2014/main" id="{1F92B429-2378-C925-2BED-E118E420E129}"/>
              </a:ext>
            </a:extLst>
          </p:cNvPr>
          <p:cNvSpPr txBox="1"/>
          <p:nvPr/>
        </p:nvSpPr>
        <p:spPr>
          <a:xfrm>
            <a:off x="536332" y="5424854"/>
            <a:ext cx="4985238" cy="861774"/>
          </a:xfrm>
          <a:prstGeom prst="rect">
            <a:avLst/>
          </a:prstGeom>
          <a:solidFill>
            <a:schemeClr val="bg1"/>
          </a:solidFill>
          <a:ln>
            <a:solidFill>
              <a:schemeClr val="bg1"/>
            </a:solidFill>
          </a:ln>
        </p:spPr>
        <p:txBody>
          <a:bodyPr wrap="square" rtlCol="0">
            <a:spAutoFit/>
          </a:bodyPr>
          <a:lstStyle/>
          <a:p>
            <a:r>
              <a:rPr lang="en-GB" sz="1000" dirty="0">
                <a:solidFill>
                  <a:srgbClr val="FF0000"/>
                </a:solidFill>
              </a:rPr>
              <a:t>TIP</a:t>
            </a:r>
          </a:p>
          <a:p>
            <a:endParaRPr lang="en-GB" sz="1000" dirty="0">
              <a:solidFill>
                <a:srgbClr val="FF0000"/>
              </a:solidFill>
            </a:endParaRPr>
          </a:p>
          <a:p>
            <a:r>
              <a:rPr lang="en-GB" sz="1000" dirty="0">
                <a:solidFill>
                  <a:srgbClr val="FF0000"/>
                </a:solidFill>
              </a:rPr>
              <a:t>You may use cell D3 (“SECTION”) to filter section or use the keyboard arrow up and down in column B to navigate from one section to the next one iso scrolling the document</a:t>
            </a:r>
          </a:p>
        </p:txBody>
      </p:sp>
      <p:sp>
        <p:nvSpPr>
          <p:cNvPr id="12" name="Rectangle 11">
            <a:extLst>
              <a:ext uri="{FF2B5EF4-FFF2-40B4-BE49-F238E27FC236}">
                <a16:creationId xmlns:a16="http://schemas.microsoft.com/office/drawing/2014/main" id="{EEB79306-A6B1-5C4F-E024-E45F23BC363A}"/>
              </a:ext>
            </a:extLst>
          </p:cNvPr>
          <p:cNvSpPr/>
          <p:nvPr/>
        </p:nvSpPr>
        <p:spPr>
          <a:xfrm>
            <a:off x="536332" y="5778797"/>
            <a:ext cx="4985238" cy="50783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70362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F398E-D408-E0F6-4B7F-F7D111D54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E8D4E-0D3F-57C3-7C67-C0897CDD65DE}"/>
              </a:ext>
            </a:extLst>
          </p:cNvPr>
          <p:cNvSpPr>
            <a:spLocks noGrp="1"/>
          </p:cNvSpPr>
          <p:nvPr>
            <p:ph type="title"/>
          </p:nvPr>
        </p:nvSpPr>
        <p:spPr>
          <a:xfrm>
            <a:off x="8343101" y="372826"/>
            <a:ext cx="3489777" cy="1084786"/>
          </a:xfrm>
        </p:spPr>
        <p:txBody>
          <a:bodyPr vert="horz" lIns="91440" tIns="45720" rIns="91440" bIns="45720" rtlCol="0" anchor="b">
            <a:normAutofit/>
          </a:bodyPr>
          <a:lstStyle/>
          <a:p>
            <a:r>
              <a:rPr lang="en-GB" b="1" kern="1200" noProof="0" dirty="0">
                <a:latin typeface="+mj-lt"/>
                <a:ea typeface="+mj-ea"/>
                <a:cs typeface="+mj-cs"/>
              </a:rPr>
              <a:t>InputData Tab</a:t>
            </a:r>
            <a:r>
              <a:rPr lang="en-GB" noProof="0" dirty="0"/>
              <a:t> (2/7)</a:t>
            </a:r>
            <a:endParaRPr lang="en-GB"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FC728337-6987-257D-C657-D83B7B324E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AB7B88FF-6D58-5B67-497B-4AB10B11C49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669372"/>
            <a:ext cx="3588371" cy="4783630"/>
          </a:xfrm>
          <a:prstGeom prst="rect">
            <a:avLst/>
          </a:prstGeom>
        </p:spPr>
        <p:txBody>
          <a:bodyPr>
            <a:normAutofit/>
          </a:bodyPr>
          <a:lstStyle/>
          <a:p>
            <a:pPr marL="0" indent="0">
              <a:lnSpc>
                <a:spcPct val="90000"/>
              </a:lnSpc>
              <a:spcBef>
                <a:spcPts val="2500"/>
              </a:spcBef>
              <a:spcAft>
                <a:spcPts val="600"/>
              </a:spcAft>
              <a:buNone/>
            </a:pPr>
            <a:r>
              <a:rPr lang="en-GB" sz="1000" b="1" noProof="0" dirty="0"/>
              <a:t>Fill the yellow cells</a:t>
            </a:r>
          </a:p>
          <a:p>
            <a:pPr marL="0" lvl="1" indent="0">
              <a:lnSpc>
                <a:spcPct val="90000"/>
              </a:lnSpc>
              <a:spcBef>
                <a:spcPts val="1000"/>
              </a:spcBef>
              <a:spcAft>
                <a:spcPts val="600"/>
              </a:spcAft>
              <a:buNone/>
            </a:pPr>
            <a:r>
              <a:rPr lang="en-GB" sz="1000" noProof="0" dirty="0"/>
              <a:t>Enter in YEAR-2, the current year minus 2</a:t>
            </a:r>
          </a:p>
          <a:p>
            <a:pPr marL="180975" lvl="2">
              <a:lnSpc>
                <a:spcPct val="90000"/>
              </a:lnSpc>
            </a:pPr>
            <a:r>
              <a:rPr lang="en-GB" sz="1000" noProof="0" dirty="0"/>
              <a:t>When we are in 2025, you should set YEAR-2 to 2023</a:t>
            </a:r>
          </a:p>
          <a:p>
            <a:pPr marL="180975" lvl="2">
              <a:lnSpc>
                <a:spcPct val="90000"/>
              </a:lnSpc>
              <a:spcAft>
                <a:spcPts val="600"/>
              </a:spcAft>
            </a:pPr>
            <a:r>
              <a:rPr lang="en-GB" sz="1000" noProof="0" dirty="0"/>
              <a:t>When we are in 2026, you should set YEAR-2 to 2024</a:t>
            </a:r>
          </a:p>
          <a:p>
            <a:pPr marL="0" lvl="1">
              <a:lnSpc>
                <a:spcPct val="90000"/>
              </a:lnSpc>
              <a:spcBef>
                <a:spcPts val="1000"/>
              </a:spcBef>
              <a:spcAft>
                <a:spcPts val="600"/>
              </a:spcAft>
            </a:pPr>
            <a:r>
              <a:rPr lang="en-GB" sz="1000" noProof="0" dirty="0"/>
              <a:t>Enter in CURRENT YEAR H1  “ACTUAL” if you have the actual figures of the first half of the year, Otherwise, enter “FORECAST”</a:t>
            </a:r>
          </a:p>
          <a:p>
            <a:pPr marL="0" lvl="1">
              <a:lnSpc>
                <a:spcPct val="90000"/>
              </a:lnSpc>
              <a:spcBef>
                <a:spcPts val="1000"/>
              </a:spcBef>
              <a:spcAft>
                <a:spcPts val="600"/>
              </a:spcAft>
            </a:pPr>
            <a:endParaRPr lang="en-GB" sz="1000" noProof="0" dirty="0"/>
          </a:p>
        </p:txBody>
      </p:sp>
      <p:sp>
        <p:nvSpPr>
          <p:cNvPr id="3" name="Date Placeholder 2">
            <a:extLst>
              <a:ext uri="{FF2B5EF4-FFF2-40B4-BE49-F238E27FC236}">
                <a16:creationId xmlns:a16="http://schemas.microsoft.com/office/drawing/2014/main" id="{18A94735-1598-A396-107E-49FAC35BB5C1}"/>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B7BAF1E8-AC52-F758-D4C7-77DEB2F8DB3D}"/>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3E792543-2FD0-687B-F172-BBD4B8879EA6}"/>
              </a:ext>
            </a:extLst>
          </p:cNvPr>
          <p:cNvSpPr>
            <a:spLocks noGrp="1"/>
          </p:cNvSpPr>
          <p:nvPr>
            <p:ph type="sldNum" sz="quarter" idx="12"/>
          </p:nvPr>
        </p:nvSpPr>
        <p:spPr/>
        <p:txBody>
          <a:bodyPr/>
          <a:lstStyle/>
          <a:p>
            <a:fld id="{CC057153-B650-4DEB-B370-79DDCFDCE934}" type="slidenum">
              <a:rPr lang="en-GB" noProof="0" smtClean="0"/>
              <a:t>18</a:t>
            </a:fld>
            <a:endParaRPr lang="en-GB" noProof="0" dirty="0"/>
          </a:p>
        </p:txBody>
      </p:sp>
      <p:pic>
        <p:nvPicPr>
          <p:cNvPr id="8" name="Picture 7">
            <a:extLst>
              <a:ext uri="{FF2B5EF4-FFF2-40B4-BE49-F238E27FC236}">
                <a16:creationId xmlns:a16="http://schemas.microsoft.com/office/drawing/2014/main" id="{88CAC50B-6857-DE98-72F9-2066EBE4336E}"/>
              </a:ext>
            </a:extLst>
          </p:cNvPr>
          <p:cNvPicPr>
            <a:picLocks noChangeAspect="1"/>
          </p:cNvPicPr>
          <p:nvPr/>
        </p:nvPicPr>
        <p:blipFill>
          <a:blip r:embed="rId4"/>
          <a:stretch>
            <a:fillRect/>
          </a:stretch>
        </p:blipFill>
        <p:spPr>
          <a:xfrm>
            <a:off x="17584" y="77734"/>
            <a:ext cx="7740000" cy="1486521"/>
          </a:xfrm>
          <a:prstGeom prst="rect">
            <a:avLst/>
          </a:prstGeom>
        </p:spPr>
      </p:pic>
    </p:spTree>
    <p:extLst>
      <p:ext uri="{BB962C8B-B14F-4D97-AF65-F5344CB8AC3E}">
        <p14:creationId xmlns:p14="http://schemas.microsoft.com/office/powerpoint/2010/main" val="1593128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6F331-5CA0-E252-3093-70BB9AFCD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0F219-FF02-8A09-D517-E2FEBCFF60B8}"/>
              </a:ext>
            </a:extLst>
          </p:cNvPr>
          <p:cNvSpPr>
            <a:spLocks noGrp="1"/>
          </p:cNvSpPr>
          <p:nvPr>
            <p:ph type="title"/>
          </p:nvPr>
        </p:nvSpPr>
        <p:spPr>
          <a:xfrm>
            <a:off x="8343101" y="372826"/>
            <a:ext cx="3489777" cy="1084786"/>
          </a:xfrm>
        </p:spPr>
        <p:txBody>
          <a:bodyPr vert="horz" lIns="91440" tIns="45720" rIns="91440" bIns="45720" rtlCol="0" anchor="b">
            <a:normAutofit/>
          </a:bodyPr>
          <a:lstStyle/>
          <a:p>
            <a:r>
              <a:rPr lang="en-GB" b="1" kern="1200" noProof="0" dirty="0">
                <a:latin typeface="+mj-lt"/>
                <a:ea typeface="+mj-ea"/>
                <a:cs typeface="+mj-cs"/>
              </a:rPr>
              <a:t>InputData Tab</a:t>
            </a:r>
            <a:r>
              <a:rPr lang="en-GB" noProof="0" dirty="0"/>
              <a:t> (3/7)</a:t>
            </a:r>
            <a:endParaRPr lang="en-GB"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0332E389-592C-B9E6-EB44-F121972A7D7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EFB6D431-0245-1C5D-3087-5D5537BBEA6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669372"/>
            <a:ext cx="3588371" cy="4783630"/>
          </a:xfrm>
          <a:prstGeom prst="rect">
            <a:avLst/>
          </a:prstGeom>
        </p:spPr>
        <p:txBody>
          <a:bodyPr>
            <a:normAutofit/>
          </a:bodyPr>
          <a:lstStyle/>
          <a:p>
            <a:pPr marL="0" indent="0">
              <a:lnSpc>
                <a:spcPct val="90000"/>
              </a:lnSpc>
              <a:spcBef>
                <a:spcPts val="2500"/>
              </a:spcBef>
              <a:spcAft>
                <a:spcPts val="600"/>
              </a:spcAft>
              <a:buNone/>
            </a:pPr>
            <a:r>
              <a:rPr lang="en-GB" sz="1000" b="1" noProof="0" dirty="0"/>
              <a:t>Fill the yellow cells</a:t>
            </a:r>
          </a:p>
          <a:p>
            <a:pPr marL="0" lvl="1" indent="0">
              <a:lnSpc>
                <a:spcPct val="90000"/>
              </a:lnSpc>
              <a:spcBef>
                <a:spcPts val="1000"/>
              </a:spcBef>
              <a:spcAft>
                <a:spcPts val="600"/>
              </a:spcAft>
              <a:buNone/>
            </a:pPr>
            <a:r>
              <a:rPr lang="en-GB" sz="1000" noProof="0" dirty="0"/>
              <a:t>Products and services</a:t>
            </a:r>
          </a:p>
          <a:p>
            <a:pPr marL="180975" lvl="2">
              <a:lnSpc>
                <a:spcPct val="90000"/>
              </a:lnSpc>
              <a:spcBef>
                <a:spcPts val="1000"/>
              </a:spcBef>
              <a:spcAft>
                <a:spcPts val="600"/>
              </a:spcAft>
            </a:pPr>
            <a:r>
              <a:rPr lang="en-GB" sz="1000" dirty="0"/>
              <a:t>2</a:t>
            </a:r>
            <a:r>
              <a:rPr lang="en-GB" sz="1000" noProof="0" dirty="0"/>
              <a:t>0 entries maximum for products and 10 entries maximum for services.</a:t>
            </a:r>
          </a:p>
          <a:p>
            <a:pPr marL="180975" lvl="2">
              <a:lnSpc>
                <a:spcPct val="90000"/>
              </a:lnSpc>
              <a:spcBef>
                <a:spcPts val="1000"/>
              </a:spcBef>
              <a:spcAft>
                <a:spcPts val="600"/>
              </a:spcAft>
            </a:pPr>
            <a:r>
              <a:rPr lang="en-GB" sz="1000" noProof="0" dirty="0"/>
              <a:t>In the </a:t>
            </a:r>
            <a:r>
              <a:rPr lang="en-GB" sz="1000" dirty="0"/>
              <a:t>PRODUCT NAME</a:t>
            </a:r>
            <a:r>
              <a:rPr lang="en-GB" sz="1000" noProof="0" dirty="0"/>
              <a:t> column, enter the (nick) name of your product or service.  Maximum 25 characters each.</a:t>
            </a:r>
          </a:p>
          <a:p>
            <a:pPr marL="180975" lvl="2">
              <a:lnSpc>
                <a:spcPct val="90000"/>
              </a:lnSpc>
              <a:spcBef>
                <a:spcPts val="1000"/>
              </a:spcBef>
              <a:spcAft>
                <a:spcPts val="600"/>
              </a:spcAft>
            </a:pPr>
            <a:r>
              <a:rPr lang="en-GB" sz="1000" noProof="0" dirty="0"/>
              <a:t>In the FILTER column (Dropbox cell), set the value to 1 if you for these products or services you want to use in your revenue projection.  Otherwise, leave it to 0.</a:t>
            </a:r>
          </a:p>
          <a:p>
            <a:pPr marL="180975" lvl="2">
              <a:lnSpc>
                <a:spcPct val="90000"/>
              </a:lnSpc>
              <a:spcBef>
                <a:spcPts val="1000"/>
              </a:spcBef>
              <a:spcAft>
                <a:spcPts val="600"/>
              </a:spcAft>
            </a:pPr>
            <a:r>
              <a:rPr lang="en-GB" sz="1000" noProof="0" dirty="0"/>
              <a:t>In the FREE TEXT DESCRIPTION column (optional), you may provide a short free text description of your product or services.</a:t>
            </a:r>
          </a:p>
          <a:p>
            <a:pPr marL="457200" lvl="2">
              <a:lnSpc>
                <a:spcPct val="90000"/>
              </a:lnSpc>
              <a:spcBef>
                <a:spcPts val="1000"/>
              </a:spcBef>
              <a:spcAft>
                <a:spcPts val="600"/>
              </a:spcAft>
            </a:pPr>
            <a:endParaRPr lang="en-GB" sz="1000" noProof="0" dirty="0"/>
          </a:p>
        </p:txBody>
      </p:sp>
      <p:sp>
        <p:nvSpPr>
          <p:cNvPr id="3" name="Date Placeholder 2">
            <a:extLst>
              <a:ext uri="{FF2B5EF4-FFF2-40B4-BE49-F238E27FC236}">
                <a16:creationId xmlns:a16="http://schemas.microsoft.com/office/drawing/2014/main" id="{0E38DD0A-79AD-3784-C450-5599F3543802}"/>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2173EDFA-1888-90B7-C69A-07B650260F48}"/>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D9E3B380-9533-024C-514F-0447F43D6065}"/>
              </a:ext>
            </a:extLst>
          </p:cNvPr>
          <p:cNvSpPr>
            <a:spLocks noGrp="1"/>
          </p:cNvSpPr>
          <p:nvPr>
            <p:ph type="sldNum" sz="quarter" idx="12"/>
          </p:nvPr>
        </p:nvSpPr>
        <p:spPr/>
        <p:txBody>
          <a:bodyPr/>
          <a:lstStyle/>
          <a:p>
            <a:fld id="{CC057153-B650-4DEB-B370-79DDCFDCE934}" type="slidenum">
              <a:rPr lang="en-GB" noProof="0" smtClean="0"/>
              <a:t>19</a:t>
            </a:fld>
            <a:endParaRPr lang="en-GB" noProof="0" dirty="0"/>
          </a:p>
        </p:txBody>
      </p:sp>
      <p:pic>
        <p:nvPicPr>
          <p:cNvPr id="8" name="Picture 7">
            <a:extLst>
              <a:ext uri="{FF2B5EF4-FFF2-40B4-BE49-F238E27FC236}">
                <a16:creationId xmlns:a16="http://schemas.microsoft.com/office/drawing/2014/main" id="{A69188A6-8445-C6A7-E6BD-98B6EA4B80B6}"/>
              </a:ext>
            </a:extLst>
          </p:cNvPr>
          <p:cNvPicPr>
            <a:picLocks noChangeAspect="1"/>
          </p:cNvPicPr>
          <p:nvPr/>
        </p:nvPicPr>
        <p:blipFill>
          <a:blip r:embed="rId4"/>
          <a:stretch>
            <a:fillRect/>
          </a:stretch>
        </p:blipFill>
        <p:spPr>
          <a:xfrm>
            <a:off x="18106" y="41528"/>
            <a:ext cx="7740000" cy="3358435"/>
          </a:xfrm>
          <a:prstGeom prst="rect">
            <a:avLst/>
          </a:prstGeom>
        </p:spPr>
      </p:pic>
    </p:spTree>
    <p:extLst>
      <p:ext uri="{BB962C8B-B14F-4D97-AF65-F5344CB8AC3E}">
        <p14:creationId xmlns:p14="http://schemas.microsoft.com/office/powerpoint/2010/main" val="2713257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B655-72F4-5D26-DD66-E500396E5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2EE0F-D004-EA95-5A28-D24DB04B3A5C}"/>
              </a:ext>
            </a:extLst>
          </p:cNvPr>
          <p:cNvSpPr>
            <a:spLocks noGrp="1"/>
          </p:cNvSpPr>
          <p:nvPr>
            <p:ph type="title"/>
          </p:nvPr>
        </p:nvSpPr>
        <p:spPr>
          <a:xfrm>
            <a:off x="612647" y="54569"/>
            <a:ext cx="6858000" cy="932688"/>
          </a:xfrm>
        </p:spPr>
        <p:txBody>
          <a:bodyPr vert="horz" lIns="91440" tIns="45720" rIns="91440" bIns="45720" rtlCol="0" anchor="b">
            <a:normAutofit/>
          </a:bodyPr>
          <a:lstStyle/>
          <a:p>
            <a:r>
              <a:rPr lang="en-GB" b="1" kern="1200" noProof="0" dirty="0">
                <a:latin typeface="+mj-lt"/>
                <a:ea typeface="+mj-ea"/>
                <a:cs typeface="+mj-cs"/>
              </a:rPr>
              <a:t>Agenda</a:t>
            </a:r>
          </a:p>
        </p:txBody>
      </p:sp>
      <p:sp>
        <p:nvSpPr>
          <p:cNvPr id="5" name="TextBox 4">
            <a:extLst>
              <a:ext uri="{FF2B5EF4-FFF2-40B4-BE49-F238E27FC236}">
                <a16:creationId xmlns:a16="http://schemas.microsoft.com/office/drawing/2014/main" id="{8F4F46AF-4B84-E050-953F-BA23B93F360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380744"/>
            <a:ext cx="6858000" cy="4983480"/>
          </a:xfrm>
          <a:prstGeom prst="rect">
            <a:avLst/>
          </a:prstGeom>
        </p:spPr>
        <p:txBody>
          <a:bodyPr>
            <a:normAutofit/>
          </a:bodyPr>
          <a:lstStyle/>
          <a:p>
            <a:pPr marL="342900" indent="-342900">
              <a:spcBef>
                <a:spcPts val="600"/>
              </a:spcBef>
              <a:spcAft>
                <a:spcPts val="600"/>
              </a:spcAft>
              <a:buFont typeface="+mj-lt"/>
              <a:buAutoNum type="arabicPeriod"/>
            </a:pPr>
            <a:r>
              <a:rPr lang="en-GB" sz="1400" b="1" noProof="0" dirty="0"/>
              <a:t>Introduction</a:t>
            </a:r>
          </a:p>
          <a:p>
            <a:pPr marL="719138" lvl="1">
              <a:spcBef>
                <a:spcPts val="600"/>
              </a:spcBef>
              <a:spcAft>
                <a:spcPts val="600"/>
              </a:spcAft>
            </a:pPr>
            <a:r>
              <a:rPr lang="en-GB" sz="1400" b="1" dirty="0"/>
              <a:t>Objectives of the training</a:t>
            </a:r>
          </a:p>
          <a:p>
            <a:pPr marL="719138" lvl="1">
              <a:spcBef>
                <a:spcPts val="600"/>
              </a:spcBef>
              <a:spcAft>
                <a:spcPts val="600"/>
              </a:spcAft>
            </a:pPr>
            <a:r>
              <a:rPr lang="en-GB" sz="1400" b="1" noProof="0" dirty="0"/>
              <a:t>Prerequisite</a:t>
            </a:r>
          </a:p>
          <a:p>
            <a:pPr marL="719138" lvl="1">
              <a:spcBef>
                <a:spcPts val="600"/>
              </a:spcBef>
              <a:spcAft>
                <a:spcPts val="600"/>
              </a:spcAft>
            </a:pPr>
            <a:r>
              <a:rPr lang="en-GB" sz="1400" b="1" dirty="0"/>
              <a:t>Overview of the financial Plan</a:t>
            </a:r>
          </a:p>
          <a:p>
            <a:pPr marL="719138" lvl="1">
              <a:spcBef>
                <a:spcPts val="600"/>
              </a:spcBef>
              <a:spcAft>
                <a:spcPts val="600"/>
              </a:spcAft>
            </a:pPr>
            <a:r>
              <a:rPr lang="en-GB" sz="1400" b="1" noProof="0" dirty="0"/>
              <a:t>Step for completing the Financial Plan</a:t>
            </a:r>
          </a:p>
          <a:p>
            <a:pPr marL="719138" lvl="1">
              <a:spcBef>
                <a:spcPts val="600"/>
              </a:spcBef>
              <a:spcAft>
                <a:spcPts val="600"/>
              </a:spcAft>
            </a:pPr>
            <a:r>
              <a:rPr lang="en-GB" sz="1400" b="1" dirty="0"/>
              <a:t>And the result is ….</a:t>
            </a:r>
            <a:endParaRPr lang="en-GB" sz="1400" b="1" noProof="0" dirty="0"/>
          </a:p>
          <a:p>
            <a:pPr marL="342900" indent="-342900">
              <a:spcBef>
                <a:spcPts val="600"/>
              </a:spcBef>
              <a:spcAft>
                <a:spcPts val="600"/>
              </a:spcAft>
              <a:buFont typeface="+mj-lt"/>
              <a:buAutoNum type="arabicPeriod"/>
            </a:pPr>
            <a:r>
              <a:rPr lang="en-GB" sz="1400" b="1" noProof="0" dirty="0"/>
              <a:t>Excel Version and File Settings</a:t>
            </a:r>
          </a:p>
          <a:p>
            <a:pPr marL="342900" indent="-342900">
              <a:spcBef>
                <a:spcPts val="600"/>
              </a:spcBef>
              <a:spcAft>
                <a:spcPts val="600"/>
              </a:spcAft>
              <a:buFont typeface="+mj-lt"/>
              <a:buAutoNum type="arabicPeriod"/>
            </a:pPr>
            <a:r>
              <a:rPr lang="en-GB" sz="1400" b="1" dirty="0">
                <a:solidFill>
                  <a:schemeClr val="bg1">
                    <a:lumMod val="50000"/>
                  </a:schemeClr>
                </a:solidFill>
              </a:rPr>
              <a:t>Excel Financial Plans Tabs</a:t>
            </a:r>
          </a:p>
          <a:p>
            <a:pPr marL="719138" lvl="1">
              <a:spcBef>
                <a:spcPts val="600"/>
              </a:spcBef>
              <a:spcAft>
                <a:spcPts val="600"/>
              </a:spcAft>
            </a:pPr>
            <a:r>
              <a:rPr lang="en-GB" sz="1400" b="1" dirty="0">
                <a:solidFill>
                  <a:schemeClr val="bg1">
                    <a:lumMod val="50000"/>
                  </a:schemeClr>
                </a:solidFill>
              </a:rPr>
              <a:t>Step-by-step guidance through the plan</a:t>
            </a:r>
          </a:p>
          <a:p>
            <a:pPr marL="719138" lvl="1">
              <a:spcBef>
                <a:spcPts val="600"/>
              </a:spcBef>
              <a:spcAft>
                <a:spcPts val="600"/>
              </a:spcAft>
            </a:pPr>
            <a:r>
              <a:rPr lang="en-GB" sz="1400" b="1" dirty="0">
                <a:solidFill>
                  <a:schemeClr val="bg1">
                    <a:lumMod val="50000"/>
                  </a:schemeClr>
                </a:solidFill>
              </a:rPr>
              <a:t>FAQ</a:t>
            </a:r>
          </a:p>
          <a:p>
            <a:pPr marL="342900" indent="-342900">
              <a:spcBef>
                <a:spcPts val="600"/>
              </a:spcBef>
              <a:spcAft>
                <a:spcPts val="600"/>
              </a:spcAft>
              <a:buFont typeface="+mj-lt"/>
              <a:buAutoNum type="arabicPeriod"/>
            </a:pPr>
            <a:r>
              <a:rPr lang="en-GB" sz="1400" b="1" noProof="0" dirty="0">
                <a:solidFill>
                  <a:schemeClr val="bg1">
                    <a:lumMod val="50000"/>
                  </a:schemeClr>
                </a:solidFill>
              </a:rPr>
              <a:t>Plan Validation and Review</a:t>
            </a:r>
          </a:p>
          <a:p>
            <a:pPr marL="342900" indent="-342900">
              <a:spcBef>
                <a:spcPts val="600"/>
              </a:spcBef>
              <a:spcAft>
                <a:spcPts val="600"/>
              </a:spcAft>
              <a:buFont typeface="+mj-lt"/>
              <a:buAutoNum type="arabicPeriod"/>
            </a:pPr>
            <a:r>
              <a:rPr lang="en-GB" sz="1400" b="1" dirty="0"/>
              <a:t>Q&amp;A</a:t>
            </a:r>
            <a:endParaRPr lang="en-GB" sz="1400" b="1" noProof="0" dirty="0"/>
          </a:p>
        </p:txBody>
      </p:sp>
      <p:pic>
        <p:nvPicPr>
          <p:cNvPr id="8" name="Picture Placeholder 7" descr="A computer on a desk&#10;&#10;AI-generated content may be incorrect.">
            <a:extLst>
              <a:ext uri="{FF2B5EF4-FFF2-40B4-BE49-F238E27FC236}">
                <a16:creationId xmlns:a16="http://schemas.microsoft.com/office/drawing/2014/main" id="{675B6835-516A-1C90-71CE-09795C7B2CE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rot="5400000">
            <a:off x="6713538" y="1379538"/>
            <a:ext cx="6858000" cy="4098925"/>
          </a:xfrm>
        </p:spPr>
      </p:pic>
      <p:sp>
        <p:nvSpPr>
          <p:cNvPr id="9" name="Date Placeholder 8">
            <a:extLst>
              <a:ext uri="{FF2B5EF4-FFF2-40B4-BE49-F238E27FC236}">
                <a16:creationId xmlns:a16="http://schemas.microsoft.com/office/drawing/2014/main" id="{A4874F64-A887-8D25-D3E5-3D418AD9C6C4}"/>
              </a:ext>
            </a:extLst>
          </p:cNvPr>
          <p:cNvSpPr>
            <a:spLocks noGrp="1"/>
          </p:cNvSpPr>
          <p:nvPr>
            <p:ph type="dt" sz="half" idx="15"/>
          </p:nvPr>
        </p:nvSpPr>
        <p:spPr/>
        <p:txBody>
          <a:bodyPr/>
          <a:lstStyle/>
          <a:p>
            <a:r>
              <a:rPr lang="en-BE" noProof="0"/>
              <a:t>02/11/2025</a:t>
            </a:r>
            <a:endParaRPr lang="en-GB" noProof="0" dirty="0"/>
          </a:p>
        </p:txBody>
      </p:sp>
      <p:sp>
        <p:nvSpPr>
          <p:cNvPr id="10" name="Footer Placeholder 9">
            <a:extLst>
              <a:ext uri="{FF2B5EF4-FFF2-40B4-BE49-F238E27FC236}">
                <a16:creationId xmlns:a16="http://schemas.microsoft.com/office/drawing/2014/main" id="{0207B7C6-1742-787A-2547-7904D23B027D}"/>
              </a:ext>
            </a:extLst>
          </p:cNvPr>
          <p:cNvSpPr>
            <a:spLocks noGrp="1"/>
          </p:cNvSpPr>
          <p:nvPr>
            <p:ph type="ftr" sz="quarter" idx="16"/>
          </p:nvPr>
        </p:nvSpPr>
        <p:spPr/>
        <p:txBody>
          <a:bodyPr/>
          <a:lstStyle/>
          <a:p>
            <a:r>
              <a:rPr lang="en-GB" noProof="0" dirty="0"/>
              <a:t>Training Financial Plan v02</a:t>
            </a:r>
          </a:p>
        </p:txBody>
      </p:sp>
      <p:sp>
        <p:nvSpPr>
          <p:cNvPr id="11" name="Slide Number Placeholder 10">
            <a:extLst>
              <a:ext uri="{FF2B5EF4-FFF2-40B4-BE49-F238E27FC236}">
                <a16:creationId xmlns:a16="http://schemas.microsoft.com/office/drawing/2014/main" id="{C72CB656-0897-7294-FCB6-BB34E9BD35DE}"/>
              </a:ext>
            </a:extLst>
          </p:cNvPr>
          <p:cNvSpPr>
            <a:spLocks noGrp="1"/>
          </p:cNvSpPr>
          <p:nvPr>
            <p:ph type="sldNum" sz="quarter" idx="17"/>
          </p:nvPr>
        </p:nvSpPr>
        <p:spPr/>
        <p:txBody>
          <a:bodyPr/>
          <a:lstStyle/>
          <a:p>
            <a:fld id="{CC057153-B650-4DEB-B370-79DDCFDCE934}" type="slidenum">
              <a:rPr lang="en-GB" noProof="0" smtClean="0"/>
              <a:t>2</a:t>
            </a:fld>
            <a:endParaRPr lang="en-GB" noProof="0" dirty="0"/>
          </a:p>
        </p:txBody>
      </p:sp>
    </p:spTree>
    <p:extLst>
      <p:ext uri="{BB962C8B-B14F-4D97-AF65-F5344CB8AC3E}">
        <p14:creationId xmlns:p14="http://schemas.microsoft.com/office/powerpoint/2010/main" val="3696562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AA28F-0508-A88F-9F01-9A1F42005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1D994-AD47-85F9-8348-A5D0FAE2D999}"/>
              </a:ext>
            </a:extLst>
          </p:cNvPr>
          <p:cNvSpPr>
            <a:spLocks noGrp="1"/>
          </p:cNvSpPr>
          <p:nvPr>
            <p:ph type="title"/>
          </p:nvPr>
        </p:nvSpPr>
        <p:spPr>
          <a:xfrm>
            <a:off x="8343101" y="372826"/>
            <a:ext cx="3489777" cy="1084786"/>
          </a:xfrm>
        </p:spPr>
        <p:txBody>
          <a:bodyPr vert="horz" lIns="91440" tIns="45720" rIns="91440" bIns="45720" rtlCol="0" anchor="b">
            <a:normAutofit/>
          </a:bodyPr>
          <a:lstStyle/>
          <a:p>
            <a:r>
              <a:rPr lang="en-GB" b="1" kern="1200" noProof="0" dirty="0">
                <a:latin typeface="+mj-lt"/>
                <a:ea typeface="+mj-ea"/>
                <a:cs typeface="+mj-cs"/>
              </a:rPr>
              <a:t>InputData Tab</a:t>
            </a:r>
            <a:r>
              <a:rPr lang="en-GB" noProof="0" dirty="0"/>
              <a:t> (4/7)</a:t>
            </a:r>
            <a:endParaRPr lang="en-GB"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31CF4E10-3EF9-359B-C61B-63C9FA61CB4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B4571972-012C-7150-5651-BE0CED89AE8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669372"/>
            <a:ext cx="3588371" cy="4783630"/>
          </a:xfrm>
          <a:prstGeom prst="rect">
            <a:avLst/>
          </a:prstGeom>
        </p:spPr>
        <p:txBody>
          <a:bodyPr>
            <a:normAutofit/>
          </a:bodyPr>
          <a:lstStyle/>
          <a:p>
            <a:pPr marL="0" indent="0">
              <a:lnSpc>
                <a:spcPct val="90000"/>
              </a:lnSpc>
              <a:spcBef>
                <a:spcPts val="2500"/>
              </a:spcBef>
              <a:spcAft>
                <a:spcPts val="600"/>
              </a:spcAft>
              <a:buNone/>
            </a:pPr>
            <a:r>
              <a:rPr lang="en-GB" sz="1000" b="1" noProof="0" dirty="0"/>
              <a:t>Fill the yellow cells</a:t>
            </a:r>
          </a:p>
          <a:p>
            <a:pPr marL="0" lvl="1" indent="-276225">
              <a:lnSpc>
                <a:spcPct val="90000"/>
              </a:lnSpc>
              <a:spcBef>
                <a:spcPts val="1000"/>
              </a:spcBef>
              <a:spcAft>
                <a:spcPts val="600"/>
              </a:spcAft>
            </a:pPr>
            <a:r>
              <a:rPr lang="en-GB" sz="1000" dirty="0"/>
              <a:t>Range and distribution channels :      </a:t>
            </a:r>
            <a:r>
              <a:rPr lang="en-GB" sz="1000" b="1" dirty="0">
                <a:solidFill>
                  <a:srgbClr val="FF0000"/>
                </a:solidFill>
              </a:rPr>
              <a:t>optional</a:t>
            </a:r>
            <a:endParaRPr lang="en-GB" sz="1000" dirty="0"/>
          </a:p>
          <a:p>
            <a:pPr marL="180975" lvl="2" indent="-276225">
              <a:lnSpc>
                <a:spcPct val="90000"/>
              </a:lnSpc>
              <a:spcBef>
                <a:spcPts val="1000"/>
              </a:spcBef>
              <a:spcAft>
                <a:spcPts val="600"/>
              </a:spcAft>
            </a:pPr>
            <a:r>
              <a:rPr lang="en-GB" sz="1000" dirty="0"/>
              <a:t>	In the RANGE NAME and DISTRIBUTION CHANNEL NAME columns, enter the (nick) name of your products and services range or distribution channel.  Maximum 25 characters each.</a:t>
            </a:r>
          </a:p>
          <a:p>
            <a:pPr marL="180975" lvl="2" indent="-276225">
              <a:lnSpc>
                <a:spcPct val="90000"/>
              </a:lnSpc>
              <a:spcBef>
                <a:spcPts val="1000"/>
              </a:spcBef>
              <a:spcAft>
                <a:spcPts val="600"/>
              </a:spcAft>
            </a:pPr>
            <a:r>
              <a:rPr lang="en-GB" sz="1000" dirty="0"/>
              <a:t>	In the FREE TEXT DESCRIPTION column (optional), you may provide a short free text description of your products or services range or distribution channel. </a:t>
            </a:r>
          </a:p>
          <a:p>
            <a:pPr marL="180975" lvl="2" indent="-276225">
              <a:lnSpc>
                <a:spcPct val="90000"/>
              </a:lnSpc>
              <a:spcBef>
                <a:spcPts val="1000"/>
              </a:spcBef>
              <a:spcAft>
                <a:spcPts val="600"/>
              </a:spcAft>
            </a:pPr>
            <a:r>
              <a:rPr lang="en-GB" sz="1000" dirty="0"/>
              <a:t>	In the RANGE 1, RANGE 2 and RANGE 3 columns (Dropbox cell), set the value to 1 if you plan to forecast these products or services in multiples ranges.  Otherwise, set the value to 1 in RANGE 1 column and leave it to 0 in RANGE 2 and RANGE 3 columns.</a:t>
            </a:r>
          </a:p>
          <a:p>
            <a:pPr marL="180975" lvl="2" indent="-276225">
              <a:lnSpc>
                <a:spcPct val="90000"/>
              </a:lnSpc>
              <a:spcBef>
                <a:spcPts val="1000"/>
              </a:spcBef>
              <a:spcAft>
                <a:spcPts val="600"/>
              </a:spcAft>
            </a:pPr>
            <a:r>
              <a:rPr lang="en-GB" sz="1000" dirty="0"/>
              <a:t>	In the DISTRIBUTION CHANNEL 1, DISTRIBUTION CHANNEL 2 columns (Dropbox cell), set the value to 1 if you plan to forecast these products or services in multiples distribution channels.  Otherwise, set the value to 1 in DISTRIBUTION CHANNEL 1 column and leave it to 0 in DISTRIBUTION CHANNEL 2 column.</a:t>
            </a:r>
          </a:p>
          <a:p>
            <a:pPr marL="180975" lvl="2" indent="-276225">
              <a:lnSpc>
                <a:spcPct val="90000"/>
              </a:lnSpc>
              <a:spcBef>
                <a:spcPts val="1000"/>
              </a:spcBef>
              <a:spcAft>
                <a:spcPts val="600"/>
              </a:spcAft>
            </a:pPr>
            <a:endParaRPr lang="en-GB" sz="1000" dirty="0"/>
          </a:p>
          <a:p>
            <a:pPr marL="180975" lvl="2" indent="-276225">
              <a:lnSpc>
                <a:spcPct val="90000"/>
              </a:lnSpc>
              <a:spcBef>
                <a:spcPts val="1000"/>
              </a:spcBef>
              <a:spcAft>
                <a:spcPts val="600"/>
              </a:spcAft>
            </a:pPr>
            <a:endParaRPr lang="en-GB" sz="1000" dirty="0"/>
          </a:p>
          <a:p>
            <a:pPr marL="0" lvl="1" indent="-276225">
              <a:lnSpc>
                <a:spcPct val="90000"/>
              </a:lnSpc>
              <a:spcBef>
                <a:spcPts val="1000"/>
              </a:spcBef>
              <a:spcAft>
                <a:spcPts val="600"/>
              </a:spcAft>
            </a:pPr>
            <a:endParaRPr lang="en-GB" sz="1000" noProof="0" dirty="0"/>
          </a:p>
          <a:p>
            <a:pPr marL="457200" lvl="2">
              <a:lnSpc>
                <a:spcPct val="90000"/>
              </a:lnSpc>
              <a:spcBef>
                <a:spcPts val="1000"/>
              </a:spcBef>
              <a:spcAft>
                <a:spcPts val="600"/>
              </a:spcAft>
            </a:pPr>
            <a:endParaRPr lang="en-GB" sz="1000" noProof="0" dirty="0"/>
          </a:p>
        </p:txBody>
      </p:sp>
      <p:sp>
        <p:nvSpPr>
          <p:cNvPr id="3" name="Date Placeholder 2">
            <a:extLst>
              <a:ext uri="{FF2B5EF4-FFF2-40B4-BE49-F238E27FC236}">
                <a16:creationId xmlns:a16="http://schemas.microsoft.com/office/drawing/2014/main" id="{CECFA20F-C603-DA2B-E507-6C298460B419}"/>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9A655C30-D23A-8525-99E7-7A03A411B458}"/>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F3F6928C-F1B5-D915-1F3C-23A659309A94}"/>
              </a:ext>
            </a:extLst>
          </p:cNvPr>
          <p:cNvSpPr>
            <a:spLocks noGrp="1"/>
          </p:cNvSpPr>
          <p:nvPr>
            <p:ph type="sldNum" sz="quarter" idx="12"/>
          </p:nvPr>
        </p:nvSpPr>
        <p:spPr/>
        <p:txBody>
          <a:bodyPr/>
          <a:lstStyle/>
          <a:p>
            <a:fld id="{CC057153-B650-4DEB-B370-79DDCFDCE934}" type="slidenum">
              <a:rPr lang="en-GB" noProof="0" smtClean="0"/>
              <a:t>20</a:t>
            </a:fld>
            <a:endParaRPr lang="en-GB" noProof="0" dirty="0"/>
          </a:p>
        </p:txBody>
      </p:sp>
      <p:pic>
        <p:nvPicPr>
          <p:cNvPr id="8" name="Picture 7">
            <a:extLst>
              <a:ext uri="{FF2B5EF4-FFF2-40B4-BE49-F238E27FC236}">
                <a16:creationId xmlns:a16="http://schemas.microsoft.com/office/drawing/2014/main" id="{D81517D3-DCD2-291B-FA94-CCB992A07A4D}"/>
              </a:ext>
            </a:extLst>
          </p:cNvPr>
          <p:cNvPicPr>
            <a:picLocks noChangeAspect="1"/>
          </p:cNvPicPr>
          <p:nvPr/>
        </p:nvPicPr>
        <p:blipFill>
          <a:blip r:embed="rId4"/>
          <a:stretch>
            <a:fillRect/>
          </a:stretch>
        </p:blipFill>
        <p:spPr>
          <a:xfrm>
            <a:off x="16933" y="27161"/>
            <a:ext cx="7740000" cy="4372389"/>
          </a:xfrm>
          <a:prstGeom prst="rect">
            <a:avLst/>
          </a:prstGeom>
        </p:spPr>
      </p:pic>
    </p:spTree>
    <p:extLst>
      <p:ext uri="{BB962C8B-B14F-4D97-AF65-F5344CB8AC3E}">
        <p14:creationId xmlns:p14="http://schemas.microsoft.com/office/powerpoint/2010/main" val="741171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37E02-5808-4021-9B2D-31F406BDE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EF73A-E630-ACAC-1C5C-08286B53D268}"/>
              </a:ext>
            </a:extLst>
          </p:cNvPr>
          <p:cNvSpPr>
            <a:spLocks noGrp="1"/>
          </p:cNvSpPr>
          <p:nvPr>
            <p:ph type="title"/>
          </p:nvPr>
        </p:nvSpPr>
        <p:spPr>
          <a:xfrm>
            <a:off x="8343101" y="372826"/>
            <a:ext cx="3489777" cy="1084786"/>
          </a:xfrm>
        </p:spPr>
        <p:txBody>
          <a:bodyPr vert="horz" lIns="91440" tIns="45720" rIns="91440" bIns="45720" rtlCol="0" anchor="b">
            <a:normAutofit/>
          </a:bodyPr>
          <a:lstStyle/>
          <a:p>
            <a:r>
              <a:rPr lang="en-GB" b="1" kern="1200" noProof="0" dirty="0">
                <a:latin typeface="+mj-lt"/>
                <a:ea typeface="+mj-ea"/>
                <a:cs typeface="+mj-cs"/>
              </a:rPr>
              <a:t>InputData Tab</a:t>
            </a:r>
            <a:r>
              <a:rPr lang="en-GB" noProof="0" dirty="0"/>
              <a:t> (5/7)</a:t>
            </a:r>
            <a:endParaRPr lang="en-GB"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7AE98170-14FE-3E31-FACB-28B35204F1A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554CA546-49C1-9AA3-AA02-A335DF994A3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669372"/>
            <a:ext cx="3588371" cy="4783630"/>
          </a:xfrm>
          <a:prstGeom prst="rect">
            <a:avLst/>
          </a:prstGeom>
        </p:spPr>
        <p:txBody>
          <a:bodyPr>
            <a:normAutofit/>
          </a:bodyPr>
          <a:lstStyle/>
          <a:p>
            <a:pPr marL="0" indent="0">
              <a:lnSpc>
                <a:spcPct val="90000"/>
              </a:lnSpc>
              <a:spcBef>
                <a:spcPts val="2500"/>
              </a:spcBef>
              <a:spcAft>
                <a:spcPts val="600"/>
              </a:spcAft>
              <a:buNone/>
            </a:pPr>
            <a:r>
              <a:rPr lang="en-GB" sz="1000" b="1" noProof="0" dirty="0"/>
              <a:t>Fill the yellow cells</a:t>
            </a:r>
          </a:p>
          <a:p>
            <a:pPr marL="0" lvl="1" indent="0">
              <a:lnSpc>
                <a:spcPct val="90000"/>
              </a:lnSpc>
              <a:spcBef>
                <a:spcPts val="1000"/>
              </a:spcBef>
              <a:spcAft>
                <a:spcPts val="600"/>
              </a:spcAft>
              <a:buNone/>
            </a:pPr>
            <a:r>
              <a:rPr lang="en-GB" sz="1000" noProof="0" dirty="0"/>
              <a:t>Staffing Category</a:t>
            </a:r>
          </a:p>
          <a:p>
            <a:pPr marL="180975" lvl="2">
              <a:lnSpc>
                <a:spcPct val="90000"/>
              </a:lnSpc>
              <a:spcBef>
                <a:spcPts val="1000"/>
              </a:spcBef>
              <a:spcAft>
                <a:spcPts val="600"/>
              </a:spcAft>
            </a:pPr>
            <a:r>
              <a:rPr lang="en-GB" sz="1000" noProof="0" dirty="0"/>
              <a:t>10 entries maximum for your staffing.</a:t>
            </a:r>
          </a:p>
          <a:p>
            <a:pPr marL="180975" lvl="2">
              <a:lnSpc>
                <a:spcPct val="90000"/>
              </a:lnSpc>
              <a:spcBef>
                <a:spcPts val="1000"/>
              </a:spcBef>
              <a:spcAft>
                <a:spcPts val="600"/>
              </a:spcAft>
            </a:pPr>
            <a:r>
              <a:rPr lang="en-GB" sz="1000" noProof="0" dirty="0"/>
              <a:t>In the </a:t>
            </a:r>
            <a:r>
              <a:rPr lang="en-GB" sz="1000" dirty="0"/>
              <a:t>OCCUPATIONAL CATEGORY column, specify if TEMPORARY or EMPLOYE staff.</a:t>
            </a:r>
          </a:p>
          <a:p>
            <a:pPr marL="180975" lvl="2">
              <a:lnSpc>
                <a:spcPct val="90000"/>
              </a:lnSpc>
              <a:spcBef>
                <a:spcPts val="1000"/>
              </a:spcBef>
              <a:spcAft>
                <a:spcPts val="600"/>
              </a:spcAft>
            </a:pPr>
            <a:r>
              <a:rPr lang="en-GB" sz="1000" noProof="0" dirty="0"/>
              <a:t>In the DEPARTMENT NAME column, enter the different department you may have today, or you project to have in the future within the company.</a:t>
            </a:r>
          </a:p>
          <a:p>
            <a:pPr marL="180975" lvl="2">
              <a:lnSpc>
                <a:spcPct val="90000"/>
              </a:lnSpc>
              <a:spcBef>
                <a:spcPts val="1000"/>
              </a:spcBef>
              <a:spcAft>
                <a:spcPts val="600"/>
              </a:spcAft>
            </a:pPr>
            <a:r>
              <a:rPr lang="en-GB" sz="1000" noProof="0" dirty="0"/>
              <a:t>In the SOCIAL SECURITY column, specify the % of social security versus the gross salary you pay.</a:t>
            </a:r>
          </a:p>
          <a:p>
            <a:pPr marL="180975" lvl="2">
              <a:lnSpc>
                <a:spcPct val="90000"/>
              </a:lnSpc>
              <a:spcBef>
                <a:spcPts val="1000"/>
              </a:spcBef>
              <a:spcAft>
                <a:spcPts val="600"/>
              </a:spcAft>
            </a:pPr>
            <a:endParaRPr lang="en-GB" sz="1000" noProof="0" dirty="0"/>
          </a:p>
          <a:p>
            <a:pPr marL="457200" lvl="2">
              <a:lnSpc>
                <a:spcPct val="90000"/>
              </a:lnSpc>
              <a:spcBef>
                <a:spcPts val="1000"/>
              </a:spcBef>
              <a:spcAft>
                <a:spcPts val="600"/>
              </a:spcAft>
            </a:pPr>
            <a:endParaRPr lang="en-GB" sz="1000" noProof="0" dirty="0"/>
          </a:p>
        </p:txBody>
      </p:sp>
      <p:sp>
        <p:nvSpPr>
          <p:cNvPr id="3" name="Date Placeholder 2">
            <a:extLst>
              <a:ext uri="{FF2B5EF4-FFF2-40B4-BE49-F238E27FC236}">
                <a16:creationId xmlns:a16="http://schemas.microsoft.com/office/drawing/2014/main" id="{4AC4A42F-2664-B5DC-7A80-EF6898A6CC17}"/>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05CCAEA3-5415-B90B-5AF4-74FCAD4CE34D}"/>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056BB109-3ED3-A290-1342-EE2014D4BAD8}"/>
              </a:ext>
            </a:extLst>
          </p:cNvPr>
          <p:cNvSpPr>
            <a:spLocks noGrp="1"/>
          </p:cNvSpPr>
          <p:nvPr>
            <p:ph type="sldNum" sz="quarter" idx="12"/>
          </p:nvPr>
        </p:nvSpPr>
        <p:spPr/>
        <p:txBody>
          <a:bodyPr/>
          <a:lstStyle/>
          <a:p>
            <a:fld id="{CC057153-B650-4DEB-B370-79DDCFDCE934}" type="slidenum">
              <a:rPr lang="en-GB" noProof="0" smtClean="0"/>
              <a:t>21</a:t>
            </a:fld>
            <a:endParaRPr lang="en-GB" noProof="0" dirty="0"/>
          </a:p>
        </p:txBody>
      </p:sp>
      <p:pic>
        <p:nvPicPr>
          <p:cNvPr id="9" name="Picture 8">
            <a:extLst>
              <a:ext uri="{FF2B5EF4-FFF2-40B4-BE49-F238E27FC236}">
                <a16:creationId xmlns:a16="http://schemas.microsoft.com/office/drawing/2014/main" id="{1ECBA905-FD2A-ED22-421A-3CE03A607289}"/>
              </a:ext>
            </a:extLst>
          </p:cNvPr>
          <p:cNvPicPr>
            <a:picLocks noChangeAspect="1"/>
          </p:cNvPicPr>
          <p:nvPr/>
        </p:nvPicPr>
        <p:blipFill>
          <a:blip r:embed="rId4"/>
          <a:stretch>
            <a:fillRect/>
          </a:stretch>
        </p:blipFill>
        <p:spPr>
          <a:xfrm>
            <a:off x="18106" y="55022"/>
            <a:ext cx="7740000" cy="1720510"/>
          </a:xfrm>
          <a:prstGeom prst="rect">
            <a:avLst/>
          </a:prstGeom>
        </p:spPr>
      </p:pic>
    </p:spTree>
    <p:extLst>
      <p:ext uri="{BB962C8B-B14F-4D97-AF65-F5344CB8AC3E}">
        <p14:creationId xmlns:p14="http://schemas.microsoft.com/office/powerpoint/2010/main" val="2369647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6F377-5767-173D-9D16-A5899988A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A32C0-2060-0922-086C-C06B125D69F5}"/>
              </a:ext>
            </a:extLst>
          </p:cNvPr>
          <p:cNvSpPr>
            <a:spLocks noGrp="1"/>
          </p:cNvSpPr>
          <p:nvPr>
            <p:ph type="title"/>
          </p:nvPr>
        </p:nvSpPr>
        <p:spPr>
          <a:xfrm>
            <a:off x="8343101" y="44836"/>
            <a:ext cx="3489777" cy="1084786"/>
          </a:xfrm>
        </p:spPr>
        <p:txBody>
          <a:bodyPr vert="horz" lIns="91440" tIns="45720" rIns="91440" bIns="45720" rtlCol="0" anchor="b">
            <a:normAutofit/>
          </a:bodyPr>
          <a:lstStyle/>
          <a:p>
            <a:r>
              <a:rPr lang="en-GB" b="1" kern="1200" noProof="0" dirty="0">
                <a:latin typeface="+mj-lt"/>
                <a:ea typeface="+mj-ea"/>
                <a:cs typeface="+mj-cs"/>
              </a:rPr>
              <a:t>InputData Tab</a:t>
            </a:r>
            <a:r>
              <a:rPr lang="en-GB" noProof="0" dirty="0"/>
              <a:t> (6/7)</a:t>
            </a:r>
            <a:endParaRPr lang="en-GB"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CCB75520-0692-05E2-A344-0F80D58EB62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DA798AD6-D372-13DA-66E7-FB0F3D2BFF6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102844"/>
            <a:ext cx="3588371" cy="5350157"/>
          </a:xfrm>
          <a:prstGeom prst="rect">
            <a:avLst/>
          </a:prstGeom>
        </p:spPr>
        <p:txBody>
          <a:bodyPr>
            <a:noAutofit/>
          </a:bodyPr>
          <a:lstStyle/>
          <a:p>
            <a:pPr marL="0" indent="0">
              <a:lnSpc>
                <a:spcPct val="90000"/>
              </a:lnSpc>
              <a:spcBef>
                <a:spcPts val="2500"/>
              </a:spcBef>
              <a:spcAft>
                <a:spcPts val="600"/>
              </a:spcAft>
              <a:buNone/>
            </a:pPr>
            <a:r>
              <a:rPr lang="en-GB" sz="1050" b="1" noProof="0" dirty="0"/>
              <a:t>Fill the yellow cells</a:t>
            </a:r>
          </a:p>
          <a:p>
            <a:pPr marL="0" lvl="1" indent="-276225">
              <a:lnSpc>
                <a:spcPct val="90000"/>
              </a:lnSpc>
              <a:spcBef>
                <a:spcPts val="1000"/>
              </a:spcBef>
              <a:spcAft>
                <a:spcPts val="600"/>
              </a:spcAft>
            </a:pPr>
            <a:r>
              <a:rPr lang="en-GB" sz="1050" noProof="0" dirty="0"/>
              <a:t>LOAN</a:t>
            </a:r>
          </a:p>
          <a:p>
            <a:pPr marL="180975" lvl="2" indent="-276225">
              <a:lnSpc>
                <a:spcPct val="90000"/>
              </a:lnSpc>
              <a:spcBef>
                <a:spcPts val="600"/>
              </a:spcBef>
              <a:spcAft>
                <a:spcPts val="600"/>
              </a:spcAft>
            </a:pPr>
            <a:r>
              <a:rPr lang="en-GB" sz="1050" dirty="0"/>
              <a:t>	In the YEARLY INTEREST column, enter the yearly loan interest rate.</a:t>
            </a:r>
          </a:p>
          <a:p>
            <a:pPr marL="180975" lvl="2" indent="-276225">
              <a:lnSpc>
                <a:spcPct val="90000"/>
              </a:lnSpc>
              <a:spcBef>
                <a:spcPts val="600"/>
              </a:spcBef>
              <a:spcAft>
                <a:spcPts val="600"/>
              </a:spcAft>
            </a:pPr>
            <a:r>
              <a:rPr lang="en-GB" sz="1050" dirty="0"/>
              <a:t>	In the PAID BACK PERIOD column, enter the loan paid back period in years.</a:t>
            </a:r>
          </a:p>
        </p:txBody>
      </p:sp>
      <p:sp>
        <p:nvSpPr>
          <p:cNvPr id="3" name="Date Placeholder 2">
            <a:extLst>
              <a:ext uri="{FF2B5EF4-FFF2-40B4-BE49-F238E27FC236}">
                <a16:creationId xmlns:a16="http://schemas.microsoft.com/office/drawing/2014/main" id="{70B9CB34-FF14-194D-0613-75D6A22410F9}"/>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A2935ACD-5DC6-3E18-E676-DF68195D6E26}"/>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80FB84BF-D918-713E-970B-BEF84D4B3C54}"/>
              </a:ext>
            </a:extLst>
          </p:cNvPr>
          <p:cNvSpPr>
            <a:spLocks noGrp="1"/>
          </p:cNvSpPr>
          <p:nvPr>
            <p:ph type="sldNum" sz="quarter" idx="12"/>
          </p:nvPr>
        </p:nvSpPr>
        <p:spPr/>
        <p:txBody>
          <a:bodyPr/>
          <a:lstStyle/>
          <a:p>
            <a:fld id="{CC057153-B650-4DEB-B370-79DDCFDCE934}" type="slidenum">
              <a:rPr lang="en-GB" noProof="0" smtClean="0"/>
              <a:t>22</a:t>
            </a:fld>
            <a:endParaRPr lang="en-GB" noProof="0" dirty="0"/>
          </a:p>
        </p:txBody>
      </p:sp>
      <p:pic>
        <p:nvPicPr>
          <p:cNvPr id="9" name="Picture 8">
            <a:extLst>
              <a:ext uri="{FF2B5EF4-FFF2-40B4-BE49-F238E27FC236}">
                <a16:creationId xmlns:a16="http://schemas.microsoft.com/office/drawing/2014/main" id="{1213F7CC-E2C3-EF95-39B1-B21F489A03B5}"/>
              </a:ext>
            </a:extLst>
          </p:cNvPr>
          <p:cNvPicPr>
            <a:picLocks noChangeAspect="1"/>
          </p:cNvPicPr>
          <p:nvPr/>
        </p:nvPicPr>
        <p:blipFill>
          <a:blip r:embed="rId4"/>
          <a:stretch>
            <a:fillRect/>
          </a:stretch>
        </p:blipFill>
        <p:spPr>
          <a:xfrm>
            <a:off x="9053" y="62729"/>
            <a:ext cx="7740000" cy="940545"/>
          </a:xfrm>
          <a:prstGeom prst="rect">
            <a:avLst/>
          </a:prstGeom>
        </p:spPr>
      </p:pic>
    </p:spTree>
    <p:extLst>
      <p:ext uri="{BB962C8B-B14F-4D97-AF65-F5344CB8AC3E}">
        <p14:creationId xmlns:p14="http://schemas.microsoft.com/office/powerpoint/2010/main" val="420245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FF17A-A031-AB01-BB44-B09C5F5FA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40002-F800-97AA-6EF0-49551CD11FD9}"/>
              </a:ext>
            </a:extLst>
          </p:cNvPr>
          <p:cNvSpPr>
            <a:spLocks noGrp="1"/>
          </p:cNvSpPr>
          <p:nvPr>
            <p:ph type="title"/>
          </p:nvPr>
        </p:nvSpPr>
        <p:spPr>
          <a:xfrm>
            <a:off x="8343101" y="372826"/>
            <a:ext cx="3489777" cy="1084786"/>
          </a:xfrm>
        </p:spPr>
        <p:txBody>
          <a:bodyPr vert="horz" lIns="91440" tIns="45720" rIns="91440" bIns="45720" rtlCol="0" anchor="b">
            <a:normAutofit/>
          </a:bodyPr>
          <a:lstStyle/>
          <a:p>
            <a:r>
              <a:rPr lang="en-GB" b="1" kern="1200" noProof="0" dirty="0">
                <a:latin typeface="+mj-lt"/>
                <a:ea typeface="+mj-ea"/>
                <a:cs typeface="+mj-cs"/>
              </a:rPr>
              <a:t>InputData Tab</a:t>
            </a:r>
            <a:r>
              <a:rPr lang="en-GB" noProof="0" dirty="0"/>
              <a:t> (7/7)</a:t>
            </a:r>
            <a:endParaRPr lang="en-GB" b="1" kern="1200" noProof="0" dirty="0">
              <a:latin typeface="+mj-lt"/>
              <a:ea typeface="+mj-ea"/>
              <a:cs typeface="+mj-cs"/>
            </a:endParaRPr>
          </a:p>
        </p:txBody>
      </p:sp>
      <p:pic>
        <p:nvPicPr>
          <p:cNvPr id="4" name="Content Placeholder 3" descr="numerals and finance">
            <a:extLst>
              <a:ext uri="{FF2B5EF4-FFF2-40B4-BE49-F238E27FC236}">
                <a16:creationId xmlns:a16="http://schemas.microsoft.com/office/drawing/2014/main" id="{C5F7DD3B-ADC1-F3E2-9A8E-903509EB688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E838D385-C842-76C2-88B6-1F02DC511C3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5" y="1669372"/>
            <a:ext cx="3588371" cy="4783630"/>
          </a:xfrm>
          <a:prstGeom prst="rect">
            <a:avLst/>
          </a:prstGeom>
        </p:spPr>
        <p:txBody>
          <a:bodyPr>
            <a:normAutofit/>
          </a:bodyPr>
          <a:lstStyle/>
          <a:p>
            <a:pPr marL="0" indent="0">
              <a:lnSpc>
                <a:spcPct val="90000"/>
              </a:lnSpc>
              <a:spcBef>
                <a:spcPts val="2500"/>
              </a:spcBef>
              <a:spcAft>
                <a:spcPts val="600"/>
              </a:spcAft>
              <a:buNone/>
            </a:pPr>
            <a:r>
              <a:rPr lang="en-GB" sz="1000" b="1" noProof="0" dirty="0"/>
              <a:t>Fill the yellow cells</a:t>
            </a:r>
          </a:p>
          <a:p>
            <a:pPr marL="0" lvl="1" indent="0">
              <a:lnSpc>
                <a:spcPct val="90000"/>
              </a:lnSpc>
              <a:spcBef>
                <a:spcPts val="1000"/>
              </a:spcBef>
              <a:spcAft>
                <a:spcPts val="600"/>
              </a:spcAft>
              <a:buNone/>
            </a:pPr>
            <a:r>
              <a:rPr lang="en-GB" sz="1000" noProof="0" dirty="0"/>
              <a:t>TYPICAL CASE</a:t>
            </a:r>
          </a:p>
          <a:p>
            <a:pPr marL="180975" lvl="2" indent="0">
              <a:lnSpc>
                <a:spcPct val="90000"/>
              </a:lnSpc>
              <a:spcBef>
                <a:spcPts val="1000"/>
              </a:spcBef>
              <a:spcAft>
                <a:spcPts val="600"/>
              </a:spcAft>
              <a:buNone/>
            </a:pPr>
            <a:r>
              <a:rPr lang="en-GB" sz="1000" noProof="0" dirty="0"/>
              <a:t>In the next tabs, all inputs are considered as typical case.</a:t>
            </a:r>
          </a:p>
          <a:p>
            <a:pPr marL="0" lvl="1" indent="0">
              <a:lnSpc>
                <a:spcPct val="90000"/>
              </a:lnSpc>
              <a:spcBef>
                <a:spcPts val="1000"/>
              </a:spcBef>
              <a:spcAft>
                <a:spcPts val="600"/>
              </a:spcAft>
              <a:buNone/>
            </a:pPr>
            <a:r>
              <a:rPr lang="en-GB" sz="1000" noProof="0" dirty="0"/>
              <a:t>WORST CASE and BEST CASE scenarios	</a:t>
            </a:r>
            <a:r>
              <a:rPr lang="en-GB" sz="1000" b="1" dirty="0">
                <a:solidFill>
                  <a:srgbClr val="FF0000"/>
                </a:solidFill>
              </a:rPr>
              <a:t> optional</a:t>
            </a:r>
            <a:endParaRPr lang="en-GB" sz="1000" noProof="0" dirty="0"/>
          </a:p>
          <a:p>
            <a:pPr marL="180975" lvl="2">
              <a:lnSpc>
                <a:spcPct val="90000"/>
              </a:lnSpc>
              <a:spcBef>
                <a:spcPts val="1000"/>
              </a:spcBef>
              <a:spcAft>
                <a:spcPts val="600"/>
              </a:spcAft>
            </a:pPr>
            <a:r>
              <a:rPr lang="en-GB" sz="1000" noProof="0" dirty="0"/>
              <a:t>You may be interested to see negative or positive variation impact of some inputs in your overall result.</a:t>
            </a:r>
          </a:p>
          <a:p>
            <a:pPr marL="180975" lvl="2">
              <a:lnSpc>
                <a:spcPct val="90000"/>
              </a:lnSpc>
              <a:spcBef>
                <a:spcPts val="1000"/>
              </a:spcBef>
              <a:spcAft>
                <a:spcPts val="600"/>
              </a:spcAft>
            </a:pPr>
            <a:r>
              <a:rPr lang="en-GB" sz="1000" noProof="0" dirty="0"/>
              <a:t>In the </a:t>
            </a:r>
            <a:r>
              <a:rPr lang="en-GB" sz="1000" dirty="0"/>
              <a:t>BEST CASE</a:t>
            </a:r>
            <a:r>
              <a:rPr lang="en-GB" sz="1000" noProof="0" dirty="0"/>
              <a:t> column, enter the percentage of variation for a best case scenario</a:t>
            </a:r>
          </a:p>
          <a:p>
            <a:pPr marL="180975" lvl="2">
              <a:lnSpc>
                <a:spcPct val="90000"/>
              </a:lnSpc>
              <a:spcBef>
                <a:spcPts val="1000"/>
              </a:spcBef>
              <a:spcAft>
                <a:spcPts val="600"/>
              </a:spcAft>
            </a:pPr>
            <a:r>
              <a:rPr lang="en-GB" sz="1000" noProof="0" dirty="0"/>
              <a:t>In the WORST CASE column, enter the percentage of variation for a worst case scenario</a:t>
            </a:r>
          </a:p>
          <a:p>
            <a:pPr marL="180975" lvl="2">
              <a:lnSpc>
                <a:spcPct val="90000"/>
              </a:lnSpc>
              <a:spcBef>
                <a:spcPts val="1000"/>
              </a:spcBef>
              <a:spcAft>
                <a:spcPts val="600"/>
              </a:spcAft>
            </a:pPr>
            <a:r>
              <a:rPr lang="en-GB" sz="1000" noProof="0" dirty="0">
                <a:solidFill>
                  <a:srgbClr val="FF0000"/>
                </a:solidFill>
              </a:rPr>
              <a:t>You may skip these entries related to best case and worst case scenario to a later stage.  You should first focus on your typical scenario.</a:t>
            </a:r>
          </a:p>
          <a:p>
            <a:pPr marL="457200" lvl="2">
              <a:lnSpc>
                <a:spcPct val="90000"/>
              </a:lnSpc>
              <a:spcBef>
                <a:spcPts val="1000"/>
              </a:spcBef>
              <a:spcAft>
                <a:spcPts val="600"/>
              </a:spcAft>
            </a:pPr>
            <a:endParaRPr lang="en-GB" sz="1000" noProof="0" dirty="0"/>
          </a:p>
        </p:txBody>
      </p:sp>
      <p:sp>
        <p:nvSpPr>
          <p:cNvPr id="3" name="Date Placeholder 2">
            <a:extLst>
              <a:ext uri="{FF2B5EF4-FFF2-40B4-BE49-F238E27FC236}">
                <a16:creationId xmlns:a16="http://schemas.microsoft.com/office/drawing/2014/main" id="{01A937C8-E24E-239F-41EA-AE459F1F1BC1}"/>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D9B68925-0DC1-88E5-3189-06967C8D21C0}"/>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DC018F65-E68A-64AE-1C33-19FE98B3A373}"/>
              </a:ext>
            </a:extLst>
          </p:cNvPr>
          <p:cNvSpPr>
            <a:spLocks noGrp="1"/>
          </p:cNvSpPr>
          <p:nvPr>
            <p:ph type="sldNum" sz="quarter" idx="12"/>
          </p:nvPr>
        </p:nvSpPr>
        <p:spPr/>
        <p:txBody>
          <a:bodyPr/>
          <a:lstStyle/>
          <a:p>
            <a:fld id="{CC057153-B650-4DEB-B370-79DDCFDCE934}" type="slidenum">
              <a:rPr lang="en-GB" noProof="0" smtClean="0"/>
              <a:t>23</a:t>
            </a:fld>
            <a:endParaRPr lang="en-GB" noProof="0" dirty="0"/>
          </a:p>
        </p:txBody>
      </p:sp>
      <p:pic>
        <p:nvPicPr>
          <p:cNvPr id="8" name="Picture 7">
            <a:extLst>
              <a:ext uri="{FF2B5EF4-FFF2-40B4-BE49-F238E27FC236}">
                <a16:creationId xmlns:a16="http://schemas.microsoft.com/office/drawing/2014/main" id="{307BF1B7-3E44-0241-FD7A-B4C9901A331D}"/>
              </a:ext>
            </a:extLst>
          </p:cNvPr>
          <p:cNvPicPr>
            <a:picLocks noChangeAspect="1"/>
          </p:cNvPicPr>
          <p:nvPr/>
        </p:nvPicPr>
        <p:blipFill>
          <a:blip r:embed="rId4"/>
          <a:stretch>
            <a:fillRect/>
          </a:stretch>
        </p:blipFill>
        <p:spPr>
          <a:xfrm>
            <a:off x="18106" y="33682"/>
            <a:ext cx="7740000" cy="1954499"/>
          </a:xfrm>
          <a:prstGeom prst="rect">
            <a:avLst/>
          </a:prstGeom>
        </p:spPr>
      </p:pic>
    </p:spTree>
    <p:extLst>
      <p:ext uri="{BB962C8B-B14F-4D97-AF65-F5344CB8AC3E}">
        <p14:creationId xmlns:p14="http://schemas.microsoft.com/office/powerpoint/2010/main" val="979656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een arrow pointing up&#10;&#10;AI-generated content may be incorrect.">
            <a:extLst>
              <a:ext uri="{FF2B5EF4-FFF2-40B4-BE49-F238E27FC236}">
                <a16:creationId xmlns:a16="http://schemas.microsoft.com/office/drawing/2014/main" id="{153CE31D-6A05-9DD2-A92F-BB410F19F89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0"/>
            <a:ext cx="7783200" cy="6858000"/>
          </a:xfrm>
          <a:ln>
            <a:noFill/>
          </a:ln>
        </p:spPr>
      </p:pic>
      <p:sp>
        <p:nvSpPr>
          <p:cNvPr id="2" name="Title 1">
            <a:extLst>
              <a:ext uri="{FF2B5EF4-FFF2-40B4-BE49-F238E27FC236}">
                <a16:creationId xmlns:a16="http://schemas.microsoft.com/office/drawing/2014/main" id="{7A4E6EBD-6827-03FF-A391-FFC84AEEFA8D}"/>
              </a:ext>
            </a:extLst>
          </p:cNvPr>
          <p:cNvSpPr>
            <a:spLocks noGrp="1"/>
          </p:cNvSpPr>
          <p:nvPr>
            <p:ph type="title"/>
          </p:nvPr>
        </p:nvSpPr>
        <p:spPr>
          <a:xfrm>
            <a:off x="281054" y="1376"/>
            <a:ext cx="5814946" cy="629638"/>
          </a:xfrm>
        </p:spPr>
        <p:txBody>
          <a:bodyPr vert="horz" lIns="91440" tIns="45720" rIns="91440" bIns="45720" rtlCol="0" anchor="b">
            <a:normAutofit/>
          </a:bodyPr>
          <a:lstStyle/>
          <a:p>
            <a:r>
              <a:rPr lang="en-GB" b="1" kern="1200" noProof="0" dirty="0">
                <a:latin typeface="+mj-lt"/>
                <a:ea typeface="+mj-ea"/>
                <a:cs typeface="+mj-cs"/>
              </a:rPr>
              <a:t>RevenueData Tab (1/4)</a:t>
            </a:r>
          </a:p>
        </p:txBody>
      </p:sp>
      <p:sp>
        <p:nvSpPr>
          <p:cNvPr id="8" name="TextBox 7">
            <a:extLst>
              <a:ext uri="{FF2B5EF4-FFF2-40B4-BE49-F238E27FC236}">
                <a16:creationId xmlns:a16="http://schemas.microsoft.com/office/drawing/2014/main" id="{EA65F9BC-3496-C517-5351-C77EF9DC17F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0166" y="4327758"/>
            <a:ext cx="4518952" cy="2262217"/>
          </a:xfrm>
          <a:prstGeom prst="rect">
            <a:avLst/>
          </a:prstGeom>
        </p:spPr>
        <p:txBody>
          <a:bodyPr>
            <a:noAutofit/>
          </a:bodyPr>
          <a:lstStyle/>
          <a:p>
            <a:pPr marL="0" indent="0">
              <a:spcBef>
                <a:spcPts val="2500"/>
              </a:spcBef>
              <a:spcAft>
                <a:spcPts val="600"/>
              </a:spcAft>
              <a:buFont typeface="Arial" panose="020B0604020202020204" pitchFamily="34" charset="0"/>
              <a:buNone/>
            </a:pPr>
            <a:r>
              <a:rPr lang="en-GB" sz="1050" b="1" noProof="0" dirty="0"/>
              <a:t>Product and Services Inputs Gathering</a:t>
            </a:r>
          </a:p>
          <a:p>
            <a:pPr marL="0" lvl="1" indent="0">
              <a:spcBef>
                <a:spcPts val="1000"/>
              </a:spcBef>
              <a:spcAft>
                <a:spcPts val="600"/>
              </a:spcAft>
              <a:buFont typeface="Arial" panose="020B0604020202020204" pitchFamily="34" charset="0"/>
              <a:buNone/>
            </a:pPr>
            <a:r>
              <a:rPr lang="en-GB" sz="1050" noProof="0" dirty="0">
                <a:solidFill>
                  <a:srgbClr val="FF0000"/>
                </a:solidFill>
              </a:rPr>
              <a:t>You should gather price, </a:t>
            </a:r>
            <a:r>
              <a:rPr lang="en-GB" sz="1050" dirty="0">
                <a:solidFill>
                  <a:srgbClr val="FF0000"/>
                </a:solidFill>
              </a:rPr>
              <a:t>cost and </a:t>
            </a:r>
            <a:r>
              <a:rPr lang="en-GB" sz="1050" noProof="0" dirty="0">
                <a:solidFill>
                  <a:srgbClr val="FF0000"/>
                </a:solidFill>
              </a:rPr>
              <a:t>quantity and per product and service</a:t>
            </a:r>
          </a:p>
          <a:p>
            <a:pPr marL="0" lvl="1" indent="0">
              <a:spcBef>
                <a:spcPts val="1000"/>
              </a:spcBef>
              <a:spcAft>
                <a:spcPts val="600"/>
              </a:spcAft>
              <a:buFont typeface="Arial" panose="020B0604020202020204" pitchFamily="34" charset="0"/>
              <a:buNone/>
            </a:pPr>
            <a:r>
              <a:rPr lang="en-GB" sz="1050" noProof="0" dirty="0">
                <a:solidFill>
                  <a:srgbClr val="FF0000"/>
                </a:solidFill>
              </a:rPr>
              <a:t>Gross Profit Margin = (Price – Cost ) / Price</a:t>
            </a:r>
          </a:p>
          <a:p>
            <a:pPr marL="0" lvl="1" indent="0">
              <a:spcBef>
                <a:spcPts val="1000"/>
              </a:spcBef>
              <a:spcAft>
                <a:spcPts val="600"/>
              </a:spcAft>
              <a:buFont typeface="Arial" panose="020B0604020202020204" pitchFamily="34" charset="0"/>
              <a:buNone/>
            </a:pPr>
            <a:r>
              <a:rPr lang="en-GB" sz="1050" noProof="0" dirty="0">
                <a:solidFill>
                  <a:srgbClr val="FF0000"/>
                </a:solidFill>
              </a:rPr>
              <a:t>Historical data and market benchmarks help guide realistic 	price and cost estimates and projections</a:t>
            </a:r>
          </a:p>
          <a:p>
            <a:pPr marL="0" lvl="1" indent="0">
              <a:spcBef>
                <a:spcPts val="1000"/>
              </a:spcBef>
              <a:spcAft>
                <a:spcPts val="600"/>
              </a:spcAft>
              <a:buFont typeface="Arial" panose="020B0604020202020204" pitchFamily="34" charset="0"/>
              <a:buNone/>
            </a:pPr>
            <a:r>
              <a:rPr lang="en-GB" sz="1050" noProof="0" dirty="0">
                <a:solidFill>
                  <a:srgbClr val="FF0000"/>
                </a:solidFill>
              </a:rPr>
              <a:t>You have defined your product and service name in the InputData sheet</a:t>
            </a:r>
          </a:p>
        </p:txBody>
      </p:sp>
      <p:sp>
        <p:nvSpPr>
          <p:cNvPr id="9" name="TextBox 8">
            <a:extLst>
              <a:ext uri="{FF2B5EF4-FFF2-40B4-BE49-F238E27FC236}">
                <a16:creationId xmlns:a16="http://schemas.microsoft.com/office/drawing/2014/main" id="{33915620-D059-4795-9A15-73D2E546027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70748" y="4327758"/>
            <a:ext cx="4984197" cy="2609637"/>
          </a:xfrm>
          <a:prstGeom prst="rect">
            <a:avLst/>
          </a:prstGeom>
        </p:spPr>
        <p:txBody>
          <a:bodyPr>
            <a:noAutofit/>
          </a:bodyPr>
          <a:lstStyle/>
          <a:p>
            <a:pPr marL="0" indent="0">
              <a:spcBef>
                <a:spcPts val="2500"/>
              </a:spcBef>
              <a:spcAft>
                <a:spcPts val="600"/>
              </a:spcAft>
              <a:buFont typeface="Arial" panose="020B0604020202020204" pitchFamily="34" charset="0"/>
              <a:buNone/>
            </a:pPr>
            <a:r>
              <a:rPr lang="en-GB" sz="1050" b="1" noProof="0" dirty="0"/>
              <a:t>Fill the yellow cells</a:t>
            </a:r>
          </a:p>
          <a:p>
            <a:pPr marL="0" lvl="1">
              <a:spcBef>
                <a:spcPts val="1000"/>
              </a:spcBef>
              <a:spcAft>
                <a:spcPts val="600"/>
              </a:spcAft>
            </a:pPr>
            <a:r>
              <a:rPr lang="en-GB" sz="1050" noProof="0" dirty="0"/>
              <a:t>SELLING PRICE column</a:t>
            </a:r>
            <a:endParaRPr lang="en-GB" sz="1050" dirty="0"/>
          </a:p>
          <a:p>
            <a:pPr marL="457200" lvl="2" indent="-276225">
              <a:spcAft>
                <a:spcPts val="600"/>
              </a:spcAft>
            </a:pPr>
            <a:r>
              <a:rPr lang="en-GB" sz="1050" dirty="0"/>
              <a:t>Price per product or service</a:t>
            </a:r>
          </a:p>
          <a:p>
            <a:pPr marL="0" lvl="1" indent="-276225">
              <a:spcAft>
                <a:spcPts val="600"/>
              </a:spcAft>
            </a:pPr>
            <a:r>
              <a:rPr lang="en-GB" sz="1050" noProof="0" dirty="0"/>
              <a:t>MIX VOLUME column</a:t>
            </a:r>
          </a:p>
          <a:p>
            <a:pPr marL="457200" lvl="2" indent="-276225">
              <a:spcAft>
                <a:spcPts val="600"/>
              </a:spcAft>
            </a:pPr>
            <a:r>
              <a:rPr lang="en-GB" sz="1050" noProof="0" dirty="0"/>
              <a:t>Set to 100 %</a:t>
            </a:r>
          </a:p>
          <a:p>
            <a:pPr marL="0" lvl="1">
              <a:spcAft>
                <a:spcPts val="600"/>
              </a:spcAft>
            </a:pPr>
            <a:r>
              <a:rPr lang="en-GB" sz="1050" noProof="0" dirty="0"/>
              <a:t>COGS column</a:t>
            </a:r>
          </a:p>
          <a:p>
            <a:pPr marL="457200" lvl="2" indent="-276225">
              <a:spcAft>
                <a:spcPts val="600"/>
              </a:spcAft>
            </a:pPr>
            <a:r>
              <a:rPr lang="en-GB" sz="1050" dirty="0"/>
              <a:t>Price per product or service</a:t>
            </a:r>
          </a:p>
          <a:p>
            <a:pPr marL="0" lvl="1">
              <a:spcAft>
                <a:spcPts val="600"/>
              </a:spcAft>
            </a:pPr>
            <a:r>
              <a:rPr lang="en-GB" sz="1050" dirty="0"/>
              <a:t>QUARTER 1, QUARTER 2, QUARTER 3, QUARTER 4, TOTAL YEAR columns</a:t>
            </a:r>
          </a:p>
          <a:p>
            <a:pPr marL="180975" lvl="2">
              <a:spcAft>
                <a:spcPts val="600"/>
              </a:spcAft>
            </a:pPr>
            <a:r>
              <a:rPr lang="en-GB" sz="1050" dirty="0"/>
              <a:t>Volume per quarter for YEAR-2 to YEAR2</a:t>
            </a:r>
          </a:p>
          <a:p>
            <a:pPr marL="180975" lvl="2">
              <a:spcAft>
                <a:spcPts val="600"/>
              </a:spcAft>
            </a:pPr>
            <a:r>
              <a:rPr lang="en-GB" sz="1050" dirty="0"/>
              <a:t>Volume per YEAR for YEAR3 to YEAR6</a:t>
            </a:r>
          </a:p>
        </p:txBody>
      </p:sp>
      <p:sp>
        <p:nvSpPr>
          <p:cNvPr id="10" name="TextBox 9">
            <a:extLst>
              <a:ext uri="{FF2B5EF4-FFF2-40B4-BE49-F238E27FC236}">
                <a16:creationId xmlns:a16="http://schemas.microsoft.com/office/drawing/2014/main" id="{2BCCF5B1-8B14-6E1F-93CE-49819729D46D}"/>
              </a:ext>
            </a:extLst>
          </p:cNvPr>
          <p:cNvSpPr txBox="1"/>
          <p:nvPr/>
        </p:nvSpPr>
        <p:spPr>
          <a:xfrm>
            <a:off x="5685183" y="139147"/>
            <a:ext cx="6675780" cy="338554"/>
          </a:xfrm>
          <a:prstGeom prst="rect">
            <a:avLst/>
          </a:prstGeom>
          <a:noFill/>
        </p:spPr>
        <p:txBody>
          <a:bodyPr wrap="square" rtlCol="0">
            <a:spAutoFit/>
          </a:bodyPr>
          <a:lstStyle/>
          <a:p>
            <a:pPr algn="ctr"/>
            <a:r>
              <a:rPr lang="en-GB" sz="1600" b="1" dirty="0">
                <a:solidFill>
                  <a:srgbClr val="FF0000"/>
                </a:solidFill>
              </a:rPr>
              <a:t>ONE PRODUCT - ONE RANGE - ONE CHANNEL DISTRIBUTION</a:t>
            </a:r>
          </a:p>
        </p:txBody>
      </p:sp>
      <p:sp>
        <p:nvSpPr>
          <p:cNvPr id="3" name="Date Placeholder 2">
            <a:extLst>
              <a:ext uri="{FF2B5EF4-FFF2-40B4-BE49-F238E27FC236}">
                <a16:creationId xmlns:a16="http://schemas.microsoft.com/office/drawing/2014/main" id="{1FAA5F38-5DE9-5869-D134-F3ABB174FA8F}"/>
              </a:ext>
            </a:extLst>
          </p:cNvPr>
          <p:cNvSpPr>
            <a:spLocks noGrp="1"/>
          </p:cNvSpPr>
          <p:nvPr>
            <p:ph type="dt" sz="half" idx="15"/>
          </p:nvPr>
        </p:nvSpPr>
        <p:spPr/>
        <p:txBody>
          <a:bodyPr/>
          <a:lstStyle/>
          <a:p>
            <a:r>
              <a:rPr lang="en-BE"/>
              <a:t>02/11/2025</a:t>
            </a:r>
            <a:endParaRPr lang="en-GB" dirty="0"/>
          </a:p>
        </p:txBody>
      </p:sp>
      <p:sp>
        <p:nvSpPr>
          <p:cNvPr id="13" name="Rectangle 12">
            <a:extLst>
              <a:ext uri="{FF2B5EF4-FFF2-40B4-BE49-F238E27FC236}">
                <a16:creationId xmlns:a16="http://schemas.microsoft.com/office/drawing/2014/main" id="{C96C49FB-3C0B-148B-C3C1-B11BABFA6C5C}"/>
              </a:ext>
            </a:extLst>
          </p:cNvPr>
          <p:cNvSpPr/>
          <p:nvPr/>
        </p:nvSpPr>
        <p:spPr>
          <a:xfrm>
            <a:off x="0" y="571183"/>
            <a:ext cx="12193200" cy="3772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8D903498-B5E1-A134-925E-2ABAED93A3D1}"/>
              </a:ext>
            </a:extLst>
          </p:cNvPr>
          <p:cNvSpPr>
            <a:spLocks noGrp="1"/>
          </p:cNvSpPr>
          <p:nvPr>
            <p:ph type="ftr" sz="quarter" idx="16"/>
          </p:nvPr>
        </p:nvSpPr>
        <p:spPr>
          <a:xfrm>
            <a:off x="1343821" y="6453002"/>
            <a:ext cx="2805405" cy="365125"/>
          </a:xfrm>
        </p:spPr>
        <p:txBody>
          <a:bodyPr/>
          <a:lstStyle/>
          <a:p>
            <a:r>
              <a:rPr lang="en-GB" dirty="0"/>
              <a:t>Training Financial Plan v02</a:t>
            </a:r>
          </a:p>
        </p:txBody>
      </p:sp>
      <p:sp>
        <p:nvSpPr>
          <p:cNvPr id="6" name="Slide Number Placeholder 5">
            <a:extLst>
              <a:ext uri="{FF2B5EF4-FFF2-40B4-BE49-F238E27FC236}">
                <a16:creationId xmlns:a16="http://schemas.microsoft.com/office/drawing/2014/main" id="{E3FE1D5F-6A4C-440F-702C-C15D8C1C44C1}"/>
              </a:ext>
            </a:extLst>
          </p:cNvPr>
          <p:cNvSpPr>
            <a:spLocks noGrp="1"/>
          </p:cNvSpPr>
          <p:nvPr>
            <p:ph type="sldNum" sz="quarter" idx="17"/>
          </p:nvPr>
        </p:nvSpPr>
        <p:spPr>
          <a:xfrm>
            <a:off x="4069645" y="6453002"/>
            <a:ext cx="429207" cy="365125"/>
          </a:xfrm>
        </p:spPr>
        <p:txBody>
          <a:bodyPr/>
          <a:lstStyle/>
          <a:p>
            <a:fld id="{CC057153-B650-4DEB-B370-79DDCFDCE934}" type="slidenum">
              <a:rPr lang="en-GB" smtClean="0"/>
              <a:t>24</a:t>
            </a:fld>
            <a:endParaRPr lang="en-GB" dirty="0"/>
          </a:p>
        </p:txBody>
      </p:sp>
      <p:pic>
        <p:nvPicPr>
          <p:cNvPr id="7" name="Picture 6">
            <a:extLst>
              <a:ext uri="{FF2B5EF4-FFF2-40B4-BE49-F238E27FC236}">
                <a16:creationId xmlns:a16="http://schemas.microsoft.com/office/drawing/2014/main" id="{BF6E51A5-7041-C94A-9C6F-648FE9991930}"/>
              </a:ext>
            </a:extLst>
          </p:cNvPr>
          <p:cNvPicPr>
            <a:picLocks noChangeAspect="1"/>
          </p:cNvPicPr>
          <p:nvPr/>
        </p:nvPicPr>
        <p:blipFill>
          <a:blip r:embed="rId4"/>
          <a:stretch>
            <a:fillRect/>
          </a:stretch>
        </p:blipFill>
        <p:spPr>
          <a:xfrm>
            <a:off x="0" y="546263"/>
            <a:ext cx="12192000" cy="3773714"/>
          </a:xfrm>
          <a:prstGeom prst="rect">
            <a:avLst/>
          </a:prstGeom>
        </p:spPr>
      </p:pic>
    </p:spTree>
    <p:extLst>
      <p:ext uri="{BB962C8B-B14F-4D97-AF65-F5344CB8AC3E}">
        <p14:creationId xmlns:p14="http://schemas.microsoft.com/office/powerpoint/2010/main" val="983277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C88C1-6E87-F586-1F0E-4EE7FB478475}"/>
            </a:ext>
          </a:extLst>
        </p:cNvPr>
        <p:cNvGrpSpPr/>
        <p:nvPr/>
      </p:nvGrpSpPr>
      <p:grpSpPr>
        <a:xfrm>
          <a:off x="0" y="0"/>
          <a:ext cx="0" cy="0"/>
          <a:chOff x="0" y="0"/>
          <a:chExt cx="0" cy="0"/>
        </a:xfrm>
      </p:grpSpPr>
      <p:pic>
        <p:nvPicPr>
          <p:cNvPr id="11" name="Picture Placeholder 10" descr="A green arrow pointing up&#10;&#10;AI-generated content may be incorrect.">
            <a:extLst>
              <a:ext uri="{FF2B5EF4-FFF2-40B4-BE49-F238E27FC236}">
                <a16:creationId xmlns:a16="http://schemas.microsoft.com/office/drawing/2014/main" id="{D045F6FE-40EA-978D-D863-C5774A02903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39873"/>
            <a:ext cx="7783200" cy="6858000"/>
          </a:xfrm>
          <a:ln>
            <a:noFill/>
          </a:ln>
        </p:spPr>
      </p:pic>
      <p:sp>
        <p:nvSpPr>
          <p:cNvPr id="5" name="TextBox 4">
            <a:extLst>
              <a:ext uri="{FF2B5EF4-FFF2-40B4-BE49-F238E27FC236}">
                <a16:creationId xmlns:a16="http://schemas.microsoft.com/office/drawing/2014/main" id="{564104DF-864A-9668-0880-7028C49BB14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7226" y="3727547"/>
            <a:ext cx="4715511" cy="2961019"/>
          </a:xfrm>
          <a:prstGeom prst="rect">
            <a:avLst/>
          </a:prstGeom>
        </p:spPr>
        <p:txBody>
          <a:bodyPr>
            <a:noAutofit/>
          </a:bodyPr>
          <a:lstStyle/>
          <a:p>
            <a:pPr marL="0" indent="0">
              <a:spcBef>
                <a:spcPts val="2500"/>
              </a:spcBef>
              <a:spcAft>
                <a:spcPts val="300"/>
              </a:spcAft>
              <a:buFont typeface="Arial" panose="020B0604020202020204" pitchFamily="34" charset="0"/>
              <a:buNone/>
            </a:pPr>
            <a:r>
              <a:rPr lang="en-GB" sz="1050" b="1" noProof="0" dirty="0"/>
              <a:t>Fill the yellow cells</a:t>
            </a:r>
          </a:p>
          <a:p>
            <a:pPr marL="0" lvl="1">
              <a:spcBef>
                <a:spcPts val="1000"/>
              </a:spcBef>
              <a:spcAft>
                <a:spcPts val="300"/>
              </a:spcAft>
            </a:pPr>
            <a:r>
              <a:rPr lang="en-GB" sz="1050" noProof="0" dirty="0"/>
              <a:t>SELLING </a:t>
            </a:r>
            <a:r>
              <a:rPr lang="en-GB" sz="1050" dirty="0"/>
              <a:t>PRICE RANGE 1 to SELLING PRINCE RANGE 3 </a:t>
            </a:r>
            <a:r>
              <a:rPr lang="en-GB" sz="1050" noProof="0" dirty="0"/>
              <a:t>columns</a:t>
            </a:r>
          </a:p>
          <a:p>
            <a:pPr marL="180975" lvl="2">
              <a:spcBef>
                <a:spcPts val="1000"/>
              </a:spcBef>
              <a:spcAft>
                <a:spcPts val="300"/>
              </a:spcAft>
            </a:pPr>
            <a:r>
              <a:rPr lang="en-GB" sz="1050" noProof="0" dirty="0"/>
              <a:t>Price per product </a:t>
            </a:r>
            <a:r>
              <a:rPr lang="en-GB" sz="1050" dirty="0"/>
              <a:t>or </a:t>
            </a:r>
            <a:r>
              <a:rPr lang="en-GB" sz="1050" noProof="0" dirty="0"/>
              <a:t>service range</a:t>
            </a:r>
          </a:p>
          <a:p>
            <a:pPr marL="0" lvl="1">
              <a:spcBef>
                <a:spcPts val="1000"/>
              </a:spcBef>
              <a:spcAft>
                <a:spcPts val="300"/>
              </a:spcAft>
            </a:pPr>
            <a:r>
              <a:rPr lang="en-GB" sz="1050" noProof="0" dirty="0"/>
              <a:t>MIX VOLUME </a:t>
            </a:r>
            <a:r>
              <a:rPr lang="en-GB" sz="1050" dirty="0"/>
              <a:t>RANGE 1 </a:t>
            </a:r>
            <a:r>
              <a:rPr lang="en-GB" sz="1050" noProof="0" dirty="0"/>
              <a:t>% To MIX VOLUME RANGE 3 % columns</a:t>
            </a:r>
          </a:p>
          <a:p>
            <a:pPr marL="180975" lvl="2">
              <a:spcBef>
                <a:spcPts val="1000"/>
              </a:spcBef>
              <a:spcAft>
                <a:spcPts val="300"/>
              </a:spcAft>
            </a:pPr>
            <a:r>
              <a:rPr lang="en-GB" sz="1050" noProof="0" dirty="0"/>
              <a:t>Volume % per product or service range</a:t>
            </a:r>
          </a:p>
          <a:p>
            <a:pPr marL="180975" lvl="2">
              <a:spcAft>
                <a:spcPts val="300"/>
              </a:spcAft>
            </a:pPr>
            <a:r>
              <a:rPr lang="en-GB" sz="1050" noProof="0" dirty="0"/>
              <a:t>The sum is of these three category % is always equal to one</a:t>
            </a:r>
          </a:p>
          <a:p>
            <a:pPr marL="0" lvl="1">
              <a:spcBef>
                <a:spcPts val="1000"/>
              </a:spcBef>
              <a:spcAft>
                <a:spcPts val="300"/>
              </a:spcAft>
            </a:pPr>
            <a:r>
              <a:rPr lang="en-GB" sz="1050" noProof="0" dirty="0"/>
              <a:t>COGS RANGE 1 to COGS RANGE 3 columns</a:t>
            </a:r>
          </a:p>
          <a:p>
            <a:pPr marL="180975" lvl="2">
              <a:spcBef>
                <a:spcPts val="1000"/>
              </a:spcBef>
              <a:spcAft>
                <a:spcPts val="300"/>
              </a:spcAft>
            </a:pPr>
            <a:r>
              <a:rPr lang="en-GB" sz="1050" dirty="0"/>
              <a:t>Cost per product or service range</a:t>
            </a:r>
          </a:p>
        </p:txBody>
      </p:sp>
      <p:sp>
        <p:nvSpPr>
          <p:cNvPr id="3" name="Date Placeholder 2">
            <a:extLst>
              <a:ext uri="{FF2B5EF4-FFF2-40B4-BE49-F238E27FC236}">
                <a16:creationId xmlns:a16="http://schemas.microsoft.com/office/drawing/2014/main" id="{1F3ABD72-C950-9A51-246B-7274DEAE746F}"/>
              </a:ext>
            </a:extLst>
          </p:cNvPr>
          <p:cNvSpPr>
            <a:spLocks noGrp="1"/>
          </p:cNvSpPr>
          <p:nvPr>
            <p:ph type="dt" sz="half" idx="15"/>
          </p:nvPr>
        </p:nvSpPr>
        <p:spPr/>
        <p:txBody>
          <a:bodyPr/>
          <a:lstStyle/>
          <a:p>
            <a:r>
              <a:rPr lang="en-BE"/>
              <a:t>02/11/2025</a:t>
            </a:r>
            <a:endParaRPr lang="en-GB" dirty="0"/>
          </a:p>
        </p:txBody>
      </p:sp>
      <p:sp>
        <p:nvSpPr>
          <p:cNvPr id="6" name="Footer Placeholder 5">
            <a:extLst>
              <a:ext uri="{FF2B5EF4-FFF2-40B4-BE49-F238E27FC236}">
                <a16:creationId xmlns:a16="http://schemas.microsoft.com/office/drawing/2014/main" id="{F23D4726-3395-5093-6275-33C7C26341EC}"/>
              </a:ext>
            </a:extLst>
          </p:cNvPr>
          <p:cNvSpPr>
            <a:spLocks noGrp="1"/>
          </p:cNvSpPr>
          <p:nvPr>
            <p:ph type="ftr" sz="quarter" idx="16"/>
          </p:nvPr>
        </p:nvSpPr>
        <p:spPr>
          <a:xfrm>
            <a:off x="8599369" y="6453002"/>
            <a:ext cx="2805405" cy="365125"/>
          </a:xfrm>
        </p:spPr>
        <p:txBody>
          <a:bodyPr/>
          <a:lstStyle/>
          <a:p>
            <a:r>
              <a:rPr lang="en-GB" dirty="0"/>
              <a:t>Training Financial Plan v02</a:t>
            </a:r>
          </a:p>
        </p:txBody>
      </p:sp>
      <p:sp>
        <p:nvSpPr>
          <p:cNvPr id="7" name="Slide Number Placeholder 6">
            <a:extLst>
              <a:ext uri="{FF2B5EF4-FFF2-40B4-BE49-F238E27FC236}">
                <a16:creationId xmlns:a16="http://schemas.microsoft.com/office/drawing/2014/main" id="{3589AB12-B676-29A5-DDC1-1E45697CB6A4}"/>
              </a:ext>
            </a:extLst>
          </p:cNvPr>
          <p:cNvSpPr>
            <a:spLocks noGrp="1"/>
          </p:cNvSpPr>
          <p:nvPr>
            <p:ph type="sldNum" sz="quarter" idx="17"/>
          </p:nvPr>
        </p:nvSpPr>
        <p:spPr>
          <a:xfrm>
            <a:off x="11355010" y="6453002"/>
            <a:ext cx="429207" cy="365125"/>
          </a:xfrm>
        </p:spPr>
        <p:txBody>
          <a:bodyPr/>
          <a:lstStyle/>
          <a:p>
            <a:fld id="{CC057153-B650-4DEB-B370-79DDCFDCE934}" type="slidenum">
              <a:rPr lang="en-GB" smtClean="0"/>
              <a:t>25</a:t>
            </a:fld>
            <a:endParaRPr lang="en-GB" dirty="0"/>
          </a:p>
        </p:txBody>
      </p:sp>
      <p:sp>
        <p:nvSpPr>
          <p:cNvPr id="9" name="TextBox 8">
            <a:extLst>
              <a:ext uri="{FF2B5EF4-FFF2-40B4-BE49-F238E27FC236}">
                <a16:creationId xmlns:a16="http://schemas.microsoft.com/office/drawing/2014/main" id="{DDE18ECD-DB36-A07E-5ACC-99F53B68B538}"/>
              </a:ext>
            </a:extLst>
          </p:cNvPr>
          <p:cNvSpPr txBox="1"/>
          <p:nvPr/>
        </p:nvSpPr>
        <p:spPr>
          <a:xfrm>
            <a:off x="5502736" y="84204"/>
            <a:ext cx="6408209" cy="584775"/>
          </a:xfrm>
          <a:prstGeom prst="rect">
            <a:avLst/>
          </a:prstGeom>
          <a:noFill/>
        </p:spPr>
        <p:txBody>
          <a:bodyPr wrap="square" rtlCol="0">
            <a:spAutoFit/>
          </a:bodyPr>
          <a:lstStyle/>
          <a:p>
            <a:pPr algn="ctr"/>
            <a:r>
              <a:rPr lang="en-GB" sz="1600" b="1" dirty="0">
                <a:solidFill>
                  <a:srgbClr val="FF0000"/>
                </a:solidFill>
              </a:rPr>
              <a:t>ONE PRODUCT - THREE RANGES - TWO CHANNELS DISTRIBUTION   !!!!!!! OPTIONAL !!!!!!!</a:t>
            </a:r>
          </a:p>
        </p:txBody>
      </p:sp>
      <p:sp>
        <p:nvSpPr>
          <p:cNvPr id="14" name="TextBox 13">
            <a:extLst>
              <a:ext uri="{FF2B5EF4-FFF2-40B4-BE49-F238E27FC236}">
                <a16:creationId xmlns:a16="http://schemas.microsoft.com/office/drawing/2014/main" id="{04308EC4-237C-B813-AA27-3FF5D65938F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80063" y="3727547"/>
            <a:ext cx="5504154" cy="2562751"/>
          </a:xfrm>
          <a:prstGeom prst="rect">
            <a:avLst/>
          </a:prstGeom>
        </p:spPr>
        <p:txBody>
          <a:bodyPr>
            <a:noAutofit/>
          </a:bodyPr>
          <a:lstStyle/>
          <a:p>
            <a:pPr marL="0" lvl="1" indent="-276225">
              <a:spcBef>
                <a:spcPts val="1000"/>
              </a:spcBef>
              <a:spcAft>
                <a:spcPts val="300"/>
              </a:spcAft>
            </a:pPr>
            <a:r>
              <a:rPr lang="en-GB" sz="1050" b="1" dirty="0"/>
              <a:t>Product and Services Ranges</a:t>
            </a:r>
          </a:p>
          <a:p>
            <a:pPr marL="0" lvl="1" indent="-276225">
              <a:spcBef>
                <a:spcPts val="1000"/>
              </a:spcBef>
              <a:spcAft>
                <a:spcPts val="300"/>
              </a:spcAft>
            </a:pPr>
            <a:r>
              <a:rPr lang="en-GB" sz="1050" dirty="0">
                <a:solidFill>
                  <a:srgbClr val="FF0000"/>
                </a:solidFill>
              </a:rPr>
              <a:t>You may have different product and/or service range of the same product and/or service : i.e. low end, medium end or high end</a:t>
            </a:r>
          </a:p>
          <a:p>
            <a:pPr marL="0" lvl="1" indent="-276225">
              <a:spcBef>
                <a:spcPts val="1000"/>
              </a:spcBef>
              <a:spcAft>
                <a:spcPts val="300"/>
              </a:spcAft>
            </a:pPr>
            <a:r>
              <a:rPr lang="en-GB" sz="1050" dirty="0">
                <a:solidFill>
                  <a:srgbClr val="FF0000"/>
                </a:solidFill>
              </a:rPr>
              <a:t>Or you may have different activities: i.e. activity 1, activity 2 or activity 3.  And for each product, you select the activity related to the product.</a:t>
            </a:r>
          </a:p>
          <a:p>
            <a:pPr marL="0" lvl="1" indent="-276225">
              <a:spcBef>
                <a:spcPts val="1000"/>
              </a:spcBef>
              <a:spcAft>
                <a:spcPts val="300"/>
              </a:spcAft>
            </a:pPr>
            <a:r>
              <a:rPr lang="en-GB" sz="1050" dirty="0"/>
              <a:t>If you have only one range, set the MIX VOLUME RANGE 1 to 100%, set the second one to 0% and the third one will be set automatically to 0%.  Fill only the PRICE and the GROSS PROFIT for the selected range</a:t>
            </a:r>
          </a:p>
          <a:p>
            <a:pPr marL="0" lvl="1" indent="-276225">
              <a:spcBef>
                <a:spcPts val="1000"/>
              </a:spcBef>
              <a:spcAft>
                <a:spcPts val="300"/>
              </a:spcAft>
            </a:pPr>
            <a:endParaRPr lang="en-GB" sz="1050" noProof="0" dirty="0"/>
          </a:p>
          <a:p>
            <a:pPr marL="0" indent="0">
              <a:spcBef>
                <a:spcPts val="2500"/>
              </a:spcBef>
              <a:spcAft>
                <a:spcPts val="300"/>
              </a:spcAft>
              <a:buFont typeface="Arial" panose="020B0604020202020204" pitchFamily="34" charset="0"/>
              <a:buNone/>
            </a:pPr>
            <a:endParaRPr lang="en-GB" sz="1050" b="1" noProof="0" dirty="0"/>
          </a:p>
        </p:txBody>
      </p:sp>
      <p:sp>
        <p:nvSpPr>
          <p:cNvPr id="2" name="Title 1">
            <a:extLst>
              <a:ext uri="{FF2B5EF4-FFF2-40B4-BE49-F238E27FC236}">
                <a16:creationId xmlns:a16="http://schemas.microsoft.com/office/drawing/2014/main" id="{DE747BC9-F169-74EF-404F-0A29FE50AF48}"/>
              </a:ext>
            </a:extLst>
          </p:cNvPr>
          <p:cNvSpPr>
            <a:spLocks noGrp="1"/>
          </p:cNvSpPr>
          <p:nvPr>
            <p:ph type="title"/>
          </p:nvPr>
        </p:nvSpPr>
        <p:spPr>
          <a:xfrm>
            <a:off x="57150" y="6152"/>
            <a:ext cx="5135773" cy="740879"/>
          </a:xfrm>
        </p:spPr>
        <p:txBody>
          <a:bodyPr vert="horz" lIns="91440" tIns="45720" rIns="91440" bIns="45720" rtlCol="0" anchor="b">
            <a:normAutofit fontScale="90000"/>
          </a:bodyPr>
          <a:lstStyle/>
          <a:p>
            <a:r>
              <a:rPr lang="en-GB" b="1" kern="1200" noProof="0" dirty="0">
                <a:latin typeface="+mj-lt"/>
                <a:ea typeface="+mj-ea"/>
                <a:cs typeface="+mj-cs"/>
              </a:rPr>
              <a:t>RevenueData Tab</a:t>
            </a:r>
            <a:r>
              <a:rPr lang="en-GB" dirty="0"/>
              <a:t> </a:t>
            </a:r>
            <a:r>
              <a:rPr lang="en-GB" b="1" kern="1200" noProof="0" dirty="0">
                <a:latin typeface="+mj-lt"/>
                <a:ea typeface="+mj-ea"/>
                <a:cs typeface="+mj-cs"/>
              </a:rPr>
              <a:t>(2/4)</a:t>
            </a:r>
          </a:p>
        </p:txBody>
      </p:sp>
      <p:sp>
        <p:nvSpPr>
          <p:cNvPr id="13" name="Rectangle 12">
            <a:extLst>
              <a:ext uri="{FF2B5EF4-FFF2-40B4-BE49-F238E27FC236}">
                <a16:creationId xmlns:a16="http://schemas.microsoft.com/office/drawing/2014/main" id="{E9DB3D4B-C710-C6D7-1804-C65503D98B63}"/>
              </a:ext>
            </a:extLst>
          </p:cNvPr>
          <p:cNvSpPr/>
          <p:nvPr/>
        </p:nvSpPr>
        <p:spPr>
          <a:xfrm>
            <a:off x="0" y="717481"/>
            <a:ext cx="12193200" cy="2991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CFAC906F-BD2B-2091-3B38-B6196D25F766}"/>
              </a:ext>
            </a:extLst>
          </p:cNvPr>
          <p:cNvPicPr>
            <a:picLocks noChangeAspect="1"/>
          </p:cNvPicPr>
          <p:nvPr/>
        </p:nvPicPr>
        <p:blipFill>
          <a:blip r:embed="rId4"/>
          <a:stretch>
            <a:fillRect/>
          </a:stretch>
        </p:blipFill>
        <p:spPr>
          <a:xfrm>
            <a:off x="0" y="732302"/>
            <a:ext cx="12192000" cy="2912739"/>
          </a:xfrm>
          <a:prstGeom prst="rect">
            <a:avLst/>
          </a:prstGeom>
        </p:spPr>
      </p:pic>
    </p:spTree>
    <p:extLst>
      <p:ext uri="{BB962C8B-B14F-4D97-AF65-F5344CB8AC3E}">
        <p14:creationId xmlns:p14="http://schemas.microsoft.com/office/powerpoint/2010/main" val="4058973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2DA27-863C-DB00-5B9E-4EBDF80D01E8}"/>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693A8B98-8075-DF2C-27B7-28EBFB5D5D0B}"/>
              </a:ext>
            </a:extLst>
          </p:cNvPr>
          <p:cNvSpPr>
            <a:spLocks noGrp="1"/>
          </p:cNvSpPr>
          <p:nvPr>
            <p:ph type="dt" sz="half" idx="15"/>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F7C714E9-2C79-2122-76E8-9C3F844211E6}"/>
              </a:ext>
            </a:extLst>
          </p:cNvPr>
          <p:cNvSpPr>
            <a:spLocks noGrp="1"/>
          </p:cNvSpPr>
          <p:nvPr>
            <p:ph type="ftr" sz="quarter" idx="16"/>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4FC0ADF2-A415-AEDD-1E12-C68B90CB03B6}"/>
              </a:ext>
            </a:extLst>
          </p:cNvPr>
          <p:cNvSpPr>
            <a:spLocks noGrp="1"/>
          </p:cNvSpPr>
          <p:nvPr>
            <p:ph type="sldNum" sz="quarter" idx="17"/>
          </p:nvPr>
        </p:nvSpPr>
        <p:spPr/>
        <p:txBody>
          <a:bodyPr/>
          <a:lstStyle/>
          <a:p>
            <a:fld id="{CC057153-B650-4DEB-B370-79DDCFDCE934}" type="slidenum">
              <a:rPr lang="en-GB" noProof="0" smtClean="0"/>
              <a:t>26</a:t>
            </a:fld>
            <a:endParaRPr lang="en-GB" noProof="0" dirty="0"/>
          </a:p>
        </p:txBody>
      </p:sp>
      <p:pic>
        <p:nvPicPr>
          <p:cNvPr id="11" name="Picture Placeholder 10" descr="A green arrow pointing up&#10;&#10;AI-generated content may be incorrect.">
            <a:extLst>
              <a:ext uri="{FF2B5EF4-FFF2-40B4-BE49-F238E27FC236}">
                <a16:creationId xmlns:a16="http://schemas.microsoft.com/office/drawing/2014/main" id="{DB352189-A82C-280A-8712-8446ADC0729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383917" y="0"/>
            <a:ext cx="7783200" cy="6858000"/>
          </a:xfrm>
          <a:ln>
            <a:noFill/>
          </a:ln>
        </p:spPr>
      </p:pic>
      <p:sp>
        <p:nvSpPr>
          <p:cNvPr id="12" name="TextBox 11">
            <a:extLst>
              <a:ext uri="{FF2B5EF4-FFF2-40B4-BE49-F238E27FC236}">
                <a16:creationId xmlns:a16="http://schemas.microsoft.com/office/drawing/2014/main" id="{5A45975A-3373-43C7-9B7C-149F4C5DCD4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892213" y="3973183"/>
            <a:ext cx="4635562" cy="2588662"/>
          </a:xfrm>
          <a:prstGeom prst="rect">
            <a:avLst/>
          </a:prstGeom>
        </p:spPr>
        <p:txBody>
          <a:bodyPr>
            <a:normAutofit/>
          </a:bodyPr>
          <a:lstStyle/>
          <a:p>
            <a:pPr>
              <a:spcBef>
                <a:spcPts val="2500"/>
              </a:spcBef>
              <a:spcAft>
                <a:spcPts val="600"/>
              </a:spcAft>
            </a:pPr>
            <a:r>
              <a:rPr lang="en-GB" sz="1050" b="1" noProof="0" dirty="0"/>
              <a:t>Two Business Types</a:t>
            </a:r>
          </a:p>
          <a:p>
            <a:pPr marL="0" lvl="1" indent="0">
              <a:spcBef>
                <a:spcPts val="1000"/>
              </a:spcBef>
              <a:spcAft>
                <a:spcPts val="600"/>
              </a:spcAft>
              <a:buFont typeface="Arial" panose="020B0604020202020204" pitchFamily="34" charset="0"/>
              <a:buNone/>
            </a:pPr>
            <a:r>
              <a:rPr lang="en-GB" sz="1050" noProof="0" dirty="0"/>
              <a:t>You may serve two </a:t>
            </a:r>
            <a:r>
              <a:rPr lang="en-GB" sz="1050" dirty="0"/>
              <a:t>distribution channels </a:t>
            </a:r>
            <a:r>
              <a:rPr lang="en-GB" sz="1050" noProof="0" dirty="0"/>
              <a:t>: i.e. B2C and B2B</a:t>
            </a:r>
          </a:p>
          <a:p>
            <a:pPr>
              <a:spcBef>
                <a:spcPts val="2500"/>
              </a:spcBef>
              <a:spcAft>
                <a:spcPts val="600"/>
              </a:spcAft>
            </a:pPr>
            <a:r>
              <a:rPr lang="en-GB" sz="1050" b="1" dirty="0"/>
              <a:t>One Business Type</a:t>
            </a:r>
          </a:p>
          <a:p>
            <a:pPr marL="0" lvl="1" indent="0">
              <a:spcBef>
                <a:spcPts val="1000"/>
              </a:spcBef>
              <a:spcAft>
                <a:spcPts val="600"/>
              </a:spcAft>
              <a:buFont typeface="Arial" panose="020B0604020202020204" pitchFamily="34" charset="0"/>
              <a:buNone/>
            </a:pPr>
            <a:r>
              <a:rPr lang="en-GB" sz="1050" dirty="0"/>
              <a:t>If only one business type, set the selected one to 100% and the other will be set to 0%.</a:t>
            </a:r>
          </a:p>
          <a:p>
            <a:pPr marL="0" lvl="1" indent="0">
              <a:spcBef>
                <a:spcPts val="1000"/>
              </a:spcBef>
              <a:spcAft>
                <a:spcPts val="600"/>
              </a:spcAft>
              <a:buFont typeface="Arial" panose="020B0604020202020204" pitchFamily="34" charset="0"/>
              <a:buNone/>
            </a:pPr>
            <a:endParaRPr lang="en-GB" sz="1050" dirty="0"/>
          </a:p>
          <a:p>
            <a:pPr marL="0" lvl="1" indent="0">
              <a:spcBef>
                <a:spcPts val="1000"/>
              </a:spcBef>
              <a:spcAft>
                <a:spcPts val="600"/>
              </a:spcAft>
              <a:buFont typeface="Arial" panose="020B0604020202020204" pitchFamily="34" charset="0"/>
              <a:buNone/>
            </a:pPr>
            <a:endParaRPr lang="en-GB" sz="1050" noProof="0" dirty="0"/>
          </a:p>
        </p:txBody>
      </p:sp>
      <p:sp>
        <p:nvSpPr>
          <p:cNvPr id="5" name="TextBox 4">
            <a:extLst>
              <a:ext uri="{FF2B5EF4-FFF2-40B4-BE49-F238E27FC236}">
                <a16:creationId xmlns:a16="http://schemas.microsoft.com/office/drawing/2014/main" id="{F30CDA9C-8D4B-704A-2ACA-B3042D0917D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48576" y="3973183"/>
            <a:ext cx="4518952" cy="25178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050" b="1" noProof="0" dirty="0"/>
              <a:t>Fill the yellow cells</a:t>
            </a:r>
          </a:p>
          <a:p>
            <a:pPr marL="0" lvl="1">
              <a:spcBef>
                <a:spcPts val="1000"/>
              </a:spcBef>
              <a:spcAft>
                <a:spcPts val="600"/>
              </a:spcAft>
            </a:pPr>
            <a:r>
              <a:rPr lang="en-GB" sz="1050" noProof="0" dirty="0"/>
              <a:t>MIX VOLUME RANGE 1 CHANNEL 1 % to MIX VOLUME </a:t>
            </a:r>
            <a:r>
              <a:rPr lang="en-GB" sz="1050" dirty="0"/>
              <a:t>RANGE 3 CHANNEL 1</a:t>
            </a:r>
            <a:r>
              <a:rPr lang="en-GB" sz="1050" noProof="0" dirty="0"/>
              <a:t> % columns</a:t>
            </a:r>
          </a:p>
          <a:p>
            <a:pPr marL="180975" lvl="2">
              <a:spcBef>
                <a:spcPts val="1000"/>
              </a:spcBef>
              <a:spcAft>
                <a:spcPts val="600"/>
              </a:spcAft>
            </a:pPr>
            <a:r>
              <a:rPr lang="en-GB" sz="1050" noProof="0" dirty="0"/>
              <a:t>Product </a:t>
            </a:r>
            <a:r>
              <a:rPr lang="en-GB" sz="1050" dirty="0"/>
              <a:t>or </a:t>
            </a:r>
            <a:r>
              <a:rPr lang="en-GB" sz="1050" noProof="0" dirty="0"/>
              <a:t>service range volume % per </a:t>
            </a:r>
            <a:r>
              <a:rPr lang="en-GB" sz="1050" dirty="0"/>
              <a:t>distribution channel</a:t>
            </a:r>
            <a:endParaRPr lang="en-GB" sz="1050" noProof="0" dirty="0"/>
          </a:p>
          <a:p>
            <a:pPr marL="180975" lvl="2">
              <a:spcBef>
                <a:spcPts val="1000"/>
              </a:spcBef>
              <a:spcAft>
                <a:spcPts val="600"/>
              </a:spcAft>
            </a:pPr>
            <a:r>
              <a:rPr lang="en-GB" sz="1050" dirty="0"/>
              <a:t>For each product or service range, the sum of CHANNEL 1 % and CHANNEL 2 % is always equal to one</a:t>
            </a:r>
            <a:endParaRPr lang="en-GB" sz="1050" noProof="0" dirty="0"/>
          </a:p>
        </p:txBody>
      </p:sp>
      <p:sp>
        <p:nvSpPr>
          <p:cNvPr id="19" name="TextBox 18">
            <a:extLst>
              <a:ext uri="{FF2B5EF4-FFF2-40B4-BE49-F238E27FC236}">
                <a16:creationId xmlns:a16="http://schemas.microsoft.com/office/drawing/2014/main" id="{C123FB8C-87B4-968D-1B2F-DD8D7E28779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62804" y="1481443"/>
            <a:ext cx="3246566" cy="4983480"/>
          </a:xfrm>
          <a:prstGeom prst="rect">
            <a:avLst/>
          </a:prstGeom>
        </p:spPr>
        <p:txBody>
          <a:bodyPr>
            <a:normAutofit/>
          </a:bodyPr>
          <a:lstStyle/>
          <a:p>
            <a:pPr>
              <a:spcBef>
                <a:spcPts val="2500"/>
              </a:spcBef>
              <a:spcAft>
                <a:spcPts val="600"/>
              </a:spcAft>
            </a:pPr>
            <a:endParaRPr lang="en-GB" sz="1050" noProof="0" dirty="0"/>
          </a:p>
        </p:txBody>
      </p:sp>
      <p:sp>
        <p:nvSpPr>
          <p:cNvPr id="4" name="Footer Placeholder 5">
            <a:extLst>
              <a:ext uri="{FF2B5EF4-FFF2-40B4-BE49-F238E27FC236}">
                <a16:creationId xmlns:a16="http://schemas.microsoft.com/office/drawing/2014/main" id="{1A8BEC09-E81F-5B61-476E-7C354A71CFA1}"/>
              </a:ext>
            </a:extLst>
          </p:cNvPr>
          <p:cNvSpPr txBox="1">
            <a:spLocks/>
          </p:cNvSpPr>
          <p:nvPr/>
        </p:nvSpPr>
        <p:spPr>
          <a:xfrm>
            <a:off x="8599369" y="6453002"/>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Training Financial Plan v02</a:t>
            </a:r>
          </a:p>
        </p:txBody>
      </p:sp>
      <p:sp>
        <p:nvSpPr>
          <p:cNvPr id="8" name="Slide Number Placeholder 6">
            <a:extLst>
              <a:ext uri="{FF2B5EF4-FFF2-40B4-BE49-F238E27FC236}">
                <a16:creationId xmlns:a16="http://schemas.microsoft.com/office/drawing/2014/main" id="{F03C0A4B-FC60-502E-1D91-31A29DF8D89A}"/>
              </a:ext>
            </a:extLst>
          </p:cNvPr>
          <p:cNvSpPr txBox="1">
            <a:spLocks/>
          </p:cNvSpPr>
          <p:nvPr/>
        </p:nvSpPr>
        <p:spPr>
          <a:xfrm>
            <a:off x="11355010" y="6453002"/>
            <a:ext cx="42920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GB" smtClean="0"/>
              <a:pPr/>
              <a:t>26</a:t>
            </a:fld>
            <a:endParaRPr lang="en-GB" dirty="0"/>
          </a:p>
        </p:txBody>
      </p:sp>
      <p:sp>
        <p:nvSpPr>
          <p:cNvPr id="9" name="TextBox 8">
            <a:extLst>
              <a:ext uri="{FF2B5EF4-FFF2-40B4-BE49-F238E27FC236}">
                <a16:creationId xmlns:a16="http://schemas.microsoft.com/office/drawing/2014/main" id="{6070C0B1-AE41-762C-5E24-57577C05704F}"/>
              </a:ext>
            </a:extLst>
          </p:cNvPr>
          <p:cNvSpPr txBox="1"/>
          <p:nvPr/>
        </p:nvSpPr>
        <p:spPr>
          <a:xfrm>
            <a:off x="5943600" y="132617"/>
            <a:ext cx="5967346" cy="584775"/>
          </a:xfrm>
          <a:prstGeom prst="rect">
            <a:avLst/>
          </a:prstGeom>
          <a:noFill/>
        </p:spPr>
        <p:txBody>
          <a:bodyPr wrap="square" rtlCol="0">
            <a:spAutoFit/>
          </a:bodyPr>
          <a:lstStyle/>
          <a:p>
            <a:pPr algn="ctr"/>
            <a:r>
              <a:rPr lang="en-GB" sz="1600" b="1" dirty="0">
                <a:solidFill>
                  <a:srgbClr val="FF0000"/>
                </a:solidFill>
              </a:rPr>
              <a:t>ONE PRODUCT - THREE RANGES - TWO CHANNELS DISTRIBUTION   !!!!!!! OPTIONAL !!!!!!!</a:t>
            </a:r>
          </a:p>
        </p:txBody>
      </p:sp>
      <p:sp>
        <p:nvSpPr>
          <p:cNvPr id="2" name="Title 1">
            <a:extLst>
              <a:ext uri="{FF2B5EF4-FFF2-40B4-BE49-F238E27FC236}">
                <a16:creationId xmlns:a16="http://schemas.microsoft.com/office/drawing/2014/main" id="{586B251E-5749-3074-2294-E08E83ECBF81}"/>
              </a:ext>
            </a:extLst>
          </p:cNvPr>
          <p:cNvSpPr>
            <a:spLocks noGrp="1"/>
          </p:cNvSpPr>
          <p:nvPr>
            <p:ph type="title"/>
          </p:nvPr>
        </p:nvSpPr>
        <p:spPr>
          <a:xfrm>
            <a:off x="281053" y="132617"/>
            <a:ext cx="5006563" cy="584775"/>
          </a:xfrm>
        </p:spPr>
        <p:txBody>
          <a:bodyPr vert="horz" lIns="91440" tIns="45720" rIns="91440" bIns="45720" rtlCol="0" anchor="b">
            <a:normAutofit fontScale="90000"/>
          </a:bodyPr>
          <a:lstStyle/>
          <a:p>
            <a:r>
              <a:rPr lang="en-GB" b="1" kern="1200" noProof="0" dirty="0">
                <a:latin typeface="+mj-lt"/>
                <a:ea typeface="+mj-ea"/>
                <a:cs typeface="+mj-cs"/>
              </a:rPr>
              <a:t>RevenueData Tab (3/4)</a:t>
            </a:r>
          </a:p>
        </p:txBody>
      </p:sp>
      <p:pic>
        <p:nvPicPr>
          <p:cNvPr id="13" name="Picture 12">
            <a:extLst>
              <a:ext uri="{FF2B5EF4-FFF2-40B4-BE49-F238E27FC236}">
                <a16:creationId xmlns:a16="http://schemas.microsoft.com/office/drawing/2014/main" id="{7A9F0CD7-A8E3-CE74-5092-517031E1F648}"/>
              </a:ext>
            </a:extLst>
          </p:cNvPr>
          <p:cNvPicPr>
            <a:picLocks noChangeAspect="1"/>
          </p:cNvPicPr>
          <p:nvPr/>
        </p:nvPicPr>
        <p:blipFill>
          <a:blip r:embed="rId4"/>
          <a:stretch>
            <a:fillRect/>
          </a:stretch>
        </p:blipFill>
        <p:spPr>
          <a:xfrm>
            <a:off x="642176" y="819322"/>
            <a:ext cx="10907647" cy="3010320"/>
          </a:xfrm>
          <a:prstGeom prst="rect">
            <a:avLst/>
          </a:prstGeom>
        </p:spPr>
      </p:pic>
    </p:spTree>
    <p:extLst>
      <p:ext uri="{BB962C8B-B14F-4D97-AF65-F5344CB8AC3E}">
        <p14:creationId xmlns:p14="http://schemas.microsoft.com/office/powerpoint/2010/main" val="796392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nodePh="1">
                                  <p:stCondLst>
                                    <p:cond delay="250"/>
                                  </p:stCondLst>
                                  <p:endCondLst>
                                    <p:cond evt="begin" delay="0">
                                      <p:tn val="11"/>
                                    </p:cond>
                                  </p:endCondLst>
                                  <p:iterate>
                                    <p:tmPct val="10000"/>
                                  </p:iterate>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5402D-CD45-E5D0-F4AC-799EDA7B7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2A84B-EFE5-2656-1C7D-A8B3D32DBC63}"/>
              </a:ext>
            </a:extLst>
          </p:cNvPr>
          <p:cNvSpPr>
            <a:spLocks noGrp="1"/>
          </p:cNvSpPr>
          <p:nvPr>
            <p:ph type="title"/>
          </p:nvPr>
        </p:nvSpPr>
        <p:spPr>
          <a:xfrm>
            <a:off x="281054" y="320040"/>
            <a:ext cx="3960000" cy="932688"/>
          </a:xfrm>
        </p:spPr>
        <p:txBody>
          <a:bodyPr vert="horz" lIns="91440" tIns="45720" rIns="91440" bIns="45720" rtlCol="0" anchor="b">
            <a:normAutofit fontScale="90000"/>
          </a:bodyPr>
          <a:lstStyle/>
          <a:p>
            <a:r>
              <a:rPr lang="en-GB" b="1" kern="1200" noProof="0" dirty="0">
                <a:latin typeface="+mj-lt"/>
                <a:ea typeface="+mj-ea"/>
                <a:cs typeface="+mj-cs"/>
              </a:rPr>
              <a:t>RevenueData Tab</a:t>
            </a:r>
            <a:br>
              <a:rPr lang="en-GB" b="1" kern="1200" noProof="0" dirty="0">
                <a:latin typeface="+mj-lt"/>
                <a:ea typeface="+mj-ea"/>
                <a:cs typeface="+mj-cs"/>
              </a:rPr>
            </a:br>
            <a:r>
              <a:rPr lang="en-GB" b="1" kern="1200" noProof="0" dirty="0">
                <a:latin typeface="+mj-lt"/>
                <a:ea typeface="+mj-ea"/>
                <a:cs typeface="+mj-cs"/>
              </a:rPr>
              <a:t>(4/4)</a:t>
            </a:r>
          </a:p>
        </p:txBody>
      </p:sp>
      <p:pic>
        <p:nvPicPr>
          <p:cNvPr id="11" name="Picture Placeholder 10" descr="A green arrow pointing up&#10;&#10;AI-generated content may be incorrect.">
            <a:extLst>
              <a:ext uri="{FF2B5EF4-FFF2-40B4-BE49-F238E27FC236}">
                <a16:creationId xmlns:a16="http://schemas.microsoft.com/office/drawing/2014/main" id="{9D6C48DC-D2E3-8F03-0196-B80DC3F4E2E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0"/>
            <a:ext cx="7783200" cy="6858000"/>
          </a:xfrm>
          <a:ln>
            <a:noFill/>
          </a:ln>
        </p:spPr>
      </p:pic>
      <p:sp>
        <p:nvSpPr>
          <p:cNvPr id="5" name="TextBox 4">
            <a:extLst>
              <a:ext uri="{FF2B5EF4-FFF2-40B4-BE49-F238E27FC236}">
                <a16:creationId xmlns:a16="http://schemas.microsoft.com/office/drawing/2014/main" id="{C034709C-2927-D894-B292-4B8AEF3B880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1054" y="1332358"/>
            <a:ext cx="5220000" cy="4773549"/>
          </a:xfrm>
          <a:prstGeom prst="rect">
            <a:avLst/>
          </a:prstGeom>
        </p:spPr>
        <p:txBody>
          <a:bodyPr>
            <a:noAutofit/>
          </a:bodyPr>
          <a:lstStyle/>
          <a:p>
            <a:pPr marL="0" indent="0">
              <a:spcBef>
                <a:spcPts val="2500"/>
              </a:spcBef>
              <a:spcAft>
                <a:spcPts val="600"/>
              </a:spcAft>
              <a:buFont typeface="Arial" panose="020B0604020202020204" pitchFamily="34" charset="0"/>
              <a:buNone/>
            </a:pPr>
            <a:r>
              <a:rPr lang="en-GB" sz="1050" b="1" noProof="0" dirty="0"/>
              <a:t>Refresh All Pivots</a:t>
            </a:r>
          </a:p>
          <a:p>
            <a:pPr marL="0" lvl="1">
              <a:spcBef>
                <a:spcPts val="1000"/>
              </a:spcBef>
              <a:spcAft>
                <a:spcPts val="600"/>
              </a:spcAft>
            </a:pPr>
            <a:r>
              <a:rPr lang="en-GB" sz="1050" noProof="0" dirty="0"/>
              <a:t>Click on “Refresh All Pivots” button to actualize your RevenuePivot and RevenueChart sheets </a:t>
            </a:r>
          </a:p>
          <a:p>
            <a:pPr marL="0" lvl="1">
              <a:spcBef>
                <a:spcPts val="1200"/>
              </a:spcBef>
              <a:spcAft>
                <a:spcPts val="600"/>
              </a:spcAft>
            </a:pPr>
            <a:r>
              <a:rPr lang="en-GB" sz="1050" b="1" noProof="0" dirty="0"/>
              <a:t>Analyse the overall results</a:t>
            </a:r>
          </a:p>
          <a:p>
            <a:pPr marL="0" lvl="1">
              <a:spcBef>
                <a:spcPts val="1000"/>
              </a:spcBef>
              <a:spcAft>
                <a:spcPts val="600"/>
              </a:spcAft>
            </a:pPr>
            <a:r>
              <a:rPr lang="en-GB" sz="1050" noProof="0" dirty="0"/>
              <a:t>Look at RevenuePivot and RevenueChart sheets </a:t>
            </a:r>
          </a:p>
          <a:p>
            <a:pPr marL="0" lvl="1">
              <a:spcBef>
                <a:spcPts val="1200"/>
              </a:spcBef>
              <a:spcAft>
                <a:spcPts val="600"/>
              </a:spcAft>
            </a:pPr>
            <a:r>
              <a:rPr lang="en-GB" sz="1050" b="1" dirty="0"/>
              <a:t>Process iteration</a:t>
            </a:r>
          </a:p>
          <a:p>
            <a:pPr marL="0" lvl="1">
              <a:spcBef>
                <a:spcPts val="1000"/>
              </a:spcBef>
              <a:spcAft>
                <a:spcPts val="600"/>
              </a:spcAft>
            </a:pPr>
            <a:r>
              <a:rPr lang="en-GB" sz="1050" noProof="0" dirty="0"/>
              <a:t>Reiterate the process of inputs entry till you are confident with your business assumptions</a:t>
            </a:r>
          </a:p>
          <a:p>
            <a:pPr marL="0" lvl="1">
              <a:spcBef>
                <a:spcPts val="1200"/>
              </a:spcBef>
              <a:spcAft>
                <a:spcPts val="600"/>
              </a:spcAft>
            </a:pPr>
            <a:r>
              <a:rPr lang="en-GB" sz="1050" b="1" dirty="0"/>
              <a:t>Check</a:t>
            </a:r>
          </a:p>
          <a:p>
            <a:pPr marL="0" lvl="1">
              <a:spcBef>
                <a:spcPts val="1000"/>
              </a:spcBef>
              <a:spcAft>
                <a:spcPts val="600"/>
              </a:spcAft>
            </a:pPr>
            <a:r>
              <a:rPr lang="en-GB" sz="1050" noProof="0" dirty="0"/>
              <a:t>The cell J1 should be equal to TRUE.  </a:t>
            </a:r>
            <a:r>
              <a:rPr lang="en-GB" sz="1050" dirty="0"/>
              <a:t>Please verify your % for product and service ranges and distribution channels</a:t>
            </a:r>
            <a:endParaRPr lang="en-GB" sz="1050" noProof="0" dirty="0"/>
          </a:p>
          <a:p>
            <a:pPr marL="0" lvl="1">
              <a:spcBef>
                <a:spcPts val="1200"/>
              </a:spcBef>
              <a:spcAft>
                <a:spcPts val="600"/>
              </a:spcAft>
            </a:pPr>
            <a:r>
              <a:rPr lang="en-GB" sz="1050" b="1" dirty="0"/>
              <a:t>TIP</a:t>
            </a:r>
          </a:p>
          <a:p>
            <a:pPr marL="0" lvl="1">
              <a:spcBef>
                <a:spcPts val="1000"/>
              </a:spcBef>
              <a:spcAft>
                <a:spcPts val="600"/>
              </a:spcAft>
            </a:pPr>
            <a:r>
              <a:rPr lang="en-GB" sz="1050" dirty="0">
                <a:solidFill>
                  <a:srgbClr val="FF0000"/>
                </a:solidFill>
              </a:rPr>
              <a:t>COMMENT column (AQ:AQ) provides you  an opportunity for adding a free text with your own comment</a:t>
            </a:r>
          </a:p>
          <a:p>
            <a:pPr marL="0" lvl="1">
              <a:spcBef>
                <a:spcPts val="1000"/>
              </a:spcBef>
              <a:spcAft>
                <a:spcPts val="600"/>
              </a:spcAft>
            </a:pPr>
            <a:r>
              <a:rPr lang="en-GB" sz="1050" dirty="0">
                <a:solidFill>
                  <a:srgbClr val="FF0000"/>
                </a:solidFill>
              </a:rPr>
              <a:t>TRANSLATION NOTE column (AR:AR) provides you a translation of REFERENCE PRODUCT / SERVICE (I:I) and ITEM (K:K) columns</a:t>
            </a:r>
          </a:p>
        </p:txBody>
      </p:sp>
      <p:sp>
        <p:nvSpPr>
          <p:cNvPr id="4" name="Rectangle 3">
            <a:extLst>
              <a:ext uri="{FF2B5EF4-FFF2-40B4-BE49-F238E27FC236}">
                <a16:creationId xmlns:a16="http://schemas.microsoft.com/office/drawing/2014/main" id="{4C08F8F6-3AED-4406-BFA5-6E0F62FA4F9D}"/>
              </a:ext>
            </a:extLst>
          </p:cNvPr>
          <p:cNvSpPr/>
          <p:nvPr/>
        </p:nvSpPr>
        <p:spPr>
          <a:xfrm>
            <a:off x="288254" y="5153377"/>
            <a:ext cx="5220000" cy="432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13BAAAF0-431D-2BB4-918B-67FEC2C62BDD}"/>
              </a:ext>
            </a:extLst>
          </p:cNvPr>
          <p:cNvSpPr/>
          <p:nvPr/>
        </p:nvSpPr>
        <p:spPr>
          <a:xfrm>
            <a:off x="288254" y="5683469"/>
            <a:ext cx="5220000" cy="432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0A7617C3-82B2-98BD-0C05-93265862C374}"/>
              </a:ext>
            </a:extLst>
          </p:cNvPr>
          <p:cNvGrpSpPr/>
          <p:nvPr/>
        </p:nvGrpSpPr>
        <p:grpSpPr>
          <a:xfrm>
            <a:off x="6442608" y="1510657"/>
            <a:ext cx="3780000" cy="956724"/>
            <a:chOff x="5486730" y="675770"/>
            <a:chExt cx="3810532" cy="956724"/>
          </a:xfrm>
        </p:grpSpPr>
        <p:pic>
          <p:nvPicPr>
            <p:cNvPr id="15" name="Picture 14">
              <a:extLst>
                <a:ext uri="{FF2B5EF4-FFF2-40B4-BE49-F238E27FC236}">
                  <a16:creationId xmlns:a16="http://schemas.microsoft.com/office/drawing/2014/main" id="{92B6A6E0-26C9-1EF4-2D83-CA0E849BC299}"/>
                </a:ext>
              </a:extLst>
            </p:cNvPr>
            <p:cNvPicPr>
              <a:picLocks noChangeAspect="1"/>
            </p:cNvPicPr>
            <p:nvPr/>
          </p:nvPicPr>
          <p:blipFill>
            <a:blip r:embed="rId4"/>
            <a:stretch>
              <a:fillRect/>
            </a:stretch>
          </p:blipFill>
          <p:spPr>
            <a:xfrm>
              <a:off x="5486730" y="675770"/>
              <a:ext cx="3810532" cy="828791"/>
            </a:xfrm>
            <a:prstGeom prst="rect">
              <a:avLst/>
            </a:prstGeom>
          </p:spPr>
        </p:pic>
        <p:sp>
          <p:nvSpPr>
            <p:cNvPr id="9" name="Arrow: Right 8">
              <a:extLst>
                <a:ext uri="{FF2B5EF4-FFF2-40B4-BE49-F238E27FC236}">
                  <a16:creationId xmlns:a16="http://schemas.microsoft.com/office/drawing/2014/main" id="{FD7B6024-E108-191C-104E-0F7F9334B4CC}"/>
                </a:ext>
              </a:extLst>
            </p:cNvPr>
            <p:cNvSpPr/>
            <p:nvPr/>
          </p:nvSpPr>
          <p:spPr>
            <a:xfrm rot="19190854">
              <a:off x="5581105" y="1344494"/>
              <a:ext cx="756000" cy="2880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6" name="Picture 5">
            <a:extLst>
              <a:ext uri="{FF2B5EF4-FFF2-40B4-BE49-F238E27FC236}">
                <a16:creationId xmlns:a16="http://schemas.microsoft.com/office/drawing/2014/main" id="{42D0168E-D93D-EC09-36A3-7487A29A9A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2608" y="4518552"/>
            <a:ext cx="3780000" cy="1892868"/>
          </a:xfrm>
          <a:prstGeom prst="rect">
            <a:avLst/>
          </a:prstGeom>
        </p:spPr>
      </p:pic>
      <p:sp>
        <p:nvSpPr>
          <p:cNvPr id="3" name="Date Placeholder 2">
            <a:extLst>
              <a:ext uri="{FF2B5EF4-FFF2-40B4-BE49-F238E27FC236}">
                <a16:creationId xmlns:a16="http://schemas.microsoft.com/office/drawing/2014/main" id="{5593DC48-480C-E2F2-538F-CB9732D51817}"/>
              </a:ext>
            </a:extLst>
          </p:cNvPr>
          <p:cNvSpPr>
            <a:spLocks noGrp="1"/>
          </p:cNvSpPr>
          <p:nvPr>
            <p:ph type="dt" sz="half" idx="15"/>
          </p:nvPr>
        </p:nvSpPr>
        <p:spPr/>
        <p:txBody>
          <a:bodyPr/>
          <a:lstStyle/>
          <a:p>
            <a:r>
              <a:rPr lang="en-BE"/>
              <a:t>02/11/2025</a:t>
            </a:r>
            <a:endParaRPr lang="en-US" dirty="0"/>
          </a:p>
        </p:txBody>
      </p:sp>
      <p:sp>
        <p:nvSpPr>
          <p:cNvPr id="7" name="Footer Placeholder 6">
            <a:extLst>
              <a:ext uri="{FF2B5EF4-FFF2-40B4-BE49-F238E27FC236}">
                <a16:creationId xmlns:a16="http://schemas.microsoft.com/office/drawing/2014/main" id="{A5152F27-38B3-4F14-FFB1-CE66232DD758}"/>
              </a:ext>
            </a:extLst>
          </p:cNvPr>
          <p:cNvSpPr>
            <a:spLocks noGrp="1"/>
          </p:cNvSpPr>
          <p:nvPr>
            <p:ph type="ftr" sz="quarter" idx="16"/>
          </p:nvPr>
        </p:nvSpPr>
        <p:spPr/>
        <p:txBody>
          <a:bodyPr/>
          <a:lstStyle/>
          <a:p>
            <a:r>
              <a:rPr lang="en-US"/>
              <a:t>Training Financial Plan v02</a:t>
            </a:r>
            <a:endParaRPr lang="en-US" dirty="0"/>
          </a:p>
        </p:txBody>
      </p:sp>
      <p:sp>
        <p:nvSpPr>
          <p:cNvPr id="8" name="Slide Number Placeholder 7">
            <a:extLst>
              <a:ext uri="{FF2B5EF4-FFF2-40B4-BE49-F238E27FC236}">
                <a16:creationId xmlns:a16="http://schemas.microsoft.com/office/drawing/2014/main" id="{A281BB99-AF54-4A5A-8853-3BC9CA1E948B}"/>
              </a:ext>
            </a:extLst>
          </p:cNvPr>
          <p:cNvSpPr>
            <a:spLocks noGrp="1"/>
          </p:cNvSpPr>
          <p:nvPr>
            <p:ph type="sldNum" sz="quarter" idx="17"/>
          </p:nvPr>
        </p:nvSpPr>
        <p:spPr/>
        <p:txBody>
          <a:bodyPr/>
          <a:lstStyle/>
          <a:p>
            <a:fld id="{CC057153-B650-4DEB-B370-79DDCFDCE934}" type="slidenum">
              <a:rPr lang="en-US" smtClean="0"/>
              <a:t>27</a:t>
            </a:fld>
            <a:endParaRPr lang="en-US" dirty="0"/>
          </a:p>
        </p:txBody>
      </p:sp>
    </p:spTree>
    <p:extLst>
      <p:ext uri="{BB962C8B-B14F-4D97-AF65-F5344CB8AC3E}">
        <p14:creationId xmlns:p14="http://schemas.microsoft.com/office/powerpoint/2010/main" val="3131435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508B-58B5-3B7B-F6BB-6AC64D418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6E4C2-D50A-8A74-DF66-630A9D247600}"/>
              </a:ext>
            </a:extLst>
          </p:cNvPr>
          <p:cNvSpPr>
            <a:spLocks noGrp="1"/>
          </p:cNvSpPr>
          <p:nvPr>
            <p:ph type="title"/>
          </p:nvPr>
        </p:nvSpPr>
        <p:spPr>
          <a:xfrm>
            <a:off x="281053" y="320040"/>
            <a:ext cx="4680245" cy="932688"/>
          </a:xfrm>
        </p:spPr>
        <p:txBody>
          <a:bodyPr vert="horz" lIns="91440" tIns="45720" rIns="91440" bIns="45720" rtlCol="0" anchor="b">
            <a:normAutofit fontScale="90000"/>
          </a:bodyPr>
          <a:lstStyle/>
          <a:p>
            <a:r>
              <a:rPr lang="en-GB" b="1" kern="1200" noProof="0" dirty="0">
                <a:latin typeface="+mj-lt"/>
                <a:ea typeface="+mj-ea"/>
                <a:cs typeface="+mj-cs"/>
              </a:rPr>
              <a:t>RevenueData Tab</a:t>
            </a:r>
            <a:br>
              <a:rPr lang="en-GB" b="1" kern="1200" noProof="0" dirty="0">
                <a:latin typeface="+mj-lt"/>
                <a:ea typeface="+mj-ea"/>
                <a:cs typeface="+mj-cs"/>
              </a:rPr>
            </a:br>
            <a:r>
              <a:rPr lang="en-GB" dirty="0"/>
              <a:t>FAQ</a:t>
            </a:r>
            <a:endParaRPr lang="en-GB" b="1" kern="1200" noProof="0" dirty="0">
              <a:latin typeface="+mj-lt"/>
              <a:ea typeface="+mj-ea"/>
              <a:cs typeface="+mj-cs"/>
            </a:endParaRPr>
          </a:p>
        </p:txBody>
      </p:sp>
      <p:pic>
        <p:nvPicPr>
          <p:cNvPr id="11" name="Picture Placeholder 10" descr="A green arrow pointing up&#10;&#10;AI-generated content may be incorrect.">
            <a:extLst>
              <a:ext uri="{FF2B5EF4-FFF2-40B4-BE49-F238E27FC236}">
                <a16:creationId xmlns:a16="http://schemas.microsoft.com/office/drawing/2014/main" id="{2ADF4C50-FAEC-4911-1155-93590FA4294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0"/>
            <a:ext cx="7783200" cy="6858000"/>
          </a:xfrm>
          <a:ln>
            <a:noFill/>
          </a:ln>
        </p:spPr>
      </p:pic>
      <p:sp>
        <p:nvSpPr>
          <p:cNvPr id="5" name="TextBox 4">
            <a:extLst>
              <a:ext uri="{FF2B5EF4-FFF2-40B4-BE49-F238E27FC236}">
                <a16:creationId xmlns:a16="http://schemas.microsoft.com/office/drawing/2014/main" id="{1810A74A-FD0B-1344-9D1D-848AB061AF9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1053" y="1332358"/>
            <a:ext cx="7993814" cy="4773549"/>
          </a:xfrm>
          <a:prstGeom prst="rect">
            <a:avLst/>
          </a:prstGeom>
        </p:spPr>
        <p:txBody>
          <a:bodyPr>
            <a:noAutofit/>
          </a:bodyPr>
          <a:lstStyle/>
          <a:p>
            <a:pPr>
              <a:spcBef>
                <a:spcPts val="600"/>
              </a:spcBef>
              <a:spcAft>
                <a:spcPts val="600"/>
              </a:spcAft>
            </a:pPr>
            <a:r>
              <a:rPr lang="en-GB" sz="1050" b="1" dirty="0"/>
              <a:t>The financial plan allows to record products with income that will not be taken into account in the total revenue by filtering them in the InputsData tab.  Why would we want that?</a:t>
            </a:r>
          </a:p>
          <a:p>
            <a:pPr>
              <a:spcBef>
                <a:spcPts val="600"/>
              </a:spcBef>
              <a:spcAft>
                <a:spcPts val="600"/>
              </a:spcAft>
            </a:pPr>
            <a:r>
              <a:rPr lang="en-GB" sz="1050" noProof="0" dirty="0"/>
              <a:t>It’s an option to add some specific products and to see the impact of these products on your total revenue by setting the filter to 1 or 0 in the InputsData tab.</a:t>
            </a:r>
            <a:endParaRPr lang="en-GB" sz="1050" dirty="0"/>
          </a:p>
          <a:p>
            <a:pPr>
              <a:spcBef>
                <a:spcPts val="600"/>
              </a:spcBef>
              <a:spcAft>
                <a:spcPts val="600"/>
              </a:spcAft>
            </a:pPr>
            <a:r>
              <a:rPr lang="en-GB" sz="1050" b="1" dirty="0"/>
              <a:t>If the entrepreneur has several different activities, how should they be named in the final plan? Product name like “Activity 1. Product A”, etc.?</a:t>
            </a:r>
          </a:p>
          <a:p>
            <a:pPr>
              <a:spcBef>
                <a:spcPts val="600"/>
              </a:spcBef>
              <a:spcAft>
                <a:spcPts val="600"/>
              </a:spcAft>
            </a:pPr>
            <a:r>
              <a:rPr lang="en-GB" sz="1050" noProof="0" dirty="0"/>
              <a:t>You may use the product name to differentiate your activities, but you will not get any direct consolidation by activity.</a:t>
            </a:r>
          </a:p>
          <a:p>
            <a:pPr>
              <a:spcBef>
                <a:spcPts val="600"/>
              </a:spcBef>
              <a:spcAft>
                <a:spcPts val="600"/>
              </a:spcAft>
            </a:pPr>
            <a:r>
              <a:rPr lang="en-GB" sz="1050" noProof="0" dirty="0"/>
              <a:t>It’s recommended to use the RANGE option that you can name activity 1, activity 2 and activity 3. And you pick the adequate range for each product.</a:t>
            </a:r>
          </a:p>
          <a:p>
            <a:pPr>
              <a:spcBef>
                <a:spcPts val="600"/>
              </a:spcBef>
              <a:spcAft>
                <a:spcPts val="600"/>
              </a:spcAft>
            </a:pPr>
            <a:r>
              <a:rPr lang="en-GB" sz="1050" b="1" dirty="0"/>
              <a:t>If we do not have the data for previous years' income, what should we indicate?</a:t>
            </a:r>
          </a:p>
          <a:p>
            <a:pPr>
              <a:spcBef>
                <a:spcPts val="600"/>
              </a:spcBef>
              <a:spcAft>
                <a:spcPts val="600"/>
              </a:spcAft>
            </a:pPr>
            <a:r>
              <a:rPr lang="en-GB" sz="1050" dirty="0"/>
              <a:t>You should know at least your total revenue and the total cost of goods sold of the previous years (from your official income statements declaration).  You should have also an estimation about the total products sold.</a:t>
            </a:r>
          </a:p>
          <a:p>
            <a:pPr>
              <a:spcBef>
                <a:spcPts val="600"/>
              </a:spcBef>
            </a:pPr>
            <a:r>
              <a:rPr lang="en-GB" sz="1050" dirty="0"/>
              <a:t>You may define a specific product or use one defined product, and for the specific year, enter :</a:t>
            </a:r>
          </a:p>
          <a:p>
            <a:pPr lvl="1"/>
            <a:r>
              <a:rPr lang="en-GB" sz="1050" dirty="0"/>
              <a:t>UNIT SELLING PRICE RANGE 1 	= Total revenue of the year / Number of products sold during the year</a:t>
            </a:r>
          </a:p>
          <a:p>
            <a:pPr lvl="1"/>
            <a:r>
              <a:rPr lang="en-GB" sz="1050" dirty="0"/>
              <a:t>MIX VOLUME RANGE 1 	= 100%</a:t>
            </a:r>
          </a:p>
          <a:p>
            <a:pPr lvl="1"/>
            <a:r>
              <a:rPr lang="en-GB" sz="1050" dirty="0"/>
              <a:t>UNIT COGS RANGE 1 	= Total cost of goods sold of the year / Number of products sold during the year</a:t>
            </a:r>
          </a:p>
          <a:p>
            <a:pPr lvl="1">
              <a:spcAft>
                <a:spcPts val="600"/>
              </a:spcAft>
            </a:pPr>
            <a:r>
              <a:rPr lang="en-GB" sz="1050" dirty="0"/>
              <a:t>QUARTER 4 		= Number of products sold during the year</a:t>
            </a:r>
          </a:p>
          <a:p>
            <a:pPr>
              <a:spcAft>
                <a:spcPts val="600"/>
              </a:spcAft>
            </a:pPr>
            <a:r>
              <a:rPr lang="en-GB" sz="1050" b="1" dirty="0"/>
              <a:t>Proposal: add an extra sheet to show how the Cost of Goods Sold (all costs except labour costs) is calculated.</a:t>
            </a:r>
          </a:p>
          <a:p>
            <a:pPr>
              <a:spcAft>
                <a:spcPts val="600"/>
              </a:spcAft>
            </a:pPr>
            <a:r>
              <a:rPr lang="en-GB" sz="1050" dirty="0"/>
              <a:t>This proposal is under consideration but not yet implemented.</a:t>
            </a:r>
          </a:p>
        </p:txBody>
      </p:sp>
      <p:pic>
        <p:nvPicPr>
          <p:cNvPr id="13" name="Picture 12" descr="A cup of coffee and clock&#10;&#10;AI-generated content may be incorrect.">
            <a:extLst>
              <a:ext uri="{FF2B5EF4-FFF2-40B4-BE49-F238E27FC236}">
                <a16:creationId xmlns:a16="http://schemas.microsoft.com/office/drawing/2014/main" id="{60E5C68F-9DC8-61C2-200A-9BCCDEC7D90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71746" y="4410000"/>
            <a:ext cx="2820254" cy="2448000"/>
          </a:xfrm>
          <a:prstGeom prst="rect">
            <a:avLst/>
          </a:prstGeom>
        </p:spPr>
      </p:pic>
      <p:sp>
        <p:nvSpPr>
          <p:cNvPr id="19" name="TextBox 18">
            <a:extLst>
              <a:ext uri="{FF2B5EF4-FFF2-40B4-BE49-F238E27FC236}">
                <a16:creationId xmlns:a16="http://schemas.microsoft.com/office/drawing/2014/main" id="{718EA885-5B1F-38AC-B2CD-C9F360C7202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829862" y="4201966"/>
            <a:ext cx="1904023" cy="3203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050" b="1" noProof="0" dirty="0"/>
              <a:t>Time for coffee or tea</a:t>
            </a:r>
          </a:p>
        </p:txBody>
      </p:sp>
      <p:sp>
        <p:nvSpPr>
          <p:cNvPr id="3" name="Date Placeholder 2">
            <a:extLst>
              <a:ext uri="{FF2B5EF4-FFF2-40B4-BE49-F238E27FC236}">
                <a16:creationId xmlns:a16="http://schemas.microsoft.com/office/drawing/2014/main" id="{18005059-684A-B6FA-AE98-892697247D21}"/>
              </a:ext>
            </a:extLst>
          </p:cNvPr>
          <p:cNvSpPr>
            <a:spLocks noGrp="1"/>
          </p:cNvSpPr>
          <p:nvPr>
            <p:ph type="dt" sz="half" idx="15"/>
          </p:nvPr>
        </p:nvSpPr>
        <p:spPr/>
        <p:txBody>
          <a:bodyPr/>
          <a:lstStyle/>
          <a:p>
            <a:r>
              <a:rPr lang="en-BE"/>
              <a:t>02/11/2025</a:t>
            </a:r>
            <a:endParaRPr lang="en-US" dirty="0"/>
          </a:p>
        </p:txBody>
      </p:sp>
      <p:sp>
        <p:nvSpPr>
          <p:cNvPr id="7" name="Footer Placeholder 6">
            <a:extLst>
              <a:ext uri="{FF2B5EF4-FFF2-40B4-BE49-F238E27FC236}">
                <a16:creationId xmlns:a16="http://schemas.microsoft.com/office/drawing/2014/main" id="{0A4EB8D6-64D1-456F-D829-82B39B9F7B00}"/>
              </a:ext>
            </a:extLst>
          </p:cNvPr>
          <p:cNvSpPr>
            <a:spLocks noGrp="1"/>
          </p:cNvSpPr>
          <p:nvPr>
            <p:ph type="ftr" sz="quarter" idx="16"/>
          </p:nvPr>
        </p:nvSpPr>
        <p:spPr/>
        <p:txBody>
          <a:bodyPr/>
          <a:lstStyle/>
          <a:p>
            <a:r>
              <a:rPr lang="en-US"/>
              <a:t>Training Financial Plan v02</a:t>
            </a:r>
            <a:endParaRPr lang="en-US" dirty="0"/>
          </a:p>
        </p:txBody>
      </p:sp>
      <p:sp>
        <p:nvSpPr>
          <p:cNvPr id="8" name="Slide Number Placeholder 7">
            <a:extLst>
              <a:ext uri="{FF2B5EF4-FFF2-40B4-BE49-F238E27FC236}">
                <a16:creationId xmlns:a16="http://schemas.microsoft.com/office/drawing/2014/main" id="{A420B10A-7BB7-0241-CDD2-8B4F7F11FB1A}"/>
              </a:ext>
            </a:extLst>
          </p:cNvPr>
          <p:cNvSpPr>
            <a:spLocks noGrp="1"/>
          </p:cNvSpPr>
          <p:nvPr>
            <p:ph type="sldNum" sz="quarter" idx="17"/>
          </p:nvPr>
        </p:nvSpPr>
        <p:spPr/>
        <p:txBody>
          <a:bodyPr/>
          <a:lstStyle/>
          <a:p>
            <a:fld id="{CC057153-B650-4DEB-B370-79DDCFDCE934}" type="slidenum">
              <a:rPr lang="en-US" smtClean="0"/>
              <a:t>28</a:t>
            </a:fld>
            <a:endParaRPr lang="en-US" dirty="0"/>
          </a:p>
        </p:txBody>
      </p:sp>
    </p:spTree>
    <p:extLst>
      <p:ext uri="{BB962C8B-B14F-4D97-AF65-F5344CB8AC3E}">
        <p14:creationId xmlns:p14="http://schemas.microsoft.com/office/powerpoint/2010/main" val="1882059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B280B-C768-A016-5EE7-F5E5FEC9E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72EDC-8873-F077-9579-460F9BB12077}"/>
              </a:ext>
            </a:extLst>
          </p:cNvPr>
          <p:cNvSpPr>
            <a:spLocks noGrp="1"/>
          </p:cNvSpPr>
          <p:nvPr>
            <p:ph type="title"/>
          </p:nvPr>
        </p:nvSpPr>
        <p:spPr>
          <a:xfrm>
            <a:off x="7899381" y="280681"/>
            <a:ext cx="4140000" cy="1047982"/>
          </a:xfrm>
        </p:spPr>
        <p:txBody>
          <a:bodyPr vert="horz" lIns="91440" tIns="45720" rIns="91440" bIns="45720" rtlCol="0" anchor="b">
            <a:normAutofit fontScale="90000"/>
          </a:bodyPr>
          <a:lstStyle/>
          <a:p>
            <a:r>
              <a:rPr lang="en-GB" b="1" kern="1200" noProof="0" dirty="0">
                <a:latin typeface="+mj-lt"/>
                <a:ea typeface="+mj-ea"/>
                <a:cs typeface="+mj-cs"/>
              </a:rPr>
              <a:t>RevenuePivot Tab</a:t>
            </a:r>
            <a:br>
              <a:rPr lang="en-GB" b="1" kern="1200" noProof="0" dirty="0">
                <a:latin typeface="+mj-lt"/>
                <a:ea typeface="+mj-ea"/>
                <a:cs typeface="+mj-cs"/>
              </a:rPr>
            </a:br>
            <a:r>
              <a:rPr lang="en-GB" b="1" kern="1200" noProof="0" dirty="0">
                <a:latin typeface="+mj-lt"/>
                <a:ea typeface="+mj-ea"/>
                <a:cs typeface="+mj-cs"/>
              </a:rPr>
              <a:t>(1/1)</a:t>
            </a:r>
          </a:p>
        </p:txBody>
      </p:sp>
      <p:pic>
        <p:nvPicPr>
          <p:cNvPr id="4" name="Content Placeholder 3" descr="display stock information on LED screen">
            <a:extLst>
              <a:ext uri="{FF2B5EF4-FFF2-40B4-BE49-F238E27FC236}">
                <a16:creationId xmlns:a16="http://schemas.microsoft.com/office/drawing/2014/main" id="{2A085B8D-0582-E61A-F71C-0B9B7F7F26A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713BF25A-DB3E-6402-3331-6AB8C6FF065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718276"/>
            <a:ext cx="4140000" cy="3927149"/>
          </a:xfrm>
          <a:prstGeom prst="rect">
            <a:avLst/>
          </a:prstGeom>
        </p:spPr>
        <p:txBody>
          <a:bodyPr>
            <a:normAutofit/>
          </a:bodyPr>
          <a:lstStyle/>
          <a:p>
            <a:pPr marL="0" indent="0">
              <a:lnSpc>
                <a:spcPct val="90000"/>
              </a:lnSpc>
              <a:spcBef>
                <a:spcPts val="2500"/>
              </a:spcBef>
              <a:spcAft>
                <a:spcPts val="600"/>
              </a:spcAft>
              <a:buNone/>
            </a:pPr>
            <a:r>
              <a:rPr lang="en-GB" sz="1050" b="1" noProof="0" dirty="0"/>
              <a:t>PivotTables</a:t>
            </a:r>
          </a:p>
          <a:p>
            <a:pPr marL="0" lvl="1" indent="0">
              <a:lnSpc>
                <a:spcPct val="90000"/>
              </a:lnSpc>
              <a:spcBef>
                <a:spcPts val="1000"/>
              </a:spcBef>
              <a:spcAft>
                <a:spcPts val="600"/>
              </a:spcAft>
              <a:buNone/>
            </a:pPr>
            <a:r>
              <a:rPr lang="en-GB" sz="1050" noProof="0" dirty="0"/>
              <a:t>PivotTableRevenueData1	By quarter</a:t>
            </a:r>
          </a:p>
          <a:p>
            <a:pPr marL="0" lvl="1">
              <a:lnSpc>
                <a:spcPct val="90000"/>
              </a:lnSpc>
              <a:spcBef>
                <a:spcPts val="1000"/>
              </a:spcBef>
              <a:spcAft>
                <a:spcPts val="600"/>
              </a:spcAft>
            </a:pPr>
            <a:r>
              <a:rPr lang="en-GB" sz="1050" noProof="0" dirty="0"/>
              <a:t>PivotTableRevenueData2	By product / service</a:t>
            </a:r>
          </a:p>
          <a:p>
            <a:pPr marL="0" lvl="1">
              <a:lnSpc>
                <a:spcPct val="90000"/>
              </a:lnSpc>
              <a:spcBef>
                <a:spcPts val="1000"/>
              </a:spcBef>
              <a:spcAft>
                <a:spcPts val="600"/>
              </a:spcAft>
            </a:pPr>
            <a:r>
              <a:rPr lang="en-GB" sz="1050" noProof="0" dirty="0"/>
              <a:t>PivotTableRevenueData3	By product / service range</a:t>
            </a:r>
          </a:p>
          <a:p>
            <a:pPr marL="0" lvl="1">
              <a:lnSpc>
                <a:spcPct val="90000"/>
              </a:lnSpc>
              <a:spcBef>
                <a:spcPts val="1000"/>
              </a:spcBef>
              <a:spcAft>
                <a:spcPts val="600"/>
              </a:spcAft>
            </a:pPr>
            <a:r>
              <a:rPr lang="en-GB" sz="1050" noProof="0" dirty="0"/>
              <a:t>PivotTableRevenueData4A	By </a:t>
            </a:r>
            <a:r>
              <a:rPr lang="en-GB" sz="1050" dirty="0"/>
              <a:t>distribution channel</a:t>
            </a:r>
            <a:endParaRPr lang="en-GB" sz="1050" noProof="0" dirty="0"/>
          </a:p>
          <a:p>
            <a:pPr marL="0" lvl="1">
              <a:lnSpc>
                <a:spcPct val="90000"/>
              </a:lnSpc>
              <a:spcBef>
                <a:spcPts val="1000"/>
              </a:spcBef>
              <a:spcAft>
                <a:spcPts val="600"/>
              </a:spcAft>
            </a:pPr>
            <a:r>
              <a:rPr lang="en-GB" sz="1050" noProof="0" dirty="0"/>
              <a:t>PivotTableRevenueData4B	By aggregated product / service 		type</a:t>
            </a:r>
          </a:p>
          <a:p>
            <a:pPr marL="0" lvl="1">
              <a:lnSpc>
                <a:spcPct val="90000"/>
              </a:lnSpc>
              <a:spcBef>
                <a:spcPts val="1000"/>
              </a:spcBef>
              <a:spcAft>
                <a:spcPts val="600"/>
              </a:spcAft>
            </a:pPr>
            <a:r>
              <a:rPr lang="en-GB" sz="1050" noProof="0" dirty="0"/>
              <a:t>PivotTableRevenueData5	By semester</a:t>
            </a:r>
          </a:p>
        </p:txBody>
      </p:sp>
      <p:sp>
        <p:nvSpPr>
          <p:cNvPr id="3" name="Date Placeholder 2">
            <a:extLst>
              <a:ext uri="{FF2B5EF4-FFF2-40B4-BE49-F238E27FC236}">
                <a16:creationId xmlns:a16="http://schemas.microsoft.com/office/drawing/2014/main" id="{FFD7A3C9-BAE1-7660-274C-B68935D961E7}"/>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32F15A0B-2F33-5166-3FC8-D50DD8C75750}"/>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55209E11-5846-C97C-908B-46B058188C64}"/>
              </a:ext>
            </a:extLst>
          </p:cNvPr>
          <p:cNvSpPr>
            <a:spLocks noGrp="1"/>
          </p:cNvSpPr>
          <p:nvPr>
            <p:ph type="sldNum" sz="quarter" idx="12"/>
          </p:nvPr>
        </p:nvSpPr>
        <p:spPr/>
        <p:txBody>
          <a:bodyPr/>
          <a:lstStyle/>
          <a:p>
            <a:fld id="{CC057153-B650-4DEB-B370-79DDCFDCE934}" type="slidenum">
              <a:rPr lang="en-GB" noProof="0" smtClean="0"/>
              <a:t>29</a:t>
            </a:fld>
            <a:endParaRPr lang="en-GB" noProof="0" dirty="0"/>
          </a:p>
        </p:txBody>
      </p:sp>
      <p:sp>
        <p:nvSpPr>
          <p:cNvPr id="10" name="Rectangle 9">
            <a:extLst>
              <a:ext uri="{FF2B5EF4-FFF2-40B4-BE49-F238E27FC236}">
                <a16:creationId xmlns:a16="http://schemas.microsoft.com/office/drawing/2014/main" id="{C61C753E-A17D-F359-A519-0B5D1D4B6DDF}"/>
              </a:ext>
            </a:extLst>
          </p:cNvPr>
          <p:cNvSpPr/>
          <p:nvPr/>
        </p:nvSpPr>
        <p:spPr>
          <a:xfrm>
            <a:off x="1800007" y="0"/>
            <a:ext cx="3398400" cy="68580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35E71BA4-F6A0-561F-8D49-FB070DCB78D9}"/>
              </a:ext>
            </a:extLst>
          </p:cNvPr>
          <p:cNvPicPr>
            <a:picLocks noChangeAspect="1"/>
          </p:cNvPicPr>
          <p:nvPr/>
        </p:nvPicPr>
        <p:blipFill>
          <a:blip r:embed="rId4"/>
          <a:stretch>
            <a:fillRect/>
          </a:stretch>
        </p:blipFill>
        <p:spPr>
          <a:xfrm>
            <a:off x="1800007" y="0"/>
            <a:ext cx="3398384" cy="6858000"/>
          </a:xfrm>
          <a:prstGeom prst="rect">
            <a:avLst/>
          </a:prstGeom>
        </p:spPr>
      </p:pic>
    </p:spTree>
    <p:extLst>
      <p:ext uri="{BB962C8B-B14F-4D97-AF65-F5344CB8AC3E}">
        <p14:creationId xmlns:p14="http://schemas.microsoft.com/office/powerpoint/2010/main" val="1986881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1BBC-76BB-C20B-EE39-A41657F5A2EE}"/>
              </a:ext>
            </a:extLst>
          </p:cNvPr>
          <p:cNvSpPr>
            <a:spLocks noGrp="1"/>
          </p:cNvSpPr>
          <p:nvPr>
            <p:ph type="ctrTitle"/>
          </p:nvPr>
        </p:nvSpPr>
        <p:spPr>
          <a:xfrm>
            <a:off x="274320" y="1801368"/>
            <a:ext cx="7772400" cy="4572000"/>
          </a:xfrm>
        </p:spPr>
        <p:txBody>
          <a:bodyPr anchor="b">
            <a:normAutofit/>
          </a:bodyPr>
          <a:lstStyle/>
          <a:p>
            <a:r>
              <a:rPr lang="en-GB" noProof="0" dirty="0"/>
              <a:t>Introduction</a:t>
            </a:r>
          </a:p>
        </p:txBody>
      </p:sp>
      <p:sp>
        <p:nvSpPr>
          <p:cNvPr id="3" name="Date Placeholder 2">
            <a:extLst>
              <a:ext uri="{FF2B5EF4-FFF2-40B4-BE49-F238E27FC236}">
                <a16:creationId xmlns:a16="http://schemas.microsoft.com/office/drawing/2014/main" id="{48228550-C80B-14F7-F70D-D28DBB5DD429}"/>
              </a:ext>
            </a:extLst>
          </p:cNvPr>
          <p:cNvSpPr>
            <a:spLocks noGrp="1"/>
          </p:cNvSpPr>
          <p:nvPr>
            <p:ph type="dt" sz="half" idx="10"/>
          </p:nvPr>
        </p:nvSpPr>
        <p:spPr/>
        <p:txBody>
          <a:bodyPr/>
          <a:lstStyle/>
          <a:p>
            <a:r>
              <a:rPr lang="en-BE"/>
              <a:t>02/11/2025</a:t>
            </a:r>
            <a:endParaRPr lang="en-GB" dirty="0"/>
          </a:p>
        </p:txBody>
      </p:sp>
      <p:sp>
        <p:nvSpPr>
          <p:cNvPr id="4" name="Footer Placeholder 3">
            <a:extLst>
              <a:ext uri="{FF2B5EF4-FFF2-40B4-BE49-F238E27FC236}">
                <a16:creationId xmlns:a16="http://schemas.microsoft.com/office/drawing/2014/main" id="{5CB0E557-A44B-B84A-4D3A-2D75F67D45CD}"/>
              </a:ext>
            </a:extLst>
          </p:cNvPr>
          <p:cNvSpPr>
            <a:spLocks noGrp="1"/>
          </p:cNvSpPr>
          <p:nvPr>
            <p:ph type="ftr" sz="quarter" idx="11"/>
          </p:nvPr>
        </p:nvSpPr>
        <p:spPr/>
        <p:txBody>
          <a:bodyPr/>
          <a:lstStyle/>
          <a:p>
            <a:r>
              <a:rPr lang="en-GB" dirty="0"/>
              <a:t>Training Financial Plan v02</a:t>
            </a:r>
          </a:p>
        </p:txBody>
      </p:sp>
      <p:sp>
        <p:nvSpPr>
          <p:cNvPr id="5" name="Slide Number Placeholder 4">
            <a:extLst>
              <a:ext uri="{FF2B5EF4-FFF2-40B4-BE49-F238E27FC236}">
                <a16:creationId xmlns:a16="http://schemas.microsoft.com/office/drawing/2014/main" id="{85EC9AD4-48DE-3C0D-2C2A-A9B36AF5F94F}"/>
              </a:ext>
            </a:extLst>
          </p:cNvPr>
          <p:cNvSpPr>
            <a:spLocks noGrp="1"/>
          </p:cNvSpPr>
          <p:nvPr>
            <p:ph type="sldNum" sz="quarter" idx="12"/>
          </p:nvPr>
        </p:nvSpPr>
        <p:spPr/>
        <p:txBody>
          <a:bodyPr/>
          <a:lstStyle/>
          <a:p>
            <a:fld id="{CC057153-B650-4DEB-B370-79DDCFDCE934}" type="slidenum">
              <a:rPr lang="en-GB" smtClean="0"/>
              <a:t>3</a:t>
            </a:fld>
            <a:endParaRPr lang="en-GB" dirty="0"/>
          </a:p>
        </p:txBody>
      </p:sp>
    </p:spTree>
    <p:extLst>
      <p:ext uri="{BB962C8B-B14F-4D97-AF65-F5344CB8AC3E}">
        <p14:creationId xmlns:p14="http://schemas.microsoft.com/office/powerpoint/2010/main" val="3376019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86B29-B690-A1FF-3C4C-F110A90EF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60989-E22C-C7EF-6744-DD8491753DAF}"/>
              </a:ext>
            </a:extLst>
          </p:cNvPr>
          <p:cNvSpPr>
            <a:spLocks noGrp="1"/>
          </p:cNvSpPr>
          <p:nvPr>
            <p:ph type="title"/>
          </p:nvPr>
        </p:nvSpPr>
        <p:spPr>
          <a:xfrm>
            <a:off x="7899381" y="280681"/>
            <a:ext cx="4140000" cy="1047982"/>
          </a:xfrm>
        </p:spPr>
        <p:txBody>
          <a:bodyPr vert="horz" lIns="91440" tIns="45720" rIns="91440" bIns="45720" rtlCol="0" anchor="b">
            <a:normAutofit fontScale="90000"/>
          </a:bodyPr>
          <a:lstStyle/>
          <a:p>
            <a:r>
              <a:rPr lang="en-GB" b="1" kern="1200" noProof="0" dirty="0">
                <a:latin typeface="+mj-lt"/>
                <a:ea typeface="+mj-ea"/>
                <a:cs typeface="+mj-cs"/>
              </a:rPr>
              <a:t>RevenueChart Tab</a:t>
            </a:r>
            <a:br>
              <a:rPr lang="en-GB" b="1" kern="1200" noProof="0" dirty="0">
                <a:latin typeface="+mj-lt"/>
                <a:ea typeface="+mj-ea"/>
                <a:cs typeface="+mj-cs"/>
              </a:rPr>
            </a:br>
            <a:r>
              <a:rPr lang="en-GB" b="1" kern="1200" noProof="0" dirty="0">
                <a:latin typeface="+mj-lt"/>
                <a:ea typeface="+mj-ea"/>
                <a:cs typeface="+mj-cs"/>
              </a:rPr>
              <a:t>(1/1)</a:t>
            </a:r>
          </a:p>
        </p:txBody>
      </p:sp>
      <p:pic>
        <p:nvPicPr>
          <p:cNvPr id="4" name="Content Placeholder 3" descr="display stock information on LED screen">
            <a:extLst>
              <a:ext uri="{FF2B5EF4-FFF2-40B4-BE49-F238E27FC236}">
                <a16:creationId xmlns:a16="http://schemas.microsoft.com/office/drawing/2014/main" id="{ED7BB99D-77AD-4EAD-9DE2-3F310537DB1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15A2FC37-75B5-D375-3AD7-59C1DD298D7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718276"/>
            <a:ext cx="4140000" cy="3927149"/>
          </a:xfrm>
          <a:prstGeom prst="rect">
            <a:avLst/>
          </a:prstGeom>
        </p:spPr>
        <p:txBody>
          <a:bodyPr>
            <a:normAutofit/>
          </a:bodyPr>
          <a:lstStyle/>
          <a:p>
            <a:pPr marL="0" indent="0">
              <a:lnSpc>
                <a:spcPct val="90000"/>
              </a:lnSpc>
              <a:spcBef>
                <a:spcPts val="2500"/>
              </a:spcBef>
              <a:spcAft>
                <a:spcPts val="600"/>
              </a:spcAft>
              <a:buNone/>
            </a:pPr>
            <a:r>
              <a:rPr lang="en-GB" sz="1050" b="1" noProof="0" dirty="0"/>
              <a:t>Chart</a:t>
            </a:r>
          </a:p>
          <a:p>
            <a:pPr marL="0" lvl="1" indent="0">
              <a:lnSpc>
                <a:spcPct val="90000"/>
              </a:lnSpc>
              <a:spcBef>
                <a:spcPts val="1000"/>
              </a:spcBef>
              <a:spcAft>
                <a:spcPts val="600"/>
              </a:spcAft>
              <a:buNone/>
            </a:pPr>
            <a:r>
              <a:rPr lang="en-GB" sz="1050" noProof="0" dirty="0"/>
              <a:t>Revenue and Gross Profit	By product / service</a:t>
            </a:r>
          </a:p>
          <a:p>
            <a:pPr marL="0" lvl="1">
              <a:lnSpc>
                <a:spcPct val="90000"/>
              </a:lnSpc>
              <a:spcBef>
                <a:spcPts val="1000"/>
              </a:spcBef>
              <a:spcAft>
                <a:spcPts val="600"/>
              </a:spcAft>
            </a:pPr>
            <a:r>
              <a:rPr lang="en-GB" sz="1050" noProof="0" dirty="0"/>
              <a:t>Revenue and Gross Profit	By product / service range</a:t>
            </a:r>
          </a:p>
          <a:p>
            <a:pPr marL="0" lvl="1">
              <a:lnSpc>
                <a:spcPct val="90000"/>
              </a:lnSpc>
              <a:spcBef>
                <a:spcPts val="1000"/>
              </a:spcBef>
              <a:spcAft>
                <a:spcPts val="600"/>
              </a:spcAft>
            </a:pPr>
            <a:r>
              <a:rPr lang="en-GB" sz="1050" noProof="0" dirty="0"/>
              <a:t>Revenue and Gross Profit	By distribution channel</a:t>
            </a:r>
          </a:p>
        </p:txBody>
      </p:sp>
      <p:sp>
        <p:nvSpPr>
          <p:cNvPr id="3" name="Date Placeholder 2">
            <a:extLst>
              <a:ext uri="{FF2B5EF4-FFF2-40B4-BE49-F238E27FC236}">
                <a16:creationId xmlns:a16="http://schemas.microsoft.com/office/drawing/2014/main" id="{B911756A-0BCE-683E-4E39-BB3FDA3A5DB1}"/>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15A8D1BD-011E-60A0-D3EE-FA69AC31FE6F}"/>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B296A594-C046-C70F-31CC-F5ABAA6690FF}"/>
              </a:ext>
            </a:extLst>
          </p:cNvPr>
          <p:cNvSpPr>
            <a:spLocks noGrp="1"/>
          </p:cNvSpPr>
          <p:nvPr>
            <p:ph type="sldNum" sz="quarter" idx="12"/>
          </p:nvPr>
        </p:nvSpPr>
        <p:spPr/>
        <p:txBody>
          <a:bodyPr/>
          <a:lstStyle/>
          <a:p>
            <a:fld id="{CC057153-B650-4DEB-B370-79DDCFDCE934}" type="slidenum">
              <a:rPr lang="en-GB" noProof="0" smtClean="0"/>
              <a:t>30</a:t>
            </a:fld>
            <a:endParaRPr lang="en-GB" noProof="0" dirty="0"/>
          </a:p>
        </p:txBody>
      </p:sp>
      <p:grpSp>
        <p:nvGrpSpPr>
          <p:cNvPr id="14" name="Group 13">
            <a:extLst>
              <a:ext uri="{FF2B5EF4-FFF2-40B4-BE49-F238E27FC236}">
                <a16:creationId xmlns:a16="http://schemas.microsoft.com/office/drawing/2014/main" id="{6EF78ECC-2A83-AFBE-4900-F0CD067BD504}"/>
              </a:ext>
            </a:extLst>
          </p:cNvPr>
          <p:cNvGrpSpPr/>
          <p:nvPr/>
        </p:nvGrpSpPr>
        <p:grpSpPr>
          <a:xfrm>
            <a:off x="298174" y="673994"/>
            <a:ext cx="10260592" cy="5559178"/>
            <a:chOff x="924339" y="435458"/>
            <a:chExt cx="10260592" cy="5559178"/>
          </a:xfrm>
        </p:grpSpPr>
        <p:pic>
          <p:nvPicPr>
            <p:cNvPr id="11" name="Picture 10">
              <a:extLst>
                <a:ext uri="{FF2B5EF4-FFF2-40B4-BE49-F238E27FC236}">
                  <a16:creationId xmlns:a16="http://schemas.microsoft.com/office/drawing/2014/main" id="{73F50856-116C-D556-03A4-F89CD5F988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339" y="435458"/>
              <a:ext cx="4680000" cy="2565636"/>
            </a:xfrm>
            <a:prstGeom prst="rect">
              <a:avLst/>
            </a:prstGeom>
          </p:spPr>
        </p:pic>
        <p:pic>
          <p:nvPicPr>
            <p:cNvPr id="12" name="Picture 11">
              <a:extLst>
                <a:ext uri="{FF2B5EF4-FFF2-40B4-BE49-F238E27FC236}">
                  <a16:creationId xmlns:a16="http://schemas.microsoft.com/office/drawing/2014/main" id="{20E337CF-0E97-55FD-C108-E4F9DA2489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4339" y="3378426"/>
              <a:ext cx="4680000" cy="2565636"/>
            </a:xfrm>
            <a:prstGeom prst="rect">
              <a:avLst/>
            </a:prstGeom>
          </p:spPr>
        </p:pic>
        <p:pic>
          <p:nvPicPr>
            <p:cNvPr id="13" name="Picture 12">
              <a:extLst>
                <a:ext uri="{FF2B5EF4-FFF2-40B4-BE49-F238E27FC236}">
                  <a16:creationId xmlns:a16="http://schemas.microsoft.com/office/drawing/2014/main" id="{9986AEBD-2AA3-4894-6377-1D5D6E6C9F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4931" y="3378426"/>
              <a:ext cx="4680000" cy="2616210"/>
            </a:xfrm>
            <a:prstGeom prst="rect">
              <a:avLst/>
            </a:prstGeom>
          </p:spPr>
        </p:pic>
      </p:grpSp>
    </p:spTree>
    <p:extLst>
      <p:ext uri="{BB962C8B-B14F-4D97-AF65-F5344CB8AC3E}">
        <p14:creationId xmlns:p14="http://schemas.microsoft.com/office/powerpoint/2010/main" val="2903769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52701-D3C5-09FD-8594-E59EC006A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C88C2-B59F-F406-2675-4DAF37F0B204}"/>
              </a:ext>
            </a:extLst>
          </p:cNvPr>
          <p:cNvSpPr>
            <a:spLocks noGrp="1"/>
          </p:cNvSpPr>
          <p:nvPr>
            <p:ph type="title"/>
          </p:nvPr>
        </p:nvSpPr>
        <p:spPr>
          <a:xfrm>
            <a:off x="7971183" y="81977"/>
            <a:ext cx="4090185" cy="1180293"/>
          </a:xfrm>
        </p:spPr>
        <p:txBody>
          <a:bodyPr vert="horz" lIns="91440" tIns="45720" rIns="91440" bIns="45720" rtlCol="0" anchor="b">
            <a:normAutofit/>
          </a:bodyPr>
          <a:lstStyle/>
          <a:p>
            <a:r>
              <a:rPr lang="en-GB" sz="3200" b="1" kern="1200" noProof="0" dirty="0">
                <a:latin typeface="+mj-lt"/>
                <a:ea typeface="+mj-ea"/>
                <a:cs typeface="+mj-cs"/>
              </a:rPr>
              <a:t>FinanceD</a:t>
            </a:r>
            <a:r>
              <a:rPr lang="en-GB" sz="3200" noProof="0" dirty="0"/>
              <a:t>ata Tab (1/8)</a:t>
            </a:r>
            <a:endParaRPr lang="en-GB" sz="3200" b="1" kern="1200" noProof="0" dirty="0">
              <a:latin typeface="+mj-lt"/>
              <a:ea typeface="+mj-ea"/>
              <a:cs typeface="+mj-cs"/>
            </a:endParaRPr>
          </a:p>
        </p:txBody>
      </p:sp>
      <p:pic>
        <p:nvPicPr>
          <p:cNvPr id="4" name="Content Placeholder 3" descr="pencil on a golf scorecard.">
            <a:extLst>
              <a:ext uri="{FF2B5EF4-FFF2-40B4-BE49-F238E27FC236}">
                <a16:creationId xmlns:a16="http://schemas.microsoft.com/office/drawing/2014/main" id="{C5575670-09BC-538C-04EB-C2558CFA47F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p:blipFill>
        <p:spPr>
          <a:xfrm>
            <a:off x="0" y="647162"/>
            <a:ext cx="7781365" cy="5563675"/>
          </a:xfrm>
          <a:prstGeom prst="rect">
            <a:avLst/>
          </a:prstGeom>
          <a:noFill/>
        </p:spPr>
      </p:pic>
      <p:sp>
        <p:nvSpPr>
          <p:cNvPr id="5" name="TextBox 4">
            <a:extLst>
              <a:ext uri="{FF2B5EF4-FFF2-40B4-BE49-F238E27FC236}">
                <a16:creationId xmlns:a16="http://schemas.microsoft.com/office/drawing/2014/main" id="{DD182CFF-697E-1A82-753B-909D2456CBC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971181" y="1222515"/>
            <a:ext cx="3852000" cy="5241754"/>
          </a:xfrm>
          <a:prstGeom prst="rect">
            <a:avLst/>
          </a:prstGeom>
        </p:spPr>
        <p:txBody>
          <a:bodyPr>
            <a:normAutofit lnSpcReduction="10000"/>
          </a:bodyPr>
          <a:lstStyle/>
          <a:p>
            <a:pPr>
              <a:spcBef>
                <a:spcPts val="2500"/>
              </a:spcBef>
              <a:spcAft>
                <a:spcPts val="600"/>
              </a:spcAft>
            </a:pPr>
            <a:r>
              <a:rPr lang="en-GB" sz="1050" b="1" noProof="0" dirty="0"/>
              <a:t>Inputs Gathering</a:t>
            </a:r>
          </a:p>
          <a:p>
            <a:pPr marL="0" lvl="1" indent="0">
              <a:spcBef>
                <a:spcPts val="1000"/>
              </a:spcBef>
              <a:spcAft>
                <a:spcPts val="600"/>
              </a:spcAft>
              <a:buFont typeface="Arial" panose="020B0604020202020204" pitchFamily="34" charset="0"/>
              <a:buNone/>
            </a:pPr>
            <a:r>
              <a:rPr lang="en-GB" sz="1050" noProof="0" dirty="0">
                <a:solidFill>
                  <a:srgbClr val="FF0000"/>
                </a:solidFill>
              </a:rPr>
              <a:t>You should gather information about operating costs including salary costs, office costs, etc. and investments needed to conduct your business</a:t>
            </a:r>
          </a:p>
          <a:p>
            <a:pPr marL="0" lvl="1" indent="0">
              <a:spcBef>
                <a:spcPts val="1000"/>
              </a:spcBef>
              <a:spcAft>
                <a:spcPts val="600"/>
              </a:spcAft>
              <a:buFont typeface="Arial" panose="020B0604020202020204" pitchFamily="34" charset="0"/>
              <a:buNone/>
            </a:pPr>
            <a:r>
              <a:rPr lang="en-GB" sz="1050" noProof="0" dirty="0">
                <a:solidFill>
                  <a:srgbClr val="FF0000"/>
                </a:solidFill>
              </a:rPr>
              <a:t>Historical data and market benchmarks help guide realistic operating expenses estimates and projections</a:t>
            </a:r>
          </a:p>
          <a:p>
            <a:pPr marL="0" lvl="1" indent="0">
              <a:spcBef>
                <a:spcPts val="1000"/>
              </a:spcBef>
              <a:spcAft>
                <a:spcPts val="600"/>
              </a:spcAft>
              <a:buFont typeface="Arial" panose="020B0604020202020204" pitchFamily="34" charset="0"/>
              <a:buNone/>
            </a:pPr>
            <a:r>
              <a:rPr lang="en-GB" sz="1050" noProof="0" dirty="0"/>
              <a:t>Section 1 is pre-filled with the results from the RevenueData sheet.  No entry is requested except raw material stock increase or decrease in value.</a:t>
            </a:r>
          </a:p>
          <a:p>
            <a:pPr marL="0" lvl="1">
              <a:spcBef>
                <a:spcPts val="1000"/>
              </a:spcBef>
              <a:spcAft>
                <a:spcPts val="600"/>
              </a:spcAft>
            </a:pPr>
            <a:r>
              <a:rPr lang="en-GB" sz="1050" dirty="0"/>
              <a:t>Jump to section 2 and start filling the yellow cells</a:t>
            </a:r>
            <a:endParaRPr lang="en-GB" sz="1050" noProof="0" dirty="0"/>
          </a:p>
          <a:p>
            <a:pPr marL="0" lvl="1" indent="0">
              <a:spcBef>
                <a:spcPts val="1000"/>
              </a:spcBef>
              <a:spcAft>
                <a:spcPts val="600"/>
              </a:spcAft>
              <a:buFont typeface="Arial" panose="020B0604020202020204" pitchFamily="34" charset="0"/>
              <a:buNone/>
            </a:pPr>
            <a:r>
              <a:rPr lang="en-GB" sz="1050" noProof="0" dirty="0">
                <a:solidFill>
                  <a:srgbClr val="FF0000"/>
                </a:solidFill>
              </a:rPr>
              <a:t>You have defined your staffing department in the InputData sheet</a:t>
            </a:r>
          </a:p>
          <a:p>
            <a:pPr marL="0" lvl="1" indent="0">
              <a:spcBef>
                <a:spcPts val="1000"/>
              </a:spcBef>
              <a:spcAft>
                <a:spcPts val="600"/>
              </a:spcAft>
              <a:buFont typeface="Arial" panose="020B0604020202020204" pitchFamily="34" charset="0"/>
              <a:buNone/>
            </a:pPr>
            <a:r>
              <a:rPr lang="en-GB" sz="1050" noProof="0" dirty="0">
                <a:solidFill>
                  <a:srgbClr val="FF0000"/>
                </a:solidFill>
              </a:rPr>
              <a:t>TIP</a:t>
            </a:r>
          </a:p>
          <a:p>
            <a:pPr marL="0" lvl="1" indent="0">
              <a:spcBef>
                <a:spcPts val="1000"/>
              </a:spcBef>
              <a:spcAft>
                <a:spcPts val="600"/>
              </a:spcAft>
              <a:buFont typeface="Arial" panose="020B0604020202020204" pitchFamily="34" charset="0"/>
              <a:buNone/>
            </a:pPr>
            <a:r>
              <a:rPr lang="en-GB" sz="1050" noProof="0" dirty="0">
                <a:solidFill>
                  <a:srgbClr val="FF0000"/>
                </a:solidFill>
              </a:rPr>
              <a:t>You may use cell C3 to filter section or use the keyboard arrow up and down in column B to navigate from one section to the next one iso scrolling the document</a:t>
            </a:r>
          </a:p>
          <a:p>
            <a:pPr marL="0" lvl="1" indent="0">
              <a:spcBef>
                <a:spcPts val="1000"/>
              </a:spcBef>
              <a:spcAft>
                <a:spcPts val="600"/>
              </a:spcAft>
              <a:buFont typeface="Arial" panose="020B0604020202020204" pitchFamily="34" charset="0"/>
              <a:buNone/>
            </a:pPr>
            <a:r>
              <a:rPr lang="en-GB" sz="1050" dirty="0">
                <a:solidFill>
                  <a:srgbClr val="FF0000"/>
                </a:solidFill>
              </a:rPr>
              <a:t>COMMENT column (Y:Y) provides you  an opportunity for adding a free text with your own comment</a:t>
            </a:r>
          </a:p>
          <a:p>
            <a:pPr marL="0" lvl="1" indent="0">
              <a:spcBef>
                <a:spcPts val="1000"/>
              </a:spcBef>
              <a:spcAft>
                <a:spcPts val="600"/>
              </a:spcAft>
              <a:buFont typeface="Arial" panose="020B0604020202020204" pitchFamily="34" charset="0"/>
              <a:buNone/>
            </a:pPr>
            <a:r>
              <a:rPr lang="en-GB" sz="1050" dirty="0">
                <a:solidFill>
                  <a:srgbClr val="FF0000"/>
                </a:solidFill>
              </a:rPr>
              <a:t>TRANSLATION NOTE column (Z:Z) provides you a translation of ITEM (D:D), SUB-ITEM1 (E:E) and SUB-ITEM3 (G:G) columns</a:t>
            </a:r>
          </a:p>
          <a:p>
            <a:pPr marL="0" lvl="1" indent="0">
              <a:spcBef>
                <a:spcPts val="1000"/>
              </a:spcBef>
              <a:spcAft>
                <a:spcPts val="600"/>
              </a:spcAft>
              <a:buFont typeface="Arial" panose="020B0604020202020204" pitchFamily="34" charset="0"/>
              <a:buNone/>
            </a:pPr>
            <a:endParaRPr lang="en-GB" sz="1050" noProof="0" dirty="0">
              <a:solidFill>
                <a:srgbClr val="FF0000"/>
              </a:solidFill>
            </a:endParaRPr>
          </a:p>
          <a:p>
            <a:pPr marL="0" lvl="1" indent="0">
              <a:spcBef>
                <a:spcPts val="1000"/>
              </a:spcBef>
              <a:spcAft>
                <a:spcPts val="600"/>
              </a:spcAft>
              <a:buFont typeface="Arial" panose="020B0604020202020204" pitchFamily="34" charset="0"/>
              <a:buNone/>
            </a:pPr>
            <a:endParaRPr lang="en-GB" sz="1050" noProof="0" dirty="0">
              <a:solidFill>
                <a:srgbClr val="FF0000"/>
              </a:solidFill>
            </a:endParaRPr>
          </a:p>
        </p:txBody>
      </p:sp>
      <p:sp>
        <p:nvSpPr>
          <p:cNvPr id="3" name="Date Placeholder 2">
            <a:extLst>
              <a:ext uri="{FF2B5EF4-FFF2-40B4-BE49-F238E27FC236}">
                <a16:creationId xmlns:a16="http://schemas.microsoft.com/office/drawing/2014/main" id="{6A15615D-8BD2-7CB1-3DF3-7160A2488DC0}"/>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34F12EA2-4D0A-F3C2-5ABA-40D9B8B37AED}"/>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0176B248-5E6D-95B4-85FB-7FB58790160D}"/>
              </a:ext>
            </a:extLst>
          </p:cNvPr>
          <p:cNvSpPr>
            <a:spLocks noGrp="1"/>
          </p:cNvSpPr>
          <p:nvPr>
            <p:ph type="sldNum" sz="quarter" idx="12"/>
          </p:nvPr>
        </p:nvSpPr>
        <p:spPr/>
        <p:txBody>
          <a:bodyPr/>
          <a:lstStyle/>
          <a:p>
            <a:fld id="{CC057153-B650-4DEB-B370-79DDCFDCE934}" type="slidenum">
              <a:rPr lang="en-GB" noProof="0" smtClean="0"/>
              <a:t>31</a:t>
            </a:fld>
            <a:endParaRPr lang="en-GB" noProof="0" dirty="0"/>
          </a:p>
        </p:txBody>
      </p:sp>
      <p:sp>
        <p:nvSpPr>
          <p:cNvPr id="8" name="Rectangle 7">
            <a:extLst>
              <a:ext uri="{FF2B5EF4-FFF2-40B4-BE49-F238E27FC236}">
                <a16:creationId xmlns:a16="http://schemas.microsoft.com/office/drawing/2014/main" id="{EA7C6F3C-A046-AD36-C056-C1E1DD126E99}"/>
              </a:ext>
            </a:extLst>
          </p:cNvPr>
          <p:cNvSpPr/>
          <p:nvPr/>
        </p:nvSpPr>
        <p:spPr>
          <a:xfrm>
            <a:off x="7971182" y="5110341"/>
            <a:ext cx="3852000" cy="468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BCE0B4A-01EC-CF54-9E0C-A7F57C49319B}"/>
              </a:ext>
            </a:extLst>
          </p:cNvPr>
          <p:cNvSpPr/>
          <p:nvPr/>
        </p:nvSpPr>
        <p:spPr>
          <a:xfrm>
            <a:off x="7971182" y="5642825"/>
            <a:ext cx="3852000" cy="576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510EAA7-D382-AED2-96F7-ED44C6835170}"/>
              </a:ext>
            </a:extLst>
          </p:cNvPr>
          <p:cNvGrpSpPr/>
          <p:nvPr/>
        </p:nvGrpSpPr>
        <p:grpSpPr>
          <a:xfrm>
            <a:off x="1521856" y="1638714"/>
            <a:ext cx="4737652" cy="1314450"/>
            <a:chOff x="62948" y="1638714"/>
            <a:chExt cx="4737652" cy="1314450"/>
          </a:xfrm>
        </p:grpSpPr>
        <p:pic>
          <p:nvPicPr>
            <p:cNvPr id="15" name="Picture 14">
              <a:extLst>
                <a:ext uri="{FF2B5EF4-FFF2-40B4-BE49-F238E27FC236}">
                  <a16:creationId xmlns:a16="http://schemas.microsoft.com/office/drawing/2014/main" id="{96AB73AC-2E84-6A29-6722-D2515CD15D72}"/>
                </a:ext>
              </a:extLst>
            </p:cNvPr>
            <p:cNvPicPr>
              <a:picLocks noChangeAspect="1"/>
            </p:cNvPicPr>
            <p:nvPr/>
          </p:nvPicPr>
          <p:blipFill>
            <a:blip r:embed="rId4"/>
            <a:srcRect r="42431"/>
            <a:stretch>
              <a:fillRect/>
            </a:stretch>
          </p:blipFill>
          <p:spPr>
            <a:xfrm>
              <a:off x="62948" y="1638714"/>
              <a:ext cx="4737652" cy="1314450"/>
            </a:xfrm>
            <a:prstGeom prst="rect">
              <a:avLst/>
            </a:prstGeom>
          </p:spPr>
        </p:pic>
        <p:sp>
          <p:nvSpPr>
            <p:cNvPr id="10" name="Arrow: Down 9">
              <a:extLst>
                <a:ext uri="{FF2B5EF4-FFF2-40B4-BE49-F238E27FC236}">
                  <a16:creationId xmlns:a16="http://schemas.microsoft.com/office/drawing/2014/main" id="{E525BB67-CF1E-B0FF-720C-92E2F56C780B}"/>
                </a:ext>
              </a:extLst>
            </p:cNvPr>
            <p:cNvSpPr/>
            <p:nvPr/>
          </p:nvSpPr>
          <p:spPr>
            <a:xfrm>
              <a:off x="3985591" y="1807677"/>
              <a:ext cx="477078" cy="1116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9" name="Rectangle 8">
            <a:extLst>
              <a:ext uri="{FF2B5EF4-FFF2-40B4-BE49-F238E27FC236}">
                <a16:creationId xmlns:a16="http://schemas.microsoft.com/office/drawing/2014/main" id="{C90F74E7-5CF0-7D0A-1084-61FD3055361B}"/>
              </a:ext>
            </a:extLst>
          </p:cNvPr>
          <p:cNvSpPr/>
          <p:nvPr/>
        </p:nvSpPr>
        <p:spPr>
          <a:xfrm>
            <a:off x="7971182" y="4470887"/>
            <a:ext cx="3852000" cy="576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0833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25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2"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068B0-BADD-9453-A44D-F3BB2C502222}"/>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8F3887DB-119C-B6B5-3F05-B1AA07FEE500}"/>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B1A227F1-E029-6FC8-D77C-18B232407E0C}"/>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A4EA45D0-ABF9-D7A8-79D0-72FF7367B7B5}"/>
              </a:ext>
            </a:extLst>
          </p:cNvPr>
          <p:cNvSpPr>
            <a:spLocks noGrp="1"/>
          </p:cNvSpPr>
          <p:nvPr>
            <p:ph type="sldNum" sz="quarter" idx="12"/>
          </p:nvPr>
        </p:nvSpPr>
        <p:spPr/>
        <p:txBody>
          <a:bodyPr/>
          <a:lstStyle/>
          <a:p>
            <a:fld id="{CC057153-B650-4DEB-B370-79DDCFDCE934}" type="slidenum">
              <a:rPr lang="en-GB" noProof="0" smtClean="0"/>
              <a:t>32</a:t>
            </a:fld>
            <a:endParaRPr lang="en-GB" noProof="0" dirty="0"/>
          </a:p>
        </p:txBody>
      </p:sp>
      <p:sp>
        <p:nvSpPr>
          <p:cNvPr id="2" name="Title 1">
            <a:extLst>
              <a:ext uri="{FF2B5EF4-FFF2-40B4-BE49-F238E27FC236}">
                <a16:creationId xmlns:a16="http://schemas.microsoft.com/office/drawing/2014/main" id="{497AF893-53AF-D761-B888-7D4E124E1B8E}"/>
              </a:ext>
            </a:extLst>
          </p:cNvPr>
          <p:cNvSpPr>
            <a:spLocks noGrp="1"/>
          </p:cNvSpPr>
          <p:nvPr>
            <p:ph type="title"/>
          </p:nvPr>
        </p:nvSpPr>
        <p:spPr>
          <a:xfrm>
            <a:off x="418876" y="10521"/>
            <a:ext cx="11421189" cy="565185"/>
          </a:xfrm>
        </p:spPr>
        <p:txBody>
          <a:bodyPr vert="horz" lIns="91440" tIns="45720" rIns="91440" bIns="45720" rtlCol="0" anchor="b">
            <a:normAutofit/>
          </a:bodyPr>
          <a:lstStyle/>
          <a:p>
            <a:r>
              <a:rPr lang="en-GB" sz="3200" b="1" kern="1200" noProof="0" dirty="0">
                <a:latin typeface="+mj-lt"/>
                <a:ea typeface="+mj-ea"/>
                <a:cs typeface="+mj-cs"/>
              </a:rPr>
              <a:t>FinanceD</a:t>
            </a:r>
            <a:r>
              <a:rPr lang="en-GB" sz="3200" noProof="0" dirty="0"/>
              <a:t>ata Tab (2/8) - Section 2 : Operating Expenses</a:t>
            </a:r>
            <a:endParaRPr lang="en-GB" sz="3200" b="1" kern="1200" noProof="0" dirty="0">
              <a:latin typeface="+mj-lt"/>
              <a:ea typeface="+mj-ea"/>
              <a:cs typeface="+mj-cs"/>
            </a:endParaRPr>
          </a:p>
        </p:txBody>
      </p:sp>
      <p:sp>
        <p:nvSpPr>
          <p:cNvPr id="5" name="TextBox 4">
            <a:extLst>
              <a:ext uri="{FF2B5EF4-FFF2-40B4-BE49-F238E27FC236}">
                <a16:creationId xmlns:a16="http://schemas.microsoft.com/office/drawing/2014/main" id="{F967140B-24A2-C9EC-A4BE-D7D7B0CC467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055164" y="4298283"/>
            <a:ext cx="7543799" cy="2251603"/>
          </a:xfrm>
          <a:prstGeom prst="rect">
            <a:avLst/>
          </a:prstGeom>
          <a:solidFill>
            <a:schemeClr val="bg1"/>
          </a:solidFill>
        </p:spPr>
        <p:txBody>
          <a:bodyPr>
            <a:noAutofit/>
          </a:bodyPr>
          <a:lstStyle/>
          <a:p>
            <a:pPr>
              <a:spcBef>
                <a:spcPts val="2500"/>
              </a:spcBef>
              <a:spcAft>
                <a:spcPts val="600"/>
              </a:spcAft>
            </a:pPr>
            <a:r>
              <a:rPr lang="en-GB" sz="1050" b="1" noProof="0" dirty="0"/>
              <a:t>Section 2 - Operating Expenses</a:t>
            </a:r>
          </a:p>
          <a:p>
            <a:pPr marL="0" lvl="1">
              <a:spcBef>
                <a:spcPts val="1000"/>
              </a:spcBef>
              <a:spcAft>
                <a:spcPts val="600"/>
              </a:spcAft>
            </a:pPr>
            <a:r>
              <a:rPr lang="en-GB" sz="1050" noProof="0" dirty="0"/>
              <a:t>9 operating expenses sub-sections to be filled</a:t>
            </a:r>
          </a:p>
          <a:p>
            <a:pPr marL="0" lvl="1">
              <a:spcBef>
                <a:spcPts val="1000"/>
              </a:spcBef>
              <a:spcAft>
                <a:spcPts val="600"/>
              </a:spcAft>
            </a:pPr>
            <a:r>
              <a:rPr lang="en-GB" sz="1050" dirty="0"/>
              <a:t>PARAMETER columns pre-filled with inputs gathered in InputsData sheet but can be overwritten.  If change, please fill COMMENT column with an explanation.</a:t>
            </a:r>
            <a:endParaRPr lang="en-GB" sz="1050" noProof="0" dirty="0"/>
          </a:p>
          <a:p>
            <a:pPr marL="0" lvl="1">
              <a:spcBef>
                <a:spcPts val="1000"/>
              </a:spcBef>
              <a:spcAft>
                <a:spcPts val="600"/>
              </a:spcAft>
            </a:pPr>
            <a:r>
              <a:rPr lang="en-GB" sz="1050" noProof="0" dirty="0"/>
              <a:t>YEAR-2, YEAR-1, CURRENT YEAR H1, CURRENT YEAR H2, YEAR 2 to YEAR6 columns to be filled in local currency except NUMBER OF EMPLOYEES in the STAFF SALARIES sub-section to be filled in EFT (Equivalent Full Time)</a:t>
            </a:r>
          </a:p>
          <a:p>
            <a:pPr marL="0" lvl="1">
              <a:spcBef>
                <a:spcPts val="1000"/>
              </a:spcBef>
              <a:spcAft>
                <a:spcPts val="600"/>
              </a:spcAft>
            </a:pPr>
            <a:r>
              <a:rPr lang="en-GB" sz="1050" noProof="0" dirty="0"/>
              <a:t>DESCRIPTION1 column is pre-filled with generic expenses types but you may add your business-related expenses on the rows labelled X, Y, Z, A or B (free text)</a:t>
            </a:r>
          </a:p>
          <a:p>
            <a:pPr marL="0" lvl="1" indent="0">
              <a:spcBef>
                <a:spcPts val="1000"/>
              </a:spcBef>
              <a:spcAft>
                <a:spcPts val="600"/>
              </a:spcAft>
              <a:buFont typeface="Arial" panose="020B0604020202020204" pitchFamily="34" charset="0"/>
              <a:buNone/>
            </a:pPr>
            <a:endParaRPr lang="en-GB" sz="1050" noProof="0" dirty="0"/>
          </a:p>
        </p:txBody>
      </p:sp>
      <p:grpSp>
        <p:nvGrpSpPr>
          <p:cNvPr id="17" name="Group 16">
            <a:extLst>
              <a:ext uri="{FF2B5EF4-FFF2-40B4-BE49-F238E27FC236}">
                <a16:creationId xmlns:a16="http://schemas.microsoft.com/office/drawing/2014/main" id="{650D11DB-1159-49A5-4F28-2561A52B9CD4}"/>
              </a:ext>
            </a:extLst>
          </p:cNvPr>
          <p:cNvGrpSpPr/>
          <p:nvPr/>
        </p:nvGrpSpPr>
        <p:grpSpPr>
          <a:xfrm>
            <a:off x="418877" y="4367443"/>
            <a:ext cx="3314849" cy="1844514"/>
            <a:chOff x="21316" y="4745129"/>
            <a:chExt cx="3314849" cy="1844514"/>
          </a:xfrm>
        </p:grpSpPr>
        <p:pic>
          <p:nvPicPr>
            <p:cNvPr id="12" name="Picture 11">
              <a:extLst>
                <a:ext uri="{FF2B5EF4-FFF2-40B4-BE49-F238E27FC236}">
                  <a16:creationId xmlns:a16="http://schemas.microsoft.com/office/drawing/2014/main" id="{5DD1E8A4-AC4A-3502-ABAE-1434F078B1B6}"/>
                </a:ext>
              </a:extLst>
            </p:cNvPr>
            <p:cNvPicPr>
              <a:picLocks noChangeAspect="1"/>
            </p:cNvPicPr>
            <p:nvPr/>
          </p:nvPicPr>
          <p:blipFill>
            <a:blip r:embed="rId3"/>
            <a:stretch>
              <a:fillRect/>
            </a:stretch>
          </p:blipFill>
          <p:spPr>
            <a:xfrm>
              <a:off x="344192" y="4745129"/>
              <a:ext cx="2991973" cy="1844514"/>
            </a:xfrm>
            <a:prstGeom prst="rect">
              <a:avLst/>
            </a:prstGeom>
          </p:spPr>
        </p:pic>
        <p:sp>
          <p:nvSpPr>
            <p:cNvPr id="10" name="Arrow: Down 9">
              <a:extLst>
                <a:ext uri="{FF2B5EF4-FFF2-40B4-BE49-F238E27FC236}">
                  <a16:creationId xmlns:a16="http://schemas.microsoft.com/office/drawing/2014/main" id="{8E0207CF-7E51-FBC7-9630-E59D9FEBC184}"/>
                </a:ext>
              </a:extLst>
            </p:cNvPr>
            <p:cNvSpPr/>
            <p:nvPr/>
          </p:nvSpPr>
          <p:spPr>
            <a:xfrm>
              <a:off x="2569959" y="4840358"/>
              <a:ext cx="477078" cy="15295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6" name="Picture 15" descr="A black symbol with a white background&#10;&#10;AI-generated content may be incorrect.">
              <a:extLst>
                <a:ext uri="{FF2B5EF4-FFF2-40B4-BE49-F238E27FC236}">
                  <a16:creationId xmlns:a16="http://schemas.microsoft.com/office/drawing/2014/main" id="{E5D6DA9D-DF6E-53E6-4FA4-F7A0A1161B2B}"/>
                </a:ext>
              </a:extLst>
            </p:cNvPr>
            <p:cNvPicPr>
              <a:picLocks noChangeAspect="1"/>
            </p:cNvPicPr>
            <p:nvPr/>
          </p:nvPicPr>
          <p:blipFill>
            <a:blip r:embed="rId4" cstate="screen">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316" y="6399429"/>
              <a:ext cx="323438" cy="180000"/>
            </a:xfrm>
            <a:prstGeom prst="rect">
              <a:avLst/>
            </a:prstGeom>
          </p:spPr>
        </p:pic>
      </p:grpSp>
      <p:pic>
        <p:nvPicPr>
          <p:cNvPr id="8" name="Picture 7">
            <a:extLst>
              <a:ext uri="{FF2B5EF4-FFF2-40B4-BE49-F238E27FC236}">
                <a16:creationId xmlns:a16="http://schemas.microsoft.com/office/drawing/2014/main" id="{F6BC2235-E59C-01BE-6E86-B3BCAF334986}"/>
              </a:ext>
            </a:extLst>
          </p:cNvPr>
          <p:cNvPicPr>
            <a:picLocks noChangeAspect="1"/>
          </p:cNvPicPr>
          <p:nvPr/>
        </p:nvPicPr>
        <p:blipFill>
          <a:blip r:embed="rId6"/>
          <a:stretch>
            <a:fillRect/>
          </a:stretch>
        </p:blipFill>
        <p:spPr>
          <a:xfrm>
            <a:off x="0" y="590315"/>
            <a:ext cx="12192000" cy="3641185"/>
          </a:xfrm>
          <a:prstGeom prst="rect">
            <a:avLst/>
          </a:prstGeom>
        </p:spPr>
      </p:pic>
    </p:spTree>
    <p:extLst>
      <p:ext uri="{BB962C8B-B14F-4D97-AF65-F5344CB8AC3E}">
        <p14:creationId xmlns:p14="http://schemas.microsoft.com/office/powerpoint/2010/main" val="1722828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5BF7F-4E01-C238-B8E6-F7442F729B6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2CFA9FB-C1E2-29F7-9A56-24FD2E16D3E7}"/>
              </a:ext>
            </a:extLst>
          </p:cNvPr>
          <p:cNvPicPr>
            <a:picLocks noChangeAspect="1"/>
          </p:cNvPicPr>
          <p:nvPr/>
        </p:nvPicPr>
        <p:blipFill>
          <a:blip r:embed="rId3"/>
          <a:stretch>
            <a:fillRect/>
          </a:stretch>
        </p:blipFill>
        <p:spPr>
          <a:xfrm>
            <a:off x="0" y="0"/>
            <a:ext cx="11799029" cy="6858000"/>
          </a:xfrm>
          <a:prstGeom prst="rect">
            <a:avLst/>
          </a:prstGeom>
        </p:spPr>
      </p:pic>
      <p:sp>
        <p:nvSpPr>
          <p:cNvPr id="2" name="Title 1">
            <a:extLst>
              <a:ext uri="{FF2B5EF4-FFF2-40B4-BE49-F238E27FC236}">
                <a16:creationId xmlns:a16="http://schemas.microsoft.com/office/drawing/2014/main" id="{1CF4295E-5AB4-3C31-6C72-90534635A356}"/>
              </a:ext>
            </a:extLst>
          </p:cNvPr>
          <p:cNvSpPr>
            <a:spLocks noGrp="1"/>
          </p:cNvSpPr>
          <p:nvPr>
            <p:ph type="title"/>
          </p:nvPr>
        </p:nvSpPr>
        <p:spPr>
          <a:xfrm>
            <a:off x="8298963" y="574939"/>
            <a:ext cx="3780000" cy="1003847"/>
          </a:xfrm>
          <a:solidFill>
            <a:schemeClr val="bg1"/>
          </a:solidFill>
        </p:spPr>
        <p:txBody>
          <a:bodyPr vert="horz" lIns="91440" tIns="45720" rIns="91440" bIns="45720" rtlCol="0" anchor="b">
            <a:noAutofit/>
          </a:bodyPr>
          <a:lstStyle/>
          <a:p>
            <a:r>
              <a:rPr lang="en-GB" sz="2400" b="1" kern="1200" noProof="0" dirty="0">
                <a:latin typeface="+mj-lt"/>
                <a:ea typeface="+mj-ea"/>
                <a:cs typeface="+mj-cs"/>
              </a:rPr>
              <a:t>FinanceD</a:t>
            </a:r>
            <a:r>
              <a:rPr lang="en-GB" sz="2400" noProof="0" dirty="0"/>
              <a:t>ata Tab (3/8) -</a:t>
            </a:r>
            <a:r>
              <a:rPr lang="en-GB" sz="2400" dirty="0"/>
              <a:t> Section 3 : Investment and Amortisation</a:t>
            </a:r>
            <a:endParaRPr lang="en-GB" sz="2400" b="1" kern="1200" noProof="0" dirty="0">
              <a:latin typeface="+mj-lt"/>
              <a:ea typeface="+mj-ea"/>
              <a:cs typeface="+mj-cs"/>
            </a:endParaRPr>
          </a:p>
        </p:txBody>
      </p:sp>
      <p:sp>
        <p:nvSpPr>
          <p:cNvPr id="5" name="TextBox 4">
            <a:extLst>
              <a:ext uri="{FF2B5EF4-FFF2-40B4-BE49-F238E27FC236}">
                <a16:creationId xmlns:a16="http://schemas.microsoft.com/office/drawing/2014/main" id="{0B091418-060E-35B0-5A1B-9D6BE8FB211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298963" y="1550511"/>
            <a:ext cx="3780000" cy="4140000"/>
          </a:xfrm>
          <a:prstGeom prst="rect">
            <a:avLst/>
          </a:prstGeom>
          <a:solidFill>
            <a:schemeClr val="bg1"/>
          </a:solidFill>
        </p:spPr>
        <p:txBody>
          <a:bodyPr>
            <a:noAutofit/>
          </a:bodyPr>
          <a:lstStyle/>
          <a:p>
            <a:pPr>
              <a:spcBef>
                <a:spcPts val="2500"/>
              </a:spcBef>
              <a:spcAft>
                <a:spcPts val="600"/>
              </a:spcAft>
            </a:pPr>
            <a:r>
              <a:rPr lang="en-GB" sz="1050" b="1" noProof="0" dirty="0"/>
              <a:t>Section 3 – Investment and Amortization</a:t>
            </a:r>
          </a:p>
          <a:p>
            <a:pPr marL="0" lvl="1">
              <a:spcBef>
                <a:spcPts val="1000"/>
              </a:spcBef>
              <a:spcAft>
                <a:spcPts val="600"/>
              </a:spcAft>
            </a:pPr>
            <a:endParaRPr lang="en-GB" sz="1050" u="sng" noProof="0" dirty="0"/>
          </a:p>
          <a:p>
            <a:pPr marL="0" lvl="1">
              <a:spcBef>
                <a:spcPts val="1000"/>
              </a:spcBef>
              <a:spcAft>
                <a:spcPts val="600"/>
              </a:spcAft>
            </a:pPr>
            <a:endParaRPr lang="en-GB" sz="1050" u="sng" noProof="0" dirty="0"/>
          </a:p>
          <a:p>
            <a:pPr marL="0" lvl="1">
              <a:spcBef>
                <a:spcPts val="1000"/>
              </a:spcBef>
              <a:spcAft>
                <a:spcPts val="600"/>
              </a:spcAft>
            </a:pPr>
            <a:r>
              <a:rPr lang="en-GB" sz="1050" u="sng" noProof="0" dirty="0"/>
              <a:t>SUB-ITEM1 - INVESTMENTS</a:t>
            </a:r>
          </a:p>
          <a:p>
            <a:pPr marL="0" lvl="1">
              <a:spcBef>
                <a:spcPts val="1000"/>
              </a:spcBef>
              <a:spcAft>
                <a:spcPts val="600"/>
              </a:spcAft>
            </a:pPr>
            <a:r>
              <a:rPr lang="en-GB" sz="1050" noProof="0" dirty="0"/>
              <a:t>DESCRIPTION2, ACQUISITION YEAR, ACQUISITION VALUE, % YEARLY AMORTISATION, ACCUMULATED AMORTISATION VALUE (before YEAR-2) columns to be filled</a:t>
            </a:r>
          </a:p>
          <a:p>
            <a:pPr marL="0" lvl="1">
              <a:spcBef>
                <a:spcPts val="1000"/>
              </a:spcBef>
              <a:spcAft>
                <a:spcPts val="600"/>
              </a:spcAft>
            </a:pPr>
            <a:r>
              <a:rPr lang="en-GB" sz="1050" noProof="0" dirty="0"/>
              <a:t>DESCRIPTION2 is a free text column</a:t>
            </a:r>
          </a:p>
          <a:p>
            <a:pPr marL="0" lvl="1">
              <a:spcBef>
                <a:spcPts val="1000"/>
              </a:spcBef>
              <a:spcAft>
                <a:spcPts val="600"/>
              </a:spcAft>
            </a:pPr>
            <a:r>
              <a:rPr lang="en-GB" sz="1050" u="sng" noProof="0" dirty="0"/>
              <a:t>SUB-ITEM1 – AMORTISATIONS</a:t>
            </a:r>
          </a:p>
          <a:p>
            <a:pPr marL="0" lvl="1">
              <a:spcBef>
                <a:spcPts val="1000"/>
              </a:spcBef>
              <a:spcAft>
                <a:spcPts val="600"/>
              </a:spcAft>
            </a:pPr>
            <a:r>
              <a:rPr lang="en-GB" sz="1050" noProof="0" dirty="0"/>
              <a:t>YEAR-2 and YEAR-1 are calculated cells (based on % YEARLY AMORTISATION) but can be overwritten by an actual value if different from the calculated value.</a:t>
            </a:r>
          </a:p>
          <a:p>
            <a:pPr marL="0" lvl="1">
              <a:spcBef>
                <a:spcPts val="1000"/>
              </a:spcBef>
              <a:spcAft>
                <a:spcPts val="600"/>
              </a:spcAft>
            </a:pPr>
            <a:r>
              <a:rPr lang="en-GB" sz="1050" noProof="0" dirty="0">
                <a:solidFill>
                  <a:srgbClr val="FF0000"/>
                </a:solidFill>
              </a:rPr>
              <a:t>If you overwrite a cell, include a comment </a:t>
            </a:r>
            <a:r>
              <a:rPr lang="en-GB" sz="1050" dirty="0">
                <a:solidFill>
                  <a:srgbClr val="FF0000"/>
                </a:solidFill>
              </a:rPr>
              <a:t>in COMMENT column (X:X)</a:t>
            </a:r>
            <a:endParaRPr lang="en-GB" sz="1050" noProof="0" dirty="0">
              <a:solidFill>
                <a:srgbClr val="FF0000"/>
              </a:solidFill>
            </a:endParaRPr>
          </a:p>
          <a:p>
            <a:pPr marL="0" lvl="1">
              <a:spcBef>
                <a:spcPts val="1000"/>
              </a:spcBef>
              <a:spcAft>
                <a:spcPts val="600"/>
              </a:spcAft>
            </a:pPr>
            <a:endParaRPr lang="en-GB" sz="1050" noProof="0" dirty="0"/>
          </a:p>
          <a:p>
            <a:pPr marL="0" lvl="1">
              <a:spcBef>
                <a:spcPts val="1000"/>
              </a:spcBef>
              <a:spcAft>
                <a:spcPts val="600"/>
              </a:spcAft>
            </a:pPr>
            <a:endParaRPr lang="en-GB" sz="1050" noProof="0" dirty="0"/>
          </a:p>
          <a:p>
            <a:pPr marL="0" lvl="1">
              <a:spcBef>
                <a:spcPts val="1000"/>
              </a:spcBef>
              <a:spcAft>
                <a:spcPts val="600"/>
              </a:spcAft>
            </a:pPr>
            <a:endParaRPr lang="en-GB" sz="1050" noProof="0" dirty="0"/>
          </a:p>
          <a:p>
            <a:pPr marL="0" lvl="1" indent="0">
              <a:spcBef>
                <a:spcPts val="1000"/>
              </a:spcBef>
              <a:spcAft>
                <a:spcPts val="600"/>
              </a:spcAft>
              <a:buFont typeface="Arial" panose="020B0604020202020204" pitchFamily="34" charset="0"/>
              <a:buNone/>
            </a:pPr>
            <a:endParaRPr lang="en-GB" sz="1050" noProof="0" dirty="0"/>
          </a:p>
        </p:txBody>
      </p:sp>
      <p:grpSp>
        <p:nvGrpSpPr>
          <p:cNvPr id="22" name="Group 21">
            <a:extLst>
              <a:ext uri="{FF2B5EF4-FFF2-40B4-BE49-F238E27FC236}">
                <a16:creationId xmlns:a16="http://schemas.microsoft.com/office/drawing/2014/main" id="{8F20CE84-F365-E291-C2CD-42A9FC167554}"/>
              </a:ext>
            </a:extLst>
          </p:cNvPr>
          <p:cNvGrpSpPr/>
          <p:nvPr/>
        </p:nvGrpSpPr>
        <p:grpSpPr>
          <a:xfrm>
            <a:off x="8421453" y="1815112"/>
            <a:ext cx="3456000" cy="828675"/>
            <a:chOff x="354588" y="1318155"/>
            <a:chExt cx="3771900" cy="828675"/>
          </a:xfrm>
        </p:grpSpPr>
        <p:pic>
          <p:nvPicPr>
            <p:cNvPr id="20" name="Picture 19">
              <a:extLst>
                <a:ext uri="{FF2B5EF4-FFF2-40B4-BE49-F238E27FC236}">
                  <a16:creationId xmlns:a16="http://schemas.microsoft.com/office/drawing/2014/main" id="{9205B0C1-7A1D-A4E1-27D1-091A4D898AB3}"/>
                </a:ext>
              </a:extLst>
            </p:cNvPr>
            <p:cNvPicPr>
              <a:picLocks noChangeAspect="1"/>
            </p:cNvPicPr>
            <p:nvPr/>
          </p:nvPicPr>
          <p:blipFill>
            <a:blip r:embed="rId4">
              <a:duotone>
                <a:prstClr val="black"/>
                <a:schemeClr val="tx2">
                  <a:tint val="45000"/>
                  <a:satMod val="400000"/>
                </a:schemeClr>
              </a:duotone>
            </a:blip>
            <a:stretch>
              <a:fillRect/>
            </a:stretch>
          </p:blipFill>
          <p:spPr>
            <a:xfrm>
              <a:off x="354588" y="1318155"/>
              <a:ext cx="3771900" cy="828675"/>
            </a:xfrm>
            <a:prstGeom prst="rect">
              <a:avLst/>
            </a:prstGeom>
          </p:spPr>
        </p:pic>
        <p:sp>
          <p:nvSpPr>
            <p:cNvPr id="21" name="Arrow: Down 20">
              <a:extLst>
                <a:ext uri="{FF2B5EF4-FFF2-40B4-BE49-F238E27FC236}">
                  <a16:creationId xmlns:a16="http://schemas.microsoft.com/office/drawing/2014/main" id="{A3E9E2A4-14E5-FE45-5269-E9A9AF53E488}"/>
                </a:ext>
              </a:extLst>
            </p:cNvPr>
            <p:cNvSpPr/>
            <p:nvPr/>
          </p:nvSpPr>
          <p:spPr>
            <a:xfrm>
              <a:off x="3613563" y="1318492"/>
              <a:ext cx="477078" cy="828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7" name="Rectangle 6">
            <a:extLst>
              <a:ext uri="{FF2B5EF4-FFF2-40B4-BE49-F238E27FC236}">
                <a16:creationId xmlns:a16="http://schemas.microsoft.com/office/drawing/2014/main" id="{ED25993B-53DA-D65A-C37F-445BB8489160}"/>
              </a:ext>
            </a:extLst>
          </p:cNvPr>
          <p:cNvSpPr/>
          <p:nvPr/>
        </p:nvSpPr>
        <p:spPr>
          <a:xfrm>
            <a:off x="8345760" y="5285454"/>
            <a:ext cx="3600000" cy="36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36239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78772-85C7-3A70-6466-24C97B631F1C}"/>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09217248-3694-57AA-7244-98E9764BC596}"/>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310DC528-BA7D-951E-6426-2A4671129048}"/>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8A93A432-C22F-D0AB-CDD3-7CBA0F68FA62}"/>
              </a:ext>
            </a:extLst>
          </p:cNvPr>
          <p:cNvSpPr>
            <a:spLocks noGrp="1"/>
          </p:cNvSpPr>
          <p:nvPr>
            <p:ph type="sldNum" sz="quarter" idx="12"/>
          </p:nvPr>
        </p:nvSpPr>
        <p:spPr/>
        <p:txBody>
          <a:bodyPr/>
          <a:lstStyle/>
          <a:p>
            <a:fld id="{CC057153-B650-4DEB-B370-79DDCFDCE934}" type="slidenum">
              <a:rPr lang="en-GB" noProof="0" smtClean="0"/>
              <a:t>34</a:t>
            </a:fld>
            <a:endParaRPr lang="en-GB" noProof="0" dirty="0"/>
          </a:p>
        </p:txBody>
      </p:sp>
      <p:sp>
        <p:nvSpPr>
          <p:cNvPr id="2" name="Title 1">
            <a:extLst>
              <a:ext uri="{FF2B5EF4-FFF2-40B4-BE49-F238E27FC236}">
                <a16:creationId xmlns:a16="http://schemas.microsoft.com/office/drawing/2014/main" id="{47D763C9-DEFD-CDC7-46BA-602C224BC2EA}"/>
              </a:ext>
            </a:extLst>
          </p:cNvPr>
          <p:cNvSpPr>
            <a:spLocks noGrp="1"/>
          </p:cNvSpPr>
          <p:nvPr>
            <p:ph type="title"/>
          </p:nvPr>
        </p:nvSpPr>
        <p:spPr>
          <a:xfrm>
            <a:off x="576469" y="109329"/>
            <a:ext cx="11484899" cy="565185"/>
          </a:xfrm>
        </p:spPr>
        <p:txBody>
          <a:bodyPr vert="horz" lIns="91440" tIns="45720" rIns="91440" bIns="45720" rtlCol="0" anchor="b">
            <a:normAutofit/>
          </a:bodyPr>
          <a:lstStyle/>
          <a:p>
            <a:r>
              <a:rPr lang="en-GB" sz="3200" b="1" kern="1200" noProof="0" dirty="0">
                <a:latin typeface="+mj-lt"/>
                <a:ea typeface="+mj-ea"/>
                <a:cs typeface="+mj-cs"/>
              </a:rPr>
              <a:t>FinanceD</a:t>
            </a:r>
            <a:r>
              <a:rPr lang="en-GB" sz="3200" noProof="0" dirty="0"/>
              <a:t>ata Tab (4/8)</a:t>
            </a:r>
            <a:r>
              <a:rPr lang="en-GB" sz="3200" dirty="0"/>
              <a:t> - Section 4 : Working Capital</a:t>
            </a:r>
            <a:endParaRPr lang="en-GB" sz="3200" b="1" kern="1200" noProof="0" dirty="0">
              <a:latin typeface="+mj-lt"/>
              <a:ea typeface="+mj-ea"/>
              <a:cs typeface="+mj-cs"/>
            </a:endParaRPr>
          </a:p>
        </p:txBody>
      </p:sp>
      <p:sp>
        <p:nvSpPr>
          <p:cNvPr id="5" name="TextBox 4">
            <a:extLst>
              <a:ext uri="{FF2B5EF4-FFF2-40B4-BE49-F238E27FC236}">
                <a16:creationId xmlns:a16="http://schemas.microsoft.com/office/drawing/2014/main" id="{84226577-AD9C-1743-214B-694ABC7E600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70" y="4169284"/>
            <a:ext cx="7543799" cy="1565800"/>
          </a:xfrm>
          <a:prstGeom prst="rect">
            <a:avLst/>
          </a:prstGeom>
          <a:solidFill>
            <a:schemeClr val="bg1"/>
          </a:solidFill>
        </p:spPr>
        <p:txBody>
          <a:bodyPr>
            <a:noAutofit/>
          </a:bodyPr>
          <a:lstStyle/>
          <a:p>
            <a:pPr>
              <a:spcBef>
                <a:spcPts val="2500"/>
              </a:spcBef>
              <a:spcAft>
                <a:spcPts val="600"/>
              </a:spcAft>
            </a:pPr>
            <a:r>
              <a:rPr lang="en-GB" sz="1050" b="1" noProof="0" dirty="0"/>
              <a:t>Section 4 – Working Capital</a:t>
            </a:r>
          </a:p>
          <a:p>
            <a:pPr marL="0" lvl="1" indent="0">
              <a:spcBef>
                <a:spcPts val="1000"/>
              </a:spcBef>
              <a:spcAft>
                <a:spcPts val="600"/>
              </a:spcAft>
              <a:buFont typeface="Arial" panose="020B0604020202020204" pitchFamily="34" charset="0"/>
              <a:buNone/>
            </a:pPr>
            <a:r>
              <a:rPr lang="en-GB" sz="1050" noProof="0" dirty="0"/>
              <a:t>YEAR-2 and YEAR-1 should be extracted from actual figures</a:t>
            </a:r>
          </a:p>
          <a:p>
            <a:pPr marL="0" lvl="1" indent="0">
              <a:spcBef>
                <a:spcPts val="1000"/>
              </a:spcBef>
              <a:spcAft>
                <a:spcPts val="600"/>
              </a:spcAft>
              <a:buFont typeface="Arial" panose="020B0604020202020204" pitchFamily="34" charset="0"/>
              <a:buNone/>
            </a:pPr>
            <a:r>
              <a:rPr lang="en-GB" sz="1050" noProof="0" dirty="0"/>
              <a:t>For CURRENT YEAR, YEAR1 to YEAR6 columns, you should enter the number of days</a:t>
            </a:r>
          </a:p>
        </p:txBody>
      </p:sp>
      <p:pic>
        <p:nvPicPr>
          <p:cNvPr id="9" name="Picture 8">
            <a:extLst>
              <a:ext uri="{FF2B5EF4-FFF2-40B4-BE49-F238E27FC236}">
                <a16:creationId xmlns:a16="http://schemas.microsoft.com/office/drawing/2014/main" id="{699AD4BB-038D-4145-0C11-799A543DEF02}"/>
              </a:ext>
            </a:extLst>
          </p:cNvPr>
          <p:cNvPicPr>
            <a:picLocks noChangeAspect="1"/>
          </p:cNvPicPr>
          <p:nvPr/>
        </p:nvPicPr>
        <p:blipFill>
          <a:blip r:embed="rId3"/>
          <a:stretch>
            <a:fillRect/>
          </a:stretch>
        </p:blipFill>
        <p:spPr>
          <a:xfrm>
            <a:off x="0" y="884317"/>
            <a:ext cx="12192000" cy="3034321"/>
          </a:xfrm>
          <a:prstGeom prst="rect">
            <a:avLst/>
          </a:prstGeom>
        </p:spPr>
      </p:pic>
    </p:spTree>
    <p:extLst>
      <p:ext uri="{BB962C8B-B14F-4D97-AF65-F5344CB8AC3E}">
        <p14:creationId xmlns:p14="http://schemas.microsoft.com/office/powerpoint/2010/main" val="1761057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FFBE0-32D2-FC98-D1FE-47C45B4B312F}"/>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636C2747-39F7-50D0-F6B9-0E38FB72C20B}"/>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E4DE5C81-FA5D-43B6-B571-3FE13C375E2B}"/>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B214C504-0DC9-6AEB-5827-86863D2E083C}"/>
              </a:ext>
            </a:extLst>
          </p:cNvPr>
          <p:cNvSpPr>
            <a:spLocks noGrp="1"/>
          </p:cNvSpPr>
          <p:nvPr>
            <p:ph type="sldNum" sz="quarter" idx="12"/>
          </p:nvPr>
        </p:nvSpPr>
        <p:spPr/>
        <p:txBody>
          <a:bodyPr/>
          <a:lstStyle/>
          <a:p>
            <a:fld id="{CC057153-B650-4DEB-B370-79DDCFDCE934}" type="slidenum">
              <a:rPr lang="en-GB" noProof="0" smtClean="0"/>
              <a:t>35</a:t>
            </a:fld>
            <a:endParaRPr lang="en-GB" noProof="0" dirty="0"/>
          </a:p>
        </p:txBody>
      </p:sp>
      <p:sp>
        <p:nvSpPr>
          <p:cNvPr id="2" name="Title 1">
            <a:extLst>
              <a:ext uri="{FF2B5EF4-FFF2-40B4-BE49-F238E27FC236}">
                <a16:creationId xmlns:a16="http://schemas.microsoft.com/office/drawing/2014/main" id="{04990E44-BBDB-4167-1569-54893A94DD9D}"/>
              </a:ext>
            </a:extLst>
          </p:cNvPr>
          <p:cNvSpPr>
            <a:spLocks noGrp="1"/>
          </p:cNvSpPr>
          <p:nvPr>
            <p:ph type="title"/>
          </p:nvPr>
        </p:nvSpPr>
        <p:spPr>
          <a:xfrm>
            <a:off x="-90437" y="62194"/>
            <a:ext cx="12520246" cy="565185"/>
          </a:xfrm>
        </p:spPr>
        <p:txBody>
          <a:bodyPr vert="horz" lIns="91440" tIns="45720" rIns="91440" bIns="45720" rtlCol="0" anchor="b">
            <a:noAutofit/>
          </a:bodyPr>
          <a:lstStyle/>
          <a:p>
            <a:r>
              <a:rPr lang="en-GB" sz="3200" b="1" kern="1200" noProof="0" dirty="0">
                <a:latin typeface="+mj-lt"/>
                <a:ea typeface="+mj-ea"/>
                <a:cs typeface="+mj-cs"/>
              </a:rPr>
              <a:t>FinanceD</a:t>
            </a:r>
            <a:r>
              <a:rPr lang="en-GB" sz="3200" noProof="0" dirty="0"/>
              <a:t>ata Tab (5/8)</a:t>
            </a:r>
            <a:r>
              <a:rPr lang="en-GB" sz="3200" dirty="0"/>
              <a:t> - Section 5 : Profit and Loss Statement</a:t>
            </a:r>
            <a:endParaRPr lang="en-GB" sz="3200" b="1" kern="1200" noProof="0" dirty="0">
              <a:latin typeface="+mj-lt"/>
              <a:ea typeface="+mj-ea"/>
              <a:cs typeface="+mj-cs"/>
            </a:endParaRPr>
          </a:p>
        </p:txBody>
      </p:sp>
      <p:sp>
        <p:nvSpPr>
          <p:cNvPr id="5" name="TextBox 4">
            <a:extLst>
              <a:ext uri="{FF2B5EF4-FFF2-40B4-BE49-F238E27FC236}">
                <a16:creationId xmlns:a16="http://schemas.microsoft.com/office/drawing/2014/main" id="{97A09D3A-C241-AAED-6218-623F763ACEB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70" y="4892511"/>
            <a:ext cx="7543799" cy="1736888"/>
          </a:xfrm>
          <a:prstGeom prst="rect">
            <a:avLst/>
          </a:prstGeom>
          <a:solidFill>
            <a:schemeClr val="bg1"/>
          </a:solidFill>
        </p:spPr>
        <p:txBody>
          <a:bodyPr>
            <a:noAutofit/>
          </a:bodyPr>
          <a:lstStyle/>
          <a:p>
            <a:pPr>
              <a:spcBef>
                <a:spcPts val="2500"/>
              </a:spcBef>
              <a:spcAft>
                <a:spcPts val="600"/>
              </a:spcAft>
            </a:pPr>
            <a:r>
              <a:rPr lang="en-GB" sz="1050" b="1" noProof="0" dirty="0"/>
              <a:t>Section 5 – Profit and Loss Statement</a:t>
            </a:r>
          </a:p>
          <a:p>
            <a:pPr marL="0" lvl="1" indent="0">
              <a:spcBef>
                <a:spcPts val="1000"/>
              </a:spcBef>
              <a:spcAft>
                <a:spcPts val="600"/>
              </a:spcAft>
              <a:buFont typeface="Arial" panose="020B0604020202020204" pitchFamily="34" charset="0"/>
              <a:buNone/>
            </a:pPr>
            <a:r>
              <a:rPr lang="en-GB" sz="1050" noProof="0" dirty="0"/>
              <a:t>YEAR-2 and YEAR-1 should be extracted from actual figures</a:t>
            </a:r>
          </a:p>
          <a:p>
            <a:pPr marL="0" lvl="1" indent="0">
              <a:spcBef>
                <a:spcPts val="1000"/>
              </a:spcBef>
              <a:spcAft>
                <a:spcPts val="600"/>
              </a:spcAft>
              <a:buFont typeface="Arial" panose="020B0604020202020204" pitchFamily="34" charset="0"/>
              <a:buNone/>
            </a:pPr>
            <a:r>
              <a:rPr lang="en-GB" sz="1050" noProof="0" dirty="0"/>
              <a:t>For CURRENT YEAR, YEAR1 to YEAR6 columns</a:t>
            </a:r>
          </a:p>
          <a:p>
            <a:pPr marL="179388" lvl="2"/>
            <a:r>
              <a:rPr lang="en-GB" sz="1050" noProof="0" dirty="0"/>
              <a:t>SUB-ITEM1 VARIATION should be kept to zero normally</a:t>
            </a:r>
          </a:p>
          <a:p>
            <a:pPr marL="179388" lvl="2"/>
            <a:r>
              <a:rPr lang="en-GB" sz="1050" noProof="0" dirty="0"/>
              <a:t>SUB-ITEM1 BANK CARGES suggested to be a % of revenues but can be changed. Check the formula.</a:t>
            </a:r>
          </a:p>
          <a:p>
            <a:pPr marL="179388" lvl="2"/>
            <a:r>
              <a:rPr lang="en-GB" sz="1050" noProof="0" dirty="0"/>
              <a:t>SUB-ITEM TAX are based on tax regimes entered in InputsData sheet.  Check the formula.</a:t>
            </a:r>
          </a:p>
        </p:txBody>
      </p:sp>
      <p:pic>
        <p:nvPicPr>
          <p:cNvPr id="9" name="Picture 8">
            <a:extLst>
              <a:ext uri="{FF2B5EF4-FFF2-40B4-BE49-F238E27FC236}">
                <a16:creationId xmlns:a16="http://schemas.microsoft.com/office/drawing/2014/main" id="{857108EC-A5B4-3195-9D32-04E63E40B310}"/>
              </a:ext>
            </a:extLst>
          </p:cNvPr>
          <p:cNvPicPr>
            <a:picLocks noChangeAspect="1"/>
          </p:cNvPicPr>
          <p:nvPr/>
        </p:nvPicPr>
        <p:blipFill>
          <a:blip r:embed="rId3"/>
          <a:stretch>
            <a:fillRect/>
          </a:stretch>
        </p:blipFill>
        <p:spPr>
          <a:xfrm>
            <a:off x="0" y="725730"/>
            <a:ext cx="12192000" cy="4049077"/>
          </a:xfrm>
          <a:prstGeom prst="rect">
            <a:avLst/>
          </a:prstGeom>
        </p:spPr>
      </p:pic>
    </p:spTree>
    <p:extLst>
      <p:ext uri="{BB962C8B-B14F-4D97-AF65-F5344CB8AC3E}">
        <p14:creationId xmlns:p14="http://schemas.microsoft.com/office/powerpoint/2010/main" val="3431395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F9CAF-BED7-76F5-FE1C-090558182959}"/>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4F62B912-1F3E-7F20-C8C1-B6F5E604EC26}"/>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6D3ED2AA-1F83-A5CC-F015-EDA863FFF52A}"/>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D7A3125C-B299-D203-3CE7-4DBDA9016DBF}"/>
              </a:ext>
            </a:extLst>
          </p:cNvPr>
          <p:cNvSpPr>
            <a:spLocks noGrp="1"/>
          </p:cNvSpPr>
          <p:nvPr>
            <p:ph type="sldNum" sz="quarter" idx="12"/>
          </p:nvPr>
        </p:nvSpPr>
        <p:spPr/>
        <p:txBody>
          <a:bodyPr/>
          <a:lstStyle/>
          <a:p>
            <a:fld id="{CC057153-B650-4DEB-B370-79DDCFDCE934}" type="slidenum">
              <a:rPr lang="en-GB" noProof="0" smtClean="0"/>
              <a:t>36</a:t>
            </a:fld>
            <a:endParaRPr lang="en-GB" noProof="0" dirty="0"/>
          </a:p>
        </p:txBody>
      </p:sp>
      <p:sp>
        <p:nvSpPr>
          <p:cNvPr id="2" name="Title 1">
            <a:extLst>
              <a:ext uri="{FF2B5EF4-FFF2-40B4-BE49-F238E27FC236}">
                <a16:creationId xmlns:a16="http://schemas.microsoft.com/office/drawing/2014/main" id="{BFA0DB18-1E19-7B54-770E-633C753E7170}"/>
              </a:ext>
            </a:extLst>
          </p:cNvPr>
          <p:cNvSpPr>
            <a:spLocks noGrp="1"/>
          </p:cNvSpPr>
          <p:nvPr>
            <p:ph type="title"/>
          </p:nvPr>
        </p:nvSpPr>
        <p:spPr>
          <a:xfrm>
            <a:off x="576470" y="109329"/>
            <a:ext cx="11615530" cy="565185"/>
          </a:xfrm>
        </p:spPr>
        <p:txBody>
          <a:bodyPr vert="horz" lIns="91440" tIns="45720" rIns="91440" bIns="45720" rtlCol="0" anchor="b">
            <a:normAutofit/>
          </a:bodyPr>
          <a:lstStyle/>
          <a:p>
            <a:r>
              <a:rPr lang="en-GB" sz="3200" b="1" kern="1200" noProof="0" dirty="0">
                <a:latin typeface="+mj-lt"/>
                <a:ea typeface="+mj-ea"/>
                <a:cs typeface="+mj-cs"/>
              </a:rPr>
              <a:t>FinanceD</a:t>
            </a:r>
            <a:r>
              <a:rPr lang="en-GB" sz="3200" noProof="0" dirty="0"/>
              <a:t>ata Tab (6/8)</a:t>
            </a:r>
            <a:r>
              <a:rPr lang="en-GB" sz="3200" dirty="0"/>
              <a:t> – Section 6 : Cash Flow Statement</a:t>
            </a:r>
            <a:endParaRPr lang="en-GB" sz="3200" b="1" kern="1200" noProof="0" dirty="0">
              <a:latin typeface="+mj-lt"/>
              <a:ea typeface="+mj-ea"/>
              <a:cs typeface="+mj-cs"/>
            </a:endParaRPr>
          </a:p>
        </p:txBody>
      </p:sp>
      <p:sp>
        <p:nvSpPr>
          <p:cNvPr id="5" name="TextBox 4">
            <a:extLst>
              <a:ext uri="{FF2B5EF4-FFF2-40B4-BE49-F238E27FC236}">
                <a16:creationId xmlns:a16="http://schemas.microsoft.com/office/drawing/2014/main" id="{CD2C761D-18C2-7B8B-7AAD-8565BCC4EAE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470" y="4258528"/>
            <a:ext cx="7543799" cy="2370871"/>
          </a:xfrm>
          <a:prstGeom prst="rect">
            <a:avLst/>
          </a:prstGeom>
          <a:solidFill>
            <a:schemeClr val="bg1"/>
          </a:solidFill>
        </p:spPr>
        <p:txBody>
          <a:bodyPr>
            <a:noAutofit/>
          </a:bodyPr>
          <a:lstStyle/>
          <a:p>
            <a:pPr>
              <a:spcBef>
                <a:spcPts val="2500"/>
              </a:spcBef>
              <a:spcAft>
                <a:spcPts val="600"/>
              </a:spcAft>
            </a:pPr>
            <a:r>
              <a:rPr lang="en-GB" sz="1050" b="1" noProof="0" dirty="0"/>
              <a:t>Section 6 – Cash Flow Statment</a:t>
            </a:r>
          </a:p>
          <a:p>
            <a:pPr marL="0" lvl="1" indent="0">
              <a:spcBef>
                <a:spcPts val="1000"/>
              </a:spcBef>
              <a:spcAft>
                <a:spcPts val="600"/>
              </a:spcAft>
              <a:buFont typeface="Arial" panose="020B0604020202020204" pitchFamily="34" charset="0"/>
              <a:buNone/>
            </a:pPr>
            <a:r>
              <a:rPr lang="en-GB" sz="1050" noProof="0" dirty="0"/>
              <a:t>YEAR-2 and YEAR-1 cash position at year end should be extracted from actual figures</a:t>
            </a:r>
          </a:p>
        </p:txBody>
      </p:sp>
      <p:pic>
        <p:nvPicPr>
          <p:cNvPr id="4" name="Picture 3">
            <a:extLst>
              <a:ext uri="{FF2B5EF4-FFF2-40B4-BE49-F238E27FC236}">
                <a16:creationId xmlns:a16="http://schemas.microsoft.com/office/drawing/2014/main" id="{E68B02B0-4EB1-CA41-DC03-AC2DE817ECE9}"/>
              </a:ext>
            </a:extLst>
          </p:cNvPr>
          <p:cNvPicPr>
            <a:picLocks noChangeAspect="1"/>
          </p:cNvPicPr>
          <p:nvPr/>
        </p:nvPicPr>
        <p:blipFill>
          <a:blip r:embed="rId3"/>
          <a:stretch>
            <a:fillRect/>
          </a:stretch>
        </p:blipFill>
        <p:spPr>
          <a:xfrm>
            <a:off x="0" y="818607"/>
            <a:ext cx="12192000" cy="3203447"/>
          </a:xfrm>
          <a:prstGeom prst="rect">
            <a:avLst/>
          </a:prstGeom>
        </p:spPr>
      </p:pic>
    </p:spTree>
    <p:extLst>
      <p:ext uri="{BB962C8B-B14F-4D97-AF65-F5344CB8AC3E}">
        <p14:creationId xmlns:p14="http://schemas.microsoft.com/office/powerpoint/2010/main" val="389258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F3442-AF3E-3FFA-5AF6-3EF7095CCCF6}"/>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E667AF8A-3ADC-4248-0834-E88FADC61036}"/>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2355AB60-B91A-A687-A8C4-AEBCE661AFAD}"/>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74746F79-5824-76A9-A774-18E0E3BA5838}"/>
              </a:ext>
            </a:extLst>
          </p:cNvPr>
          <p:cNvSpPr>
            <a:spLocks noGrp="1"/>
          </p:cNvSpPr>
          <p:nvPr>
            <p:ph type="sldNum" sz="quarter" idx="12"/>
          </p:nvPr>
        </p:nvSpPr>
        <p:spPr/>
        <p:txBody>
          <a:bodyPr/>
          <a:lstStyle/>
          <a:p>
            <a:fld id="{CC057153-B650-4DEB-B370-79DDCFDCE934}" type="slidenum">
              <a:rPr lang="en-GB" noProof="0" smtClean="0"/>
              <a:t>37</a:t>
            </a:fld>
            <a:endParaRPr lang="en-GB" noProof="0" dirty="0"/>
          </a:p>
        </p:txBody>
      </p:sp>
      <p:sp>
        <p:nvSpPr>
          <p:cNvPr id="2" name="Title 1">
            <a:extLst>
              <a:ext uri="{FF2B5EF4-FFF2-40B4-BE49-F238E27FC236}">
                <a16:creationId xmlns:a16="http://schemas.microsoft.com/office/drawing/2014/main" id="{2CD9F9B7-1214-E389-1F16-C4D1BB2DB534}"/>
              </a:ext>
            </a:extLst>
          </p:cNvPr>
          <p:cNvSpPr>
            <a:spLocks noGrp="1"/>
          </p:cNvSpPr>
          <p:nvPr>
            <p:ph type="title"/>
          </p:nvPr>
        </p:nvSpPr>
        <p:spPr>
          <a:xfrm>
            <a:off x="576469" y="109329"/>
            <a:ext cx="11395571" cy="565185"/>
          </a:xfrm>
        </p:spPr>
        <p:txBody>
          <a:bodyPr vert="horz" lIns="91440" tIns="45720" rIns="91440" bIns="45720" rtlCol="0" anchor="b">
            <a:normAutofit/>
          </a:bodyPr>
          <a:lstStyle/>
          <a:p>
            <a:r>
              <a:rPr lang="en-GB" sz="3200" b="1" kern="1200" noProof="0" dirty="0">
                <a:latin typeface="+mj-lt"/>
                <a:ea typeface="+mj-ea"/>
                <a:cs typeface="+mj-cs"/>
              </a:rPr>
              <a:t>FinanceD</a:t>
            </a:r>
            <a:r>
              <a:rPr lang="en-GB" sz="3200" noProof="0" dirty="0"/>
              <a:t>ata Tab (7/8)</a:t>
            </a:r>
            <a:r>
              <a:rPr lang="en-GB" sz="3200" dirty="0"/>
              <a:t> – Section 7 : Source of Financing</a:t>
            </a:r>
            <a:endParaRPr lang="en-GB" sz="3200" b="1" kern="1200" noProof="0" dirty="0">
              <a:latin typeface="+mj-lt"/>
              <a:ea typeface="+mj-ea"/>
              <a:cs typeface="+mj-cs"/>
            </a:endParaRPr>
          </a:p>
        </p:txBody>
      </p:sp>
      <p:pic>
        <p:nvPicPr>
          <p:cNvPr id="4" name="Picture 3">
            <a:extLst>
              <a:ext uri="{FF2B5EF4-FFF2-40B4-BE49-F238E27FC236}">
                <a16:creationId xmlns:a16="http://schemas.microsoft.com/office/drawing/2014/main" id="{0A46E3A5-D579-A2A1-9D96-7D3314BBEBE4}"/>
              </a:ext>
            </a:extLst>
          </p:cNvPr>
          <p:cNvPicPr>
            <a:picLocks noChangeAspect="1"/>
          </p:cNvPicPr>
          <p:nvPr/>
        </p:nvPicPr>
        <p:blipFill>
          <a:blip r:embed="rId3"/>
          <a:stretch>
            <a:fillRect/>
          </a:stretch>
        </p:blipFill>
        <p:spPr>
          <a:xfrm>
            <a:off x="0" y="601112"/>
            <a:ext cx="12192000" cy="5655775"/>
          </a:xfrm>
          <a:prstGeom prst="rect">
            <a:avLst/>
          </a:prstGeom>
        </p:spPr>
      </p:pic>
      <p:grpSp>
        <p:nvGrpSpPr>
          <p:cNvPr id="11" name="Group 10">
            <a:extLst>
              <a:ext uri="{FF2B5EF4-FFF2-40B4-BE49-F238E27FC236}">
                <a16:creationId xmlns:a16="http://schemas.microsoft.com/office/drawing/2014/main" id="{E9B32AA2-A2B2-F1D6-2E51-6B0071B5BCDE}"/>
              </a:ext>
            </a:extLst>
          </p:cNvPr>
          <p:cNvGrpSpPr/>
          <p:nvPr/>
        </p:nvGrpSpPr>
        <p:grpSpPr>
          <a:xfrm>
            <a:off x="333701" y="4867729"/>
            <a:ext cx="11486299" cy="1872000"/>
            <a:chOff x="333701" y="4867729"/>
            <a:chExt cx="11486299" cy="1872000"/>
          </a:xfrm>
        </p:grpSpPr>
        <p:sp>
          <p:nvSpPr>
            <p:cNvPr id="8" name="TextBox 7">
              <a:extLst>
                <a:ext uri="{FF2B5EF4-FFF2-40B4-BE49-F238E27FC236}">
                  <a16:creationId xmlns:a16="http://schemas.microsoft.com/office/drawing/2014/main" id="{2A493FED-3093-AD5E-BE3B-815AF24687C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4867729"/>
              <a:ext cx="5724000" cy="1872000"/>
            </a:xfrm>
            <a:prstGeom prst="rect">
              <a:avLst/>
            </a:prstGeom>
            <a:solidFill>
              <a:schemeClr val="bg1"/>
            </a:solidFill>
          </p:spPr>
          <p:txBody>
            <a:bodyPr>
              <a:noAutofit/>
            </a:bodyPr>
            <a:lstStyle/>
            <a:p>
              <a:pPr>
                <a:spcBef>
                  <a:spcPts val="2500"/>
                </a:spcBef>
                <a:spcAft>
                  <a:spcPts val="600"/>
                </a:spcAft>
              </a:pPr>
              <a:r>
                <a:rPr lang="en-GB" sz="1050" b="1" noProof="0" dirty="0"/>
                <a:t>Capital contribution by Existing Shareholders</a:t>
              </a:r>
            </a:p>
            <a:p>
              <a:pPr marL="0" lvl="1" indent="0">
                <a:spcBef>
                  <a:spcPts val="1000"/>
                </a:spcBef>
                <a:buFont typeface="Arial" panose="020B0604020202020204" pitchFamily="34" charset="0"/>
                <a:buNone/>
              </a:pPr>
              <a:r>
                <a:rPr lang="en-GB" sz="1050" noProof="0" dirty="0"/>
                <a:t>YEAR-2 is equity value by end of YEAR-2 and YEAR-1 is the delta change versus YEAR-1 occurred in YEAR-1.  As such the sum (YEAR-2 + YEAR-1) equal the equity value by YEAR-1</a:t>
              </a:r>
            </a:p>
            <a:p>
              <a:pPr marL="0" lvl="1" indent="0">
                <a:spcBef>
                  <a:spcPts val="1000"/>
                </a:spcBef>
                <a:buFont typeface="Arial" panose="020B0604020202020204" pitchFamily="34" charset="0"/>
                <a:buNone/>
              </a:pPr>
              <a:r>
                <a:rPr lang="en-GB" sz="1050" b="1" dirty="0"/>
                <a:t>Loan</a:t>
              </a:r>
            </a:p>
            <a:p>
              <a:pPr marL="0" lvl="1" indent="0">
                <a:spcBef>
                  <a:spcPts val="1000"/>
                </a:spcBef>
                <a:buFont typeface="Arial" panose="020B0604020202020204" pitchFamily="34" charset="0"/>
                <a:buNone/>
              </a:pPr>
              <a:r>
                <a:rPr lang="en-GB" sz="1050" noProof="0" dirty="0">
                  <a:solidFill>
                    <a:srgbClr val="FF0000"/>
                  </a:solidFill>
                </a:rPr>
                <a:t>We assume no existing loan in YEAR-2 and YEAR-1. </a:t>
              </a:r>
            </a:p>
            <a:p>
              <a:pPr marL="0" lvl="1" indent="0">
                <a:buFont typeface="Arial" panose="020B0604020202020204" pitchFamily="34" charset="0"/>
                <a:buNone/>
              </a:pPr>
              <a:r>
                <a:rPr lang="en-GB" sz="1050" noProof="0" dirty="0">
                  <a:solidFill>
                    <a:srgbClr val="FF0000"/>
                  </a:solidFill>
                </a:rPr>
                <a:t>Enter loan amount from CURRENT YEAR to YEAR6</a:t>
              </a:r>
            </a:p>
          </p:txBody>
        </p:sp>
        <p:sp>
          <p:nvSpPr>
            <p:cNvPr id="5" name="TextBox 4">
              <a:extLst>
                <a:ext uri="{FF2B5EF4-FFF2-40B4-BE49-F238E27FC236}">
                  <a16:creationId xmlns:a16="http://schemas.microsoft.com/office/drawing/2014/main" id="{AF38E42A-0370-2C90-D76D-82E7E4B17B6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33701" y="4867729"/>
              <a:ext cx="5724000" cy="1872000"/>
            </a:xfrm>
            <a:prstGeom prst="rect">
              <a:avLst/>
            </a:prstGeom>
            <a:solidFill>
              <a:schemeClr val="bg1"/>
            </a:solidFill>
          </p:spPr>
          <p:txBody>
            <a:bodyPr>
              <a:noAutofit/>
            </a:bodyPr>
            <a:lstStyle/>
            <a:p>
              <a:pPr>
                <a:spcBef>
                  <a:spcPts val="2500"/>
                </a:spcBef>
                <a:spcAft>
                  <a:spcPts val="600"/>
                </a:spcAft>
              </a:pPr>
              <a:r>
                <a:rPr lang="en-GB" sz="1050" b="1" noProof="0" dirty="0"/>
                <a:t>Section 7 – Source of Financing</a:t>
              </a:r>
            </a:p>
            <a:p>
              <a:pPr marL="0" lvl="1" indent="0">
                <a:spcBef>
                  <a:spcPts val="1000"/>
                </a:spcBef>
                <a:buFont typeface="Arial" panose="020B0604020202020204" pitchFamily="34" charset="0"/>
                <a:buNone/>
              </a:pPr>
              <a:r>
                <a:rPr lang="en-GB" sz="1050" noProof="0" dirty="0"/>
                <a:t>YEAR-2 and YEAR-1 should be extracted from actual figures</a:t>
              </a:r>
            </a:p>
            <a:p>
              <a:pPr marL="0" lvl="1" indent="0">
                <a:spcBef>
                  <a:spcPts val="1000"/>
                </a:spcBef>
                <a:buFont typeface="Arial" panose="020B0604020202020204" pitchFamily="34" charset="0"/>
                <a:buNone/>
              </a:pPr>
              <a:r>
                <a:rPr lang="en-GB" sz="1050" noProof="0" dirty="0"/>
                <a:t>SUB-ITEM1 SOURCE OF FINANCING enter loan and equity needs from CURRENT YEAR</a:t>
              </a:r>
            </a:p>
            <a:p>
              <a:pPr marL="0" lvl="1" indent="0">
                <a:spcBef>
                  <a:spcPts val="1000"/>
                </a:spcBef>
                <a:buFont typeface="Arial" panose="020B0604020202020204" pitchFamily="34" charset="0"/>
                <a:buNone/>
              </a:pPr>
              <a:r>
                <a:rPr lang="en-GB" sz="1050" noProof="0" dirty="0"/>
                <a:t>SUB-ITEM PRINCIPAL … automatically calculated unless you want to define grace period</a:t>
              </a:r>
            </a:p>
            <a:p>
              <a:pPr marL="0" lvl="1" indent="0">
                <a:spcBef>
                  <a:spcPts val="1000"/>
                </a:spcBef>
                <a:buFont typeface="Arial" panose="020B0604020202020204" pitchFamily="34" charset="0"/>
                <a:buNone/>
              </a:pPr>
              <a:r>
                <a:rPr lang="en-GB" sz="1050" noProof="0" dirty="0"/>
                <a:t>SUB-ITEM INTEREST … automatically calculated.  You may change the interest rate by year.</a:t>
              </a:r>
            </a:p>
            <a:p>
              <a:pPr marL="0" lvl="1" indent="0">
                <a:spcBef>
                  <a:spcPts val="1000"/>
                </a:spcBef>
                <a:spcAft>
                  <a:spcPts val="600"/>
                </a:spcAft>
                <a:buFont typeface="Arial" panose="020B0604020202020204" pitchFamily="34" charset="0"/>
                <a:buNone/>
              </a:pPr>
              <a:endParaRPr lang="en-GB" sz="1050" noProof="0" dirty="0"/>
            </a:p>
          </p:txBody>
        </p:sp>
      </p:grpSp>
    </p:spTree>
    <p:extLst>
      <p:ext uri="{BB962C8B-B14F-4D97-AF65-F5344CB8AC3E}">
        <p14:creationId xmlns:p14="http://schemas.microsoft.com/office/powerpoint/2010/main" val="11674433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B30BD-CC25-092D-981F-383DA5F56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EAB1F-A544-53EC-CFA0-8E655B334907}"/>
              </a:ext>
            </a:extLst>
          </p:cNvPr>
          <p:cNvSpPr>
            <a:spLocks noGrp="1"/>
          </p:cNvSpPr>
          <p:nvPr>
            <p:ph type="title"/>
          </p:nvPr>
        </p:nvSpPr>
        <p:spPr>
          <a:xfrm>
            <a:off x="281054" y="320040"/>
            <a:ext cx="3960000" cy="932688"/>
          </a:xfrm>
        </p:spPr>
        <p:txBody>
          <a:bodyPr vert="horz" lIns="91440" tIns="45720" rIns="91440" bIns="45720" rtlCol="0" anchor="b">
            <a:normAutofit fontScale="90000"/>
          </a:bodyPr>
          <a:lstStyle/>
          <a:p>
            <a:r>
              <a:rPr lang="en-GB" noProof="0" dirty="0"/>
              <a:t>Finance</a:t>
            </a:r>
            <a:r>
              <a:rPr lang="en-GB" b="1" kern="1200" noProof="0" dirty="0">
                <a:latin typeface="+mj-lt"/>
                <a:ea typeface="+mj-ea"/>
                <a:cs typeface="+mj-cs"/>
              </a:rPr>
              <a:t>Data Tab</a:t>
            </a:r>
            <a:br>
              <a:rPr lang="en-GB" b="1" kern="1200" noProof="0" dirty="0">
                <a:latin typeface="+mj-lt"/>
                <a:ea typeface="+mj-ea"/>
                <a:cs typeface="+mj-cs"/>
              </a:rPr>
            </a:br>
            <a:r>
              <a:rPr lang="en-GB" b="1" kern="1200" noProof="0" dirty="0">
                <a:latin typeface="+mj-lt"/>
                <a:ea typeface="+mj-ea"/>
                <a:cs typeface="+mj-cs"/>
              </a:rPr>
              <a:t>(8/8)</a:t>
            </a:r>
          </a:p>
        </p:txBody>
      </p:sp>
      <p:pic>
        <p:nvPicPr>
          <p:cNvPr id="11" name="Picture Placeholder 10" descr="A green arrow pointing up&#10;&#10;AI-generated content may be incorrect.">
            <a:extLst>
              <a:ext uri="{FF2B5EF4-FFF2-40B4-BE49-F238E27FC236}">
                <a16:creationId xmlns:a16="http://schemas.microsoft.com/office/drawing/2014/main" id="{86BC106D-8CB0-B89C-F20F-5AE86C18EF0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0"/>
            <a:ext cx="7783200" cy="6858000"/>
          </a:xfrm>
          <a:ln>
            <a:noFill/>
          </a:ln>
        </p:spPr>
      </p:pic>
      <p:sp>
        <p:nvSpPr>
          <p:cNvPr id="5" name="TextBox 4">
            <a:extLst>
              <a:ext uri="{FF2B5EF4-FFF2-40B4-BE49-F238E27FC236}">
                <a16:creationId xmlns:a16="http://schemas.microsoft.com/office/drawing/2014/main" id="{C8D940E3-6312-0CDA-DDD4-1B470303C4A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1054" y="1481443"/>
            <a:ext cx="4518952" cy="4773549"/>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050" b="1" noProof="0" dirty="0"/>
              <a:t>Refresh All Pivots</a:t>
            </a:r>
          </a:p>
          <a:p>
            <a:pPr marL="0" lvl="1">
              <a:spcBef>
                <a:spcPts val="1000"/>
              </a:spcBef>
              <a:spcAft>
                <a:spcPts val="600"/>
              </a:spcAft>
            </a:pPr>
            <a:r>
              <a:rPr lang="en-GB" sz="1050" noProof="0" dirty="0"/>
              <a:t>Click on “Refresh All Pivots” button to actualize your FinancePivot and FinanceChart sheets </a:t>
            </a:r>
          </a:p>
          <a:p>
            <a:pPr marL="0" lvl="1">
              <a:spcBef>
                <a:spcPts val="2500"/>
              </a:spcBef>
              <a:spcAft>
                <a:spcPts val="600"/>
              </a:spcAft>
            </a:pPr>
            <a:r>
              <a:rPr lang="en-GB" sz="1050" b="1" noProof="0" dirty="0"/>
              <a:t>Analyse the overall results</a:t>
            </a:r>
          </a:p>
          <a:p>
            <a:pPr marL="0" lvl="1">
              <a:spcBef>
                <a:spcPts val="1000"/>
              </a:spcBef>
              <a:spcAft>
                <a:spcPts val="600"/>
              </a:spcAft>
            </a:pPr>
            <a:r>
              <a:rPr lang="en-GB" sz="1050" noProof="0" dirty="0"/>
              <a:t>Look at FinancePivot and FinanceChart sheets </a:t>
            </a:r>
          </a:p>
          <a:p>
            <a:pPr marL="0" lvl="1">
              <a:spcBef>
                <a:spcPts val="2500"/>
              </a:spcBef>
              <a:spcAft>
                <a:spcPts val="600"/>
              </a:spcAft>
            </a:pPr>
            <a:r>
              <a:rPr lang="en-GB" sz="1050" b="1" noProof="0" dirty="0"/>
              <a:t>Process iteration</a:t>
            </a:r>
          </a:p>
          <a:p>
            <a:pPr marL="0" lvl="1">
              <a:spcBef>
                <a:spcPts val="1000"/>
              </a:spcBef>
              <a:spcAft>
                <a:spcPts val="600"/>
              </a:spcAft>
            </a:pPr>
            <a:r>
              <a:rPr lang="en-GB" sz="1050" noProof="0" dirty="0"/>
              <a:t>Reiterate the process of inputs entry till you are confident with your business assumptions</a:t>
            </a:r>
          </a:p>
        </p:txBody>
      </p:sp>
      <p:grpSp>
        <p:nvGrpSpPr>
          <p:cNvPr id="15" name="Group 14">
            <a:extLst>
              <a:ext uri="{FF2B5EF4-FFF2-40B4-BE49-F238E27FC236}">
                <a16:creationId xmlns:a16="http://schemas.microsoft.com/office/drawing/2014/main" id="{F93D2CB0-F089-C004-82A5-93230D2F19D6}"/>
              </a:ext>
            </a:extLst>
          </p:cNvPr>
          <p:cNvGrpSpPr/>
          <p:nvPr/>
        </p:nvGrpSpPr>
        <p:grpSpPr>
          <a:xfrm>
            <a:off x="4923007" y="1477920"/>
            <a:ext cx="5087060" cy="1038093"/>
            <a:chOff x="4547674" y="481178"/>
            <a:chExt cx="5087060" cy="1038093"/>
          </a:xfrm>
        </p:grpSpPr>
        <p:pic>
          <p:nvPicPr>
            <p:cNvPr id="12" name="Picture 11">
              <a:extLst>
                <a:ext uri="{FF2B5EF4-FFF2-40B4-BE49-F238E27FC236}">
                  <a16:creationId xmlns:a16="http://schemas.microsoft.com/office/drawing/2014/main" id="{0E8A5B53-4A25-E95E-0FE6-0893D34CCBAA}"/>
                </a:ext>
              </a:extLst>
            </p:cNvPr>
            <p:cNvPicPr>
              <a:picLocks noChangeAspect="1"/>
            </p:cNvPicPr>
            <p:nvPr/>
          </p:nvPicPr>
          <p:blipFill>
            <a:blip r:embed="rId4"/>
            <a:stretch>
              <a:fillRect/>
            </a:stretch>
          </p:blipFill>
          <p:spPr>
            <a:xfrm>
              <a:off x="4547674" y="481178"/>
              <a:ext cx="5087060" cy="1000265"/>
            </a:xfrm>
            <a:prstGeom prst="rect">
              <a:avLst/>
            </a:prstGeom>
          </p:spPr>
        </p:pic>
        <p:sp>
          <p:nvSpPr>
            <p:cNvPr id="9" name="Arrow: Right 8">
              <a:extLst>
                <a:ext uri="{FF2B5EF4-FFF2-40B4-BE49-F238E27FC236}">
                  <a16:creationId xmlns:a16="http://schemas.microsoft.com/office/drawing/2014/main" id="{522289B4-B9DC-CC1B-0FCD-C8930BC4DF6B}"/>
                </a:ext>
              </a:extLst>
            </p:cNvPr>
            <p:cNvSpPr/>
            <p:nvPr/>
          </p:nvSpPr>
          <p:spPr>
            <a:xfrm rot="19190854">
              <a:off x="7177279" y="1231271"/>
              <a:ext cx="756000" cy="2880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 name="Date Placeholder 2">
            <a:extLst>
              <a:ext uri="{FF2B5EF4-FFF2-40B4-BE49-F238E27FC236}">
                <a16:creationId xmlns:a16="http://schemas.microsoft.com/office/drawing/2014/main" id="{C88E778E-DA22-EC12-7BF1-DBE953BB2D5F}"/>
              </a:ext>
            </a:extLst>
          </p:cNvPr>
          <p:cNvSpPr>
            <a:spLocks noGrp="1"/>
          </p:cNvSpPr>
          <p:nvPr>
            <p:ph type="dt" sz="half" idx="15"/>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1AB8069F-60CE-68C7-0036-0D40FDB5644F}"/>
              </a:ext>
            </a:extLst>
          </p:cNvPr>
          <p:cNvSpPr>
            <a:spLocks noGrp="1"/>
          </p:cNvSpPr>
          <p:nvPr>
            <p:ph type="ftr" sz="quarter" idx="16"/>
          </p:nvPr>
        </p:nvSpPr>
        <p:spPr/>
        <p:txBody>
          <a:bodyPr/>
          <a:lstStyle/>
          <a:p>
            <a:r>
              <a:rPr lang="en-US"/>
              <a:t>Training Financial Plan v02</a:t>
            </a:r>
            <a:endParaRPr lang="en-US" dirty="0"/>
          </a:p>
        </p:txBody>
      </p:sp>
      <p:sp>
        <p:nvSpPr>
          <p:cNvPr id="7" name="Slide Number Placeholder 6">
            <a:extLst>
              <a:ext uri="{FF2B5EF4-FFF2-40B4-BE49-F238E27FC236}">
                <a16:creationId xmlns:a16="http://schemas.microsoft.com/office/drawing/2014/main" id="{91D82B57-D035-318C-C9AD-A57E1B98DB99}"/>
              </a:ext>
            </a:extLst>
          </p:cNvPr>
          <p:cNvSpPr>
            <a:spLocks noGrp="1"/>
          </p:cNvSpPr>
          <p:nvPr>
            <p:ph type="sldNum" sz="quarter" idx="17"/>
          </p:nvPr>
        </p:nvSpPr>
        <p:spPr/>
        <p:txBody>
          <a:bodyPr/>
          <a:lstStyle/>
          <a:p>
            <a:fld id="{CC057153-B650-4DEB-B370-79DDCFDCE934}" type="slidenum">
              <a:rPr lang="en-US" smtClean="0"/>
              <a:t>38</a:t>
            </a:fld>
            <a:endParaRPr lang="en-US" dirty="0"/>
          </a:p>
        </p:txBody>
      </p:sp>
    </p:spTree>
    <p:extLst>
      <p:ext uri="{BB962C8B-B14F-4D97-AF65-F5344CB8AC3E}">
        <p14:creationId xmlns:p14="http://schemas.microsoft.com/office/powerpoint/2010/main" val="1204026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58404-621C-F9E0-1702-E2FCDB2F2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638B3-78DD-E550-A052-A7E3222D7E69}"/>
              </a:ext>
            </a:extLst>
          </p:cNvPr>
          <p:cNvSpPr>
            <a:spLocks noGrp="1"/>
          </p:cNvSpPr>
          <p:nvPr>
            <p:ph type="title"/>
          </p:nvPr>
        </p:nvSpPr>
        <p:spPr>
          <a:xfrm>
            <a:off x="281054" y="320040"/>
            <a:ext cx="3960000" cy="932688"/>
          </a:xfrm>
        </p:spPr>
        <p:txBody>
          <a:bodyPr vert="horz" lIns="91440" tIns="45720" rIns="91440" bIns="45720" rtlCol="0" anchor="b">
            <a:normAutofit fontScale="90000"/>
          </a:bodyPr>
          <a:lstStyle/>
          <a:p>
            <a:r>
              <a:rPr lang="en-GB" noProof="0" dirty="0"/>
              <a:t>Finance</a:t>
            </a:r>
            <a:r>
              <a:rPr lang="en-GB" b="1" kern="1200" noProof="0" dirty="0">
                <a:latin typeface="+mj-lt"/>
                <a:ea typeface="+mj-ea"/>
                <a:cs typeface="+mj-cs"/>
              </a:rPr>
              <a:t>Data Tab</a:t>
            </a:r>
            <a:br>
              <a:rPr lang="en-GB" b="1" kern="1200" noProof="0" dirty="0">
                <a:latin typeface="+mj-lt"/>
                <a:ea typeface="+mj-ea"/>
                <a:cs typeface="+mj-cs"/>
              </a:rPr>
            </a:br>
            <a:r>
              <a:rPr lang="en-GB" b="1" kern="1200" noProof="0" dirty="0">
                <a:latin typeface="+mj-lt"/>
                <a:ea typeface="+mj-ea"/>
                <a:cs typeface="+mj-cs"/>
              </a:rPr>
              <a:t>FAQ</a:t>
            </a:r>
          </a:p>
        </p:txBody>
      </p:sp>
      <p:pic>
        <p:nvPicPr>
          <p:cNvPr id="11" name="Picture Placeholder 10" descr="A green arrow pointing up&#10;&#10;AI-generated content may be incorrect.">
            <a:extLst>
              <a:ext uri="{FF2B5EF4-FFF2-40B4-BE49-F238E27FC236}">
                <a16:creationId xmlns:a16="http://schemas.microsoft.com/office/drawing/2014/main" id="{57B74E57-C580-574E-CC98-0FB168D2136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0"/>
            <a:ext cx="7783200" cy="6858000"/>
          </a:xfrm>
          <a:ln>
            <a:noFill/>
          </a:ln>
        </p:spPr>
      </p:pic>
      <p:sp>
        <p:nvSpPr>
          <p:cNvPr id="5" name="TextBox 4">
            <a:extLst>
              <a:ext uri="{FF2B5EF4-FFF2-40B4-BE49-F238E27FC236}">
                <a16:creationId xmlns:a16="http://schemas.microsoft.com/office/drawing/2014/main" id="{F9DFCF96-D7F1-4540-2E4D-22719E7B24B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1053" y="1481443"/>
            <a:ext cx="7423445" cy="4773549"/>
          </a:xfrm>
          <a:prstGeom prst="rect">
            <a:avLst/>
          </a:prstGeom>
        </p:spPr>
        <p:txBody>
          <a:bodyPr>
            <a:normAutofit/>
          </a:bodyPr>
          <a:lstStyle/>
          <a:p>
            <a:pPr marL="0" indent="0">
              <a:spcBef>
                <a:spcPts val="600"/>
              </a:spcBef>
              <a:spcAft>
                <a:spcPts val="600"/>
              </a:spcAft>
              <a:buFont typeface="Arial" panose="020B0604020202020204" pitchFamily="34" charset="0"/>
              <a:buNone/>
            </a:pPr>
            <a:r>
              <a:rPr lang="en-GB" sz="1050" b="1" dirty="0"/>
              <a:t>How do you deal with seasonal</a:t>
            </a:r>
            <a:r>
              <a:rPr lang="en-GB" sz="1050" b="1" noProof="0" dirty="0"/>
              <a:t> workers?</a:t>
            </a:r>
          </a:p>
          <a:p>
            <a:pPr marL="0" lvl="1">
              <a:spcBef>
                <a:spcPts val="600"/>
              </a:spcBef>
            </a:pPr>
            <a:r>
              <a:rPr lang="en-GB" sz="1050" dirty="0"/>
              <a:t>Define a category seasonal workers in the </a:t>
            </a:r>
            <a:r>
              <a:rPr lang="en-GB" sz="1050" dirty="0" err="1"/>
              <a:t>InputsData</a:t>
            </a:r>
            <a:r>
              <a:rPr lang="en-GB" sz="1050" dirty="0"/>
              <a:t> tab (section 5)</a:t>
            </a:r>
          </a:p>
          <a:p>
            <a:pPr marL="0" lvl="1"/>
            <a:r>
              <a:rPr lang="en-GB" sz="1050" dirty="0"/>
              <a:t>Compute the total equivalent full time (EFT) seasonal workers you contract(ed) during a year and under it under EFT</a:t>
            </a:r>
          </a:p>
          <a:p>
            <a:pPr marL="0" lvl="1"/>
            <a:r>
              <a:rPr lang="en-GB" sz="1050" dirty="0"/>
              <a:t>Compute an average cost per year of one equivalent full time and enter it under GROSS SALARY</a:t>
            </a:r>
          </a:p>
          <a:p>
            <a:pPr marL="0" lvl="1">
              <a:spcAft>
                <a:spcPts val="600"/>
              </a:spcAft>
            </a:pPr>
            <a:r>
              <a:rPr lang="en-GB" sz="1050" noProof="0" dirty="0"/>
              <a:t>Leave other costs and social security at zero</a:t>
            </a:r>
          </a:p>
          <a:p>
            <a:pPr marL="0" lvl="1">
              <a:spcBef>
                <a:spcPts val="600"/>
              </a:spcBef>
              <a:spcAft>
                <a:spcPts val="600"/>
              </a:spcAft>
            </a:pPr>
            <a:r>
              <a:rPr lang="en-GB" sz="1050" b="1" dirty="0"/>
              <a:t>xx</a:t>
            </a:r>
          </a:p>
          <a:p>
            <a:pPr marL="0" lvl="1">
              <a:spcBef>
                <a:spcPts val="600"/>
              </a:spcBef>
              <a:spcAft>
                <a:spcPts val="600"/>
              </a:spcAft>
            </a:pPr>
            <a:endParaRPr lang="en-GB" sz="1050" noProof="0" dirty="0"/>
          </a:p>
        </p:txBody>
      </p:sp>
      <p:pic>
        <p:nvPicPr>
          <p:cNvPr id="4" name="Picture 3" descr="A cup of coffee and clock&#10;&#10;AI-generated content may be incorrect.">
            <a:extLst>
              <a:ext uri="{FF2B5EF4-FFF2-40B4-BE49-F238E27FC236}">
                <a16:creationId xmlns:a16="http://schemas.microsoft.com/office/drawing/2014/main" id="{148F7094-64AA-D5F2-D459-8B5A8D94E1F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71746" y="4410000"/>
            <a:ext cx="2820254" cy="2448000"/>
          </a:xfrm>
          <a:prstGeom prst="rect">
            <a:avLst/>
          </a:prstGeom>
        </p:spPr>
      </p:pic>
      <p:sp>
        <p:nvSpPr>
          <p:cNvPr id="8" name="TextBox 7">
            <a:extLst>
              <a:ext uri="{FF2B5EF4-FFF2-40B4-BE49-F238E27FC236}">
                <a16:creationId xmlns:a16="http://schemas.microsoft.com/office/drawing/2014/main" id="{53D5BFF7-D28E-2996-008F-15A29E1B258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829862" y="4201966"/>
            <a:ext cx="1904023" cy="3203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050" b="1" noProof="0" dirty="0"/>
              <a:t>Time for coffee or tea</a:t>
            </a:r>
          </a:p>
        </p:txBody>
      </p:sp>
      <p:sp>
        <p:nvSpPr>
          <p:cNvPr id="3" name="Date Placeholder 2">
            <a:extLst>
              <a:ext uri="{FF2B5EF4-FFF2-40B4-BE49-F238E27FC236}">
                <a16:creationId xmlns:a16="http://schemas.microsoft.com/office/drawing/2014/main" id="{12439EC6-54C4-C877-AAA7-4AC907268296}"/>
              </a:ext>
            </a:extLst>
          </p:cNvPr>
          <p:cNvSpPr>
            <a:spLocks noGrp="1"/>
          </p:cNvSpPr>
          <p:nvPr>
            <p:ph type="dt" sz="half" idx="15"/>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ADB5A9D4-05BF-2DD5-F182-F8A301273C95}"/>
              </a:ext>
            </a:extLst>
          </p:cNvPr>
          <p:cNvSpPr>
            <a:spLocks noGrp="1"/>
          </p:cNvSpPr>
          <p:nvPr>
            <p:ph type="ftr" sz="quarter" idx="16"/>
          </p:nvPr>
        </p:nvSpPr>
        <p:spPr/>
        <p:txBody>
          <a:bodyPr/>
          <a:lstStyle/>
          <a:p>
            <a:r>
              <a:rPr lang="en-US"/>
              <a:t>Training Financial Plan v02</a:t>
            </a:r>
            <a:endParaRPr lang="en-US" dirty="0"/>
          </a:p>
        </p:txBody>
      </p:sp>
      <p:sp>
        <p:nvSpPr>
          <p:cNvPr id="7" name="Slide Number Placeholder 6">
            <a:extLst>
              <a:ext uri="{FF2B5EF4-FFF2-40B4-BE49-F238E27FC236}">
                <a16:creationId xmlns:a16="http://schemas.microsoft.com/office/drawing/2014/main" id="{41A5B751-91D0-A409-76D2-72055D6320DC}"/>
              </a:ext>
            </a:extLst>
          </p:cNvPr>
          <p:cNvSpPr>
            <a:spLocks noGrp="1"/>
          </p:cNvSpPr>
          <p:nvPr>
            <p:ph type="sldNum" sz="quarter" idx="17"/>
          </p:nvPr>
        </p:nvSpPr>
        <p:spPr/>
        <p:txBody>
          <a:bodyPr/>
          <a:lstStyle/>
          <a:p>
            <a:fld id="{CC057153-B650-4DEB-B370-79DDCFDCE934}" type="slidenum">
              <a:rPr lang="en-US" smtClean="0"/>
              <a:t>39</a:t>
            </a:fld>
            <a:endParaRPr lang="en-US" dirty="0"/>
          </a:p>
        </p:txBody>
      </p:sp>
    </p:spTree>
    <p:extLst>
      <p:ext uri="{BB962C8B-B14F-4D97-AF65-F5344CB8AC3E}">
        <p14:creationId xmlns:p14="http://schemas.microsoft.com/office/powerpoint/2010/main" val="108324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958A-7F8D-B7CF-9CD6-7B77C36C3FE1}"/>
              </a:ext>
            </a:extLst>
          </p:cNvPr>
          <p:cNvSpPr>
            <a:spLocks noGrp="1"/>
          </p:cNvSpPr>
          <p:nvPr>
            <p:ph type="title"/>
          </p:nvPr>
        </p:nvSpPr>
        <p:spPr>
          <a:xfrm>
            <a:off x="612647" y="54569"/>
            <a:ext cx="6858000" cy="932688"/>
          </a:xfrm>
        </p:spPr>
        <p:txBody>
          <a:bodyPr vert="horz" lIns="91440" tIns="45720" rIns="91440" bIns="45720" rtlCol="0" anchor="b">
            <a:normAutofit/>
          </a:bodyPr>
          <a:lstStyle/>
          <a:p>
            <a:r>
              <a:rPr lang="en-GB" b="1" kern="1200" noProof="0" dirty="0">
                <a:latin typeface="+mj-lt"/>
                <a:ea typeface="+mj-ea"/>
                <a:cs typeface="+mj-cs"/>
              </a:rPr>
              <a:t>Objectives of the Training</a:t>
            </a:r>
          </a:p>
        </p:txBody>
      </p:sp>
      <p:sp>
        <p:nvSpPr>
          <p:cNvPr id="5" name="TextBox 4">
            <a:extLst>
              <a:ext uri="{FF2B5EF4-FFF2-40B4-BE49-F238E27FC236}">
                <a16:creationId xmlns:a16="http://schemas.microsoft.com/office/drawing/2014/main" id="{50887EA0-BA72-490C-A93E-388118217B7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380744"/>
            <a:ext cx="685800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noProof="0" dirty="0"/>
              <a:t>Understand Financial Plan Structure</a:t>
            </a:r>
          </a:p>
          <a:p>
            <a:pPr marL="0" lvl="1" indent="0">
              <a:spcBef>
                <a:spcPts val="1000"/>
              </a:spcBef>
              <a:spcAft>
                <a:spcPts val="600"/>
              </a:spcAft>
              <a:buFont typeface="Arial" panose="020B0604020202020204" pitchFamily="34" charset="0"/>
              <a:buNone/>
            </a:pPr>
            <a:r>
              <a:rPr lang="en-GB" sz="1400" noProof="0" dirty="0"/>
              <a:t>Learn the components and layout of the Financial Plan for better navigation and use of the file.</a:t>
            </a:r>
          </a:p>
          <a:p>
            <a:pPr marL="0" indent="0">
              <a:spcBef>
                <a:spcPts val="2500"/>
              </a:spcBef>
              <a:spcAft>
                <a:spcPts val="600"/>
              </a:spcAft>
              <a:buFont typeface="Arial" panose="020B0604020202020204" pitchFamily="34" charset="0"/>
              <a:buNone/>
            </a:pPr>
            <a:r>
              <a:rPr lang="en-GB" sz="1400" b="1" noProof="0" dirty="0"/>
              <a:t>Data Input Accuracy</a:t>
            </a:r>
          </a:p>
          <a:p>
            <a:pPr marL="0" lvl="1" indent="0">
              <a:spcBef>
                <a:spcPts val="1000"/>
              </a:spcBef>
              <a:spcAft>
                <a:spcPts val="600"/>
              </a:spcAft>
              <a:buFont typeface="Arial" panose="020B0604020202020204" pitchFamily="34" charset="0"/>
              <a:buNone/>
            </a:pPr>
            <a:r>
              <a:rPr lang="en-GB" sz="1400" noProof="0" dirty="0"/>
              <a:t>Master correct input techniques to avoid common errors and ensure reliable financial data.</a:t>
            </a:r>
          </a:p>
          <a:p>
            <a:pPr marL="0" indent="0">
              <a:spcBef>
                <a:spcPts val="2500"/>
              </a:spcBef>
              <a:spcAft>
                <a:spcPts val="600"/>
              </a:spcAft>
              <a:buFont typeface="Arial" panose="020B0604020202020204" pitchFamily="34" charset="0"/>
              <a:buNone/>
            </a:pPr>
            <a:r>
              <a:rPr lang="en-GB" sz="1400" b="1" noProof="0" dirty="0"/>
              <a:t>Interpret Financial Outputs</a:t>
            </a:r>
          </a:p>
          <a:p>
            <a:pPr marL="0" lvl="1" indent="0">
              <a:spcBef>
                <a:spcPts val="1000"/>
              </a:spcBef>
              <a:spcAft>
                <a:spcPts val="600"/>
              </a:spcAft>
              <a:buFont typeface="Arial" panose="020B0604020202020204" pitchFamily="34" charset="0"/>
              <a:buNone/>
            </a:pPr>
            <a:r>
              <a:rPr lang="en-GB" sz="1400" noProof="0" dirty="0"/>
              <a:t>Develop skills to analyse and understand financial outputs to support informed decision-making.</a:t>
            </a:r>
          </a:p>
          <a:p>
            <a:pPr marL="0" indent="0">
              <a:spcBef>
                <a:spcPts val="2500"/>
              </a:spcBef>
              <a:spcAft>
                <a:spcPts val="600"/>
              </a:spcAft>
              <a:buFont typeface="Arial" panose="020B0604020202020204" pitchFamily="34" charset="0"/>
              <a:buNone/>
            </a:pPr>
            <a:r>
              <a:rPr lang="en-GB" sz="1400" b="1" noProof="0" dirty="0"/>
              <a:t>Utilize for Strategic Decisions</a:t>
            </a:r>
          </a:p>
          <a:p>
            <a:pPr marL="0" lvl="1" indent="0">
              <a:spcBef>
                <a:spcPts val="1000"/>
              </a:spcBef>
              <a:spcAft>
                <a:spcPts val="600"/>
              </a:spcAft>
              <a:buFont typeface="Arial" panose="020B0604020202020204" pitchFamily="34" charset="0"/>
              <a:buNone/>
            </a:pPr>
            <a:r>
              <a:rPr lang="en-GB" sz="1400" noProof="0" dirty="0"/>
              <a:t>Use the Financial Plan insights for strategic reporting and business planning.</a:t>
            </a:r>
          </a:p>
        </p:txBody>
      </p:sp>
      <p:pic>
        <p:nvPicPr>
          <p:cNvPr id="8" name="Picture Placeholder 7" descr="A computer on a desk&#10;&#10;AI-generated content may be incorrect.">
            <a:extLst>
              <a:ext uri="{FF2B5EF4-FFF2-40B4-BE49-F238E27FC236}">
                <a16:creationId xmlns:a16="http://schemas.microsoft.com/office/drawing/2014/main" id="{EE0325F1-6DFD-8AAE-E503-BD420A1B143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rot="5400000">
            <a:off x="6713538" y="1379538"/>
            <a:ext cx="6858000" cy="4098925"/>
          </a:xfrm>
        </p:spPr>
      </p:pic>
      <p:sp>
        <p:nvSpPr>
          <p:cNvPr id="9" name="Date Placeholder 8">
            <a:extLst>
              <a:ext uri="{FF2B5EF4-FFF2-40B4-BE49-F238E27FC236}">
                <a16:creationId xmlns:a16="http://schemas.microsoft.com/office/drawing/2014/main" id="{F5FAD17F-A192-9890-1823-6EA09CA44513}"/>
              </a:ext>
            </a:extLst>
          </p:cNvPr>
          <p:cNvSpPr>
            <a:spLocks noGrp="1"/>
          </p:cNvSpPr>
          <p:nvPr>
            <p:ph type="dt" sz="half" idx="15"/>
          </p:nvPr>
        </p:nvSpPr>
        <p:spPr/>
        <p:txBody>
          <a:bodyPr/>
          <a:lstStyle/>
          <a:p>
            <a:r>
              <a:rPr lang="en-BE" noProof="0"/>
              <a:t>02/11/2025</a:t>
            </a:r>
            <a:endParaRPr lang="en-GB" noProof="0" dirty="0"/>
          </a:p>
        </p:txBody>
      </p:sp>
      <p:sp>
        <p:nvSpPr>
          <p:cNvPr id="10" name="Footer Placeholder 9">
            <a:extLst>
              <a:ext uri="{FF2B5EF4-FFF2-40B4-BE49-F238E27FC236}">
                <a16:creationId xmlns:a16="http://schemas.microsoft.com/office/drawing/2014/main" id="{2B9FB3FC-60E6-832C-7AD5-5553C4A764C4}"/>
              </a:ext>
            </a:extLst>
          </p:cNvPr>
          <p:cNvSpPr>
            <a:spLocks noGrp="1"/>
          </p:cNvSpPr>
          <p:nvPr>
            <p:ph type="ftr" sz="quarter" idx="16"/>
          </p:nvPr>
        </p:nvSpPr>
        <p:spPr/>
        <p:txBody>
          <a:bodyPr/>
          <a:lstStyle/>
          <a:p>
            <a:r>
              <a:rPr lang="en-GB" noProof="0" dirty="0"/>
              <a:t>Training Financial Plan v02</a:t>
            </a:r>
          </a:p>
        </p:txBody>
      </p:sp>
      <p:sp>
        <p:nvSpPr>
          <p:cNvPr id="11" name="Slide Number Placeholder 10">
            <a:extLst>
              <a:ext uri="{FF2B5EF4-FFF2-40B4-BE49-F238E27FC236}">
                <a16:creationId xmlns:a16="http://schemas.microsoft.com/office/drawing/2014/main" id="{F34B9B03-A2A9-5B22-75EF-712F98DA2E40}"/>
              </a:ext>
            </a:extLst>
          </p:cNvPr>
          <p:cNvSpPr>
            <a:spLocks noGrp="1"/>
          </p:cNvSpPr>
          <p:nvPr>
            <p:ph type="sldNum" sz="quarter" idx="17"/>
          </p:nvPr>
        </p:nvSpPr>
        <p:spPr/>
        <p:txBody>
          <a:bodyPr/>
          <a:lstStyle/>
          <a:p>
            <a:fld id="{CC057153-B650-4DEB-B370-79DDCFDCE934}" type="slidenum">
              <a:rPr lang="en-GB" noProof="0" smtClean="0"/>
              <a:t>4</a:t>
            </a:fld>
            <a:endParaRPr lang="en-GB" noProof="0" dirty="0"/>
          </a:p>
        </p:txBody>
      </p:sp>
    </p:spTree>
    <p:extLst>
      <p:ext uri="{BB962C8B-B14F-4D97-AF65-F5344CB8AC3E}">
        <p14:creationId xmlns:p14="http://schemas.microsoft.com/office/powerpoint/2010/main" val="243337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57AFC-D0C2-0513-3925-9718B3A8F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139E6-7023-378A-82A3-2022617D4809}"/>
              </a:ext>
            </a:extLst>
          </p:cNvPr>
          <p:cNvSpPr>
            <a:spLocks noGrp="1"/>
          </p:cNvSpPr>
          <p:nvPr>
            <p:ph type="title"/>
          </p:nvPr>
        </p:nvSpPr>
        <p:spPr>
          <a:xfrm>
            <a:off x="7899381" y="280681"/>
            <a:ext cx="4140000" cy="1047982"/>
          </a:xfrm>
        </p:spPr>
        <p:txBody>
          <a:bodyPr vert="horz" lIns="91440" tIns="45720" rIns="91440" bIns="45720" rtlCol="0" anchor="b">
            <a:normAutofit fontScale="90000"/>
          </a:bodyPr>
          <a:lstStyle/>
          <a:p>
            <a:r>
              <a:rPr lang="en-GB" noProof="0" dirty="0"/>
              <a:t>Finance</a:t>
            </a:r>
            <a:r>
              <a:rPr lang="en-GB" b="1" kern="1200" noProof="0" dirty="0">
                <a:latin typeface="+mj-lt"/>
                <a:ea typeface="+mj-ea"/>
                <a:cs typeface="+mj-cs"/>
              </a:rPr>
              <a:t>Pivot Tab</a:t>
            </a:r>
            <a:br>
              <a:rPr lang="en-GB" b="1" kern="1200" noProof="0" dirty="0">
                <a:latin typeface="+mj-lt"/>
                <a:ea typeface="+mj-ea"/>
                <a:cs typeface="+mj-cs"/>
              </a:rPr>
            </a:br>
            <a:r>
              <a:rPr lang="en-GB" b="1" kern="1200" noProof="0" dirty="0">
                <a:latin typeface="+mj-lt"/>
                <a:ea typeface="+mj-ea"/>
                <a:cs typeface="+mj-cs"/>
              </a:rPr>
              <a:t>(1/2)</a:t>
            </a:r>
          </a:p>
        </p:txBody>
      </p:sp>
      <p:pic>
        <p:nvPicPr>
          <p:cNvPr id="4" name="Content Placeholder 3" descr="display stock information on LED screen">
            <a:extLst>
              <a:ext uri="{FF2B5EF4-FFF2-40B4-BE49-F238E27FC236}">
                <a16:creationId xmlns:a16="http://schemas.microsoft.com/office/drawing/2014/main" id="{1B514202-583D-8822-4EBB-5AF37F3D3BC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E3865712-583B-EBCD-75C5-6F64F397D63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718276"/>
            <a:ext cx="4140000" cy="4734726"/>
          </a:xfrm>
          <a:prstGeom prst="rect">
            <a:avLst/>
          </a:prstGeom>
        </p:spPr>
        <p:txBody>
          <a:bodyPr>
            <a:normAutofit/>
          </a:bodyPr>
          <a:lstStyle/>
          <a:p>
            <a:pPr marL="0" indent="0">
              <a:lnSpc>
                <a:spcPct val="90000"/>
              </a:lnSpc>
              <a:spcBef>
                <a:spcPts val="2500"/>
              </a:spcBef>
              <a:spcAft>
                <a:spcPts val="600"/>
              </a:spcAft>
              <a:buNone/>
            </a:pPr>
            <a:r>
              <a:rPr lang="en-GB" sz="1050" b="1" noProof="0" dirty="0"/>
              <a:t>Profit and Loss Statement</a:t>
            </a:r>
          </a:p>
          <a:p>
            <a:pPr marL="0" indent="0">
              <a:lnSpc>
                <a:spcPct val="90000"/>
              </a:lnSpc>
              <a:spcBef>
                <a:spcPts val="2500"/>
              </a:spcBef>
              <a:spcAft>
                <a:spcPts val="600"/>
              </a:spcAft>
              <a:buNone/>
            </a:pPr>
            <a:r>
              <a:rPr lang="en-GB" sz="1050" b="1" noProof="0" dirty="0"/>
              <a:t>Balance Sheet</a:t>
            </a:r>
          </a:p>
          <a:p>
            <a:pPr marL="0" indent="0">
              <a:lnSpc>
                <a:spcPct val="90000"/>
              </a:lnSpc>
              <a:spcBef>
                <a:spcPts val="2500"/>
              </a:spcBef>
              <a:spcAft>
                <a:spcPts val="600"/>
              </a:spcAft>
              <a:buNone/>
            </a:pPr>
            <a:r>
              <a:rPr lang="en-GB" sz="1050" b="1" noProof="0" dirty="0"/>
              <a:t>Ratios</a:t>
            </a:r>
          </a:p>
          <a:p>
            <a:pPr marL="0" indent="0">
              <a:lnSpc>
                <a:spcPct val="90000"/>
              </a:lnSpc>
              <a:spcBef>
                <a:spcPts val="2500"/>
              </a:spcBef>
              <a:spcAft>
                <a:spcPts val="600"/>
              </a:spcAft>
              <a:buNone/>
            </a:pPr>
            <a:r>
              <a:rPr lang="en-GB" sz="1050" b="1" noProof="0" dirty="0"/>
              <a:t>PivotTables</a:t>
            </a:r>
          </a:p>
          <a:p>
            <a:pPr marL="0" lvl="1" indent="0">
              <a:lnSpc>
                <a:spcPct val="90000"/>
              </a:lnSpc>
              <a:spcBef>
                <a:spcPts val="1000"/>
              </a:spcBef>
              <a:buNone/>
            </a:pPr>
            <a:r>
              <a:rPr lang="en-GB" sz="1050" noProof="0" dirty="0"/>
              <a:t>PivotTableFinanceData1	Revenue and Gross Profit</a:t>
            </a:r>
          </a:p>
          <a:p>
            <a:pPr marL="0" lvl="1">
              <a:lnSpc>
                <a:spcPct val="90000"/>
              </a:lnSpc>
              <a:spcBef>
                <a:spcPts val="1000"/>
              </a:spcBef>
            </a:pPr>
            <a:r>
              <a:rPr lang="en-GB" sz="1050" noProof="0" dirty="0"/>
              <a:t>PivotTableFinanceData2	Volume, Average Selling Price</a:t>
            </a:r>
          </a:p>
          <a:p>
            <a:pPr marL="0" lvl="1">
              <a:lnSpc>
                <a:spcPct val="90000"/>
              </a:lnSpc>
              <a:spcBef>
                <a:spcPts val="1000"/>
              </a:spcBef>
            </a:pPr>
            <a:r>
              <a:rPr lang="en-GB" sz="1050" noProof="0" dirty="0"/>
              <a:t>PivotTableFinanceData3	Operating Expenses</a:t>
            </a:r>
          </a:p>
          <a:p>
            <a:pPr marL="0" lvl="1">
              <a:lnSpc>
                <a:spcPct val="90000"/>
              </a:lnSpc>
              <a:spcBef>
                <a:spcPts val="1000"/>
              </a:spcBef>
            </a:pPr>
            <a:r>
              <a:rPr lang="en-GB" sz="1050" noProof="0" dirty="0"/>
              <a:t>PivotTableFinanceData4	Staff</a:t>
            </a:r>
          </a:p>
          <a:p>
            <a:pPr marL="0" lvl="1">
              <a:lnSpc>
                <a:spcPct val="90000"/>
              </a:lnSpc>
              <a:spcBef>
                <a:spcPts val="1000"/>
              </a:spcBef>
            </a:pPr>
            <a:r>
              <a:rPr lang="en-GB" sz="1050" noProof="0" dirty="0"/>
              <a:t>PivotTableFinanceData5	Investments</a:t>
            </a:r>
          </a:p>
          <a:p>
            <a:pPr marL="0" lvl="1">
              <a:lnSpc>
                <a:spcPct val="90000"/>
              </a:lnSpc>
              <a:spcBef>
                <a:spcPts val="1000"/>
              </a:spcBef>
            </a:pPr>
            <a:r>
              <a:rPr lang="en-GB" sz="1050" noProof="0" dirty="0"/>
              <a:t>PivotTableFinanceData6	Working Capital</a:t>
            </a:r>
          </a:p>
          <a:p>
            <a:pPr marL="0" lvl="1">
              <a:lnSpc>
                <a:spcPct val="90000"/>
              </a:lnSpc>
              <a:spcBef>
                <a:spcPts val="1000"/>
              </a:spcBef>
            </a:pPr>
            <a:r>
              <a:rPr lang="en-GB" sz="1050" noProof="0" dirty="0"/>
              <a:t>PivotTableFinanceData7	Profit and Loss Statement</a:t>
            </a:r>
          </a:p>
          <a:p>
            <a:pPr marL="0" lvl="1">
              <a:lnSpc>
                <a:spcPct val="90000"/>
              </a:lnSpc>
              <a:spcBef>
                <a:spcPts val="1000"/>
              </a:spcBef>
            </a:pPr>
            <a:r>
              <a:rPr lang="en-GB" sz="1050" noProof="0" dirty="0"/>
              <a:t>PivotTableFinanceData8	Cash Flow Statement</a:t>
            </a:r>
          </a:p>
          <a:p>
            <a:pPr marL="0" lvl="1">
              <a:lnSpc>
                <a:spcPct val="90000"/>
              </a:lnSpc>
              <a:spcBef>
                <a:spcPts val="1000"/>
              </a:spcBef>
            </a:pPr>
            <a:r>
              <a:rPr lang="en-GB" sz="1050" noProof="0" dirty="0"/>
              <a:t>PivotTableFinanceData8	Source of Financing</a:t>
            </a:r>
          </a:p>
          <a:p>
            <a:pPr marL="0" lvl="1">
              <a:lnSpc>
                <a:spcPct val="90000"/>
              </a:lnSpc>
              <a:spcBef>
                <a:spcPts val="1000"/>
              </a:spcBef>
              <a:spcAft>
                <a:spcPts val="600"/>
              </a:spcAft>
            </a:pPr>
            <a:endParaRPr lang="en-GB" sz="1050" noProof="0" dirty="0"/>
          </a:p>
        </p:txBody>
      </p:sp>
      <p:sp>
        <p:nvSpPr>
          <p:cNvPr id="3" name="Date Placeholder 2">
            <a:extLst>
              <a:ext uri="{FF2B5EF4-FFF2-40B4-BE49-F238E27FC236}">
                <a16:creationId xmlns:a16="http://schemas.microsoft.com/office/drawing/2014/main" id="{1E34BABF-1BC9-B3F2-1178-E9751B2F3EAF}"/>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6D9A7269-61AC-81CB-B02C-78FC3E888481}"/>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F3B50BFD-A2B5-FDE1-D8D4-BB5616F6C73A}"/>
              </a:ext>
            </a:extLst>
          </p:cNvPr>
          <p:cNvSpPr>
            <a:spLocks noGrp="1"/>
          </p:cNvSpPr>
          <p:nvPr>
            <p:ph type="sldNum" sz="quarter" idx="12"/>
          </p:nvPr>
        </p:nvSpPr>
        <p:spPr/>
        <p:txBody>
          <a:bodyPr/>
          <a:lstStyle/>
          <a:p>
            <a:fld id="{CC057153-B650-4DEB-B370-79DDCFDCE934}" type="slidenum">
              <a:rPr lang="en-GB" noProof="0" smtClean="0"/>
              <a:t>40</a:t>
            </a:fld>
            <a:endParaRPr lang="en-GB" noProof="0" dirty="0"/>
          </a:p>
        </p:txBody>
      </p:sp>
      <p:grpSp>
        <p:nvGrpSpPr>
          <p:cNvPr id="13" name="Group 12">
            <a:extLst>
              <a:ext uri="{FF2B5EF4-FFF2-40B4-BE49-F238E27FC236}">
                <a16:creationId xmlns:a16="http://schemas.microsoft.com/office/drawing/2014/main" id="{127F1399-9ED8-3E80-99E5-5C2D4FD2B4C9}"/>
              </a:ext>
            </a:extLst>
          </p:cNvPr>
          <p:cNvGrpSpPr/>
          <p:nvPr/>
        </p:nvGrpSpPr>
        <p:grpSpPr>
          <a:xfrm>
            <a:off x="881092" y="0"/>
            <a:ext cx="6019200" cy="6858000"/>
            <a:chOff x="-19237" y="0"/>
            <a:chExt cx="6019200" cy="6858000"/>
          </a:xfrm>
        </p:grpSpPr>
        <p:sp>
          <p:nvSpPr>
            <p:cNvPr id="11" name="Rectangle 10">
              <a:extLst>
                <a:ext uri="{FF2B5EF4-FFF2-40B4-BE49-F238E27FC236}">
                  <a16:creationId xmlns:a16="http://schemas.microsoft.com/office/drawing/2014/main" id="{F21B56F4-553B-0C3E-8299-5EA88FADC15C}"/>
                </a:ext>
              </a:extLst>
            </p:cNvPr>
            <p:cNvSpPr/>
            <p:nvPr/>
          </p:nvSpPr>
          <p:spPr>
            <a:xfrm>
              <a:off x="-19237" y="0"/>
              <a:ext cx="6019200" cy="68580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8" name="Picture 7">
              <a:extLst>
                <a:ext uri="{FF2B5EF4-FFF2-40B4-BE49-F238E27FC236}">
                  <a16:creationId xmlns:a16="http://schemas.microsoft.com/office/drawing/2014/main" id="{5221F35D-B1B1-4496-7268-CB0023EC5A68}"/>
                </a:ext>
              </a:extLst>
            </p:cNvPr>
            <p:cNvPicPr>
              <a:picLocks noChangeAspect="1"/>
            </p:cNvPicPr>
            <p:nvPr/>
          </p:nvPicPr>
          <p:blipFill>
            <a:blip r:embed="rId4"/>
            <a:stretch>
              <a:fillRect/>
            </a:stretch>
          </p:blipFill>
          <p:spPr>
            <a:xfrm>
              <a:off x="-18442" y="0"/>
              <a:ext cx="6017610" cy="6858000"/>
            </a:xfrm>
            <a:prstGeom prst="rect">
              <a:avLst/>
            </a:prstGeom>
          </p:spPr>
        </p:pic>
      </p:grpSp>
    </p:spTree>
    <p:extLst>
      <p:ext uri="{BB962C8B-B14F-4D97-AF65-F5344CB8AC3E}">
        <p14:creationId xmlns:p14="http://schemas.microsoft.com/office/powerpoint/2010/main" val="1595941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F9872-C4DF-61F8-181F-AB1A38F0C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8079E-B70F-DCC9-BA2B-3522845FE0B5}"/>
              </a:ext>
            </a:extLst>
          </p:cNvPr>
          <p:cNvSpPr>
            <a:spLocks noGrp="1"/>
          </p:cNvSpPr>
          <p:nvPr>
            <p:ph type="title"/>
          </p:nvPr>
        </p:nvSpPr>
        <p:spPr>
          <a:xfrm>
            <a:off x="7899381" y="280681"/>
            <a:ext cx="4140000" cy="1047982"/>
          </a:xfrm>
        </p:spPr>
        <p:txBody>
          <a:bodyPr vert="horz" lIns="91440" tIns="45720" rIns="91440" bIns="45720" rtlCol="0" anchor="b">
            <a:normAutofit fontScale="90000"/>
          </a:bodyPr>
          <a:lstStyle/>
          <a:p>
            <a:r>
              <a:rPr lang="en-GB" noProof="0" dirty="0"/>
              <a:t>Finance</a:t>
            </a:r>
            <a:r>
              <a:rPr lang="en-GB" b="1" kern="1200" noProof="0" dirty="0">
                <a:latin typeface="+mj-lt"/>
                <a:ea typeface="+mj-ea"/>
                <a:cs typeface="+mj-cs"/>
              </a:rPr>
              <a:t>Pivot Tab</a:t>
            </a:r>
            <a:br>
              <a:rPr lang="en-GB" b="1" kern="1200" noProof="0" dirty="0">
                <a:latin typeface="+mj-lt"/>
                <a:ea typeface="+mj-ea"/>
                <a:cs typeface="+mj-cs"/>
              </a:rPr>
            </a:br>
            <a:r>
              <a:rPr lang="en-GB" b="1" kern="1200" noProof="0" dirty="0">
                <a:latin typeface="+mj-lt"/>
                <a:ea typeface="+mj-ea"/>
                <a:cs typeface="+mj-cs"/>
              </a:rPr>
              <a:t>(2/2)</a:t>
            </a:r>
          </a:p>
        </p:txBody>
      </p:sp>
      <p:pic>
        <p:nvPicPr>
          <p:cNvPr id="4" name="Content Placeholder 3" descr="display stock information on LED screen">
            <a:extLst>
              <a:ext uri="{FF2B5EF4-FFF2-40B4-BE49-F238E27FC236}">
                <a16:creationId xmlns:a16="http://schemas.microsoft.com/office/drawing/2014/main" id="{C49D29E0-6031-D0F3-D514-50898F8EEFE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D743F2F7-75BE-69E0-37E8-B5AA0BBD466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459860"/>
            <a:ext cx="4140000" cy="4734726"/>
          </a:xfrm>
          <a:prstGeom prst="rect">
            <a:avLst/>
          </a:prstGeom>
        </p:spPr>
        <p:txBody>
          <a:bodyPr>
            <a:normAutofit/>
          </a:bodyPr>
          <a:lstStyle/>
          <a:p>
            <a:pPr marL="0" indent="0">
              <a:lnSpc>
                <a:spcPct val="90000"/>
              </a:lnSpc>
              <a:spcBef>
                <a:spcPts val="2500"/>
              </a:spcBef>
              <a:spcAft>
                <a:spcPts val="600"/>
              </a:spcAft>
              <a:buNone/>
            </a:pPr>
            <a:r>
              <a:rPr lang="en-GB" sz="1050" b="1" noProof="0" dirty="0"/>
              <a:t>Profit and Loss Statement</a:t>
            </a:r>
          </a:p>
          <a:p>
            <a:pPr marL="0" indent="0">
              <a:lnSpc>
                <a:spcPct val="90000"/>
              </a:lnSpc>
              <a:spcBef>
                <a:spcPts val="2500"/>
              </a:spcBef>
              <a:spcAft>
                <a:spcPts val="600"/>
              </a:spcAft>
              <a:buNone/>
            </a:pPr>
            <a:r>
              <a:rPr lang="en-GB" sz="1050" b="1" noProof="0" dirty="0"/>
              <a:t>Balance Sheet</a:t>
            </a:r>
          </a:p>
          <a:p>
            <a:pPr marL="0" indent="0">
              <a:lnSpc>
                <a:spcPct val="90000"/>
              </a:lnSpc>
              <a:spcBef>
                <a:spcPts val="2500"/>
              </a:spcBef>
              <a:spcAft>
                <a:spcPts val="600"/>
              </a:spcAft>
              <a:buNone/>
            </a:pPr>
            <a:r>
              <a:rPr lang="en-GB" sz="1050" b="1" noProof="0" dirty="0"/>
              <a:t>Ratios</a:t>
            </a:r>
          </a:p>
          <a:p>
            <a:pPr marL="0" lvl="1">
              <a:lnSpc>
                <a:spcPct val="90000"/>
              </a:lnSpc>
              <a:spcBef>
                <a:spcPts val="1000"/>
              </a:spcBef>
              <a:spcAft>
                <a:spcPts val="600"/>
              </a:spcAft>
            </a:pPr>
            <a:r>
              <a:rPr lang="en-GB" sz="1050" noProof="0" dirty="0"/>
              <a:t>The RATIOS tracks financial metrics to measure performance.</a:t>
            </a:r>
          </a:p>
          <a:p>
            <a:pPr marL="0" indent="0">
              <a:lnSpc>
                <a:spcPct val="90000"/>
              </a:lnSpc>
              <a:spcBef>
                <a:spcPts val="2500"/>
              </a:spcBef>
              <a:spcAft>
                <a:spcPts val="600"/>
              </a:spcAft>
              <a:buNone/>
            </a:pPr>
            <a:r>
              <a:rPr lang="en-GB" sz="1050" b="1" noProof="0" dirty="0"/>
              <a:t>PivotTables</a:t>
            </a:r>
          </a:p>
          <a:p>
            <a:pPr marL="0" lvl="1" indent="0">
              <a:lnSpc>
                <a:spcPct val="90000"/>
              </a:lnSpc>
              <a:spcBef>
                <a:spcPts val="1000"/>
              </a:spcBef>
              <a:buNone/>
            </a:pPr>
            <a:r>
              <a:rPr lang="en-GB" sz="1050" noProof="0" dirty="0"/>
              <a:t>PivotTableFinanceData1	Revenue and Gross Profit</a:t>
            </a:r>
          </a:p>
          <a:p>
            <a:pPr marL="0" lvl="1">
              <a:lnSpc>
                <a:spcPct val="90000"/>
              </a:lnSpc>
              <a:spcBef>
                <a:spcPts val="1000"/>
              </a:spcBef>
            </a:pPr>
            <a:r>
              <a:rPr lang="en-GB" sz="1050" noProof="0" dirty="0"/>
              <a:t>PivotTableFinanceData2	Volume, Average Selling Price</a:t>
            </a:r>
          </a:p>
          <a:p>
            <a:pPr marL="0" lvl="1">
              <a:lnSpc>
                <a:spcPct val="90000"/>
              </a:lnSpc>
              <a:spcBef>
                <a:spcPts val="1000"/>
              </a:spcBef>
            </a:pPr>
            <a:r>
              <a:rPr lang="en-GB" sz="1050" noProof="0" dirty="0"/>
              <a:t>PivotTableFinanceData3	Operating Expenses</a:t>
            </a:r>
          </a:p>
          <a:p>
            <a:pPr marL="0" lvl="1">
              <a:lnSpc>
                <a:spcPct val="90000"/>
              </a:lnSpc>
              <a:spcBef>
                <a:spcPts val="1000"/>
              </a:spcBef>
            </a:pPr>
            <a:r>
              <a:rPr lang="en-GB" sz="1050" noProof="0" dirty="0"/>
              <a:t>PivotTableFinanceData4	Staff</a:t>
            </a:r>
          </a:p>
          <a:p>
            <a:pPr marL="0" lvl="1">
              <a:lnSpc>
                <a:spcPct val="90000"/>
              </a:lnSpc>
              <a:spcBef>
                <a:spcPts val="1000"/>
              </a:spcBef>
            </a:pPr>
            <a:r>
              <a:rPr lang="en-GB" sz="1050" noProof="0" dirty="0"/>
              <a:t>PivotTableFinanceData5	Investments</a:t>
            </a:r>
          </a:p>
          <a:p>
            <a:pPr marL="0" lvl="1">
              <a:lnSpc>
                <a:spcPct val="90000"/>
              </a:lnSpc>
              <a:spcBef>
                <a:spcPts val="1000"/>
              </a:spcBef>
            </a:pPr>
            <a:r>
              <a:rPr lang="en-GB" sz="1050" noProof="0" dirty="0"/>
              <a:t>PivotTableFinanceData6	Working Capital</a:t>
            </a:r>
          </a:p>
          <a:p>
            <a:pPr marL="0" lvl="1">
              <a:lnSpc>
                <a:spcPct val="90000"/>
              </a:lnSpc>
              <a:spcBef>
                <a:spcPts val="1000"/>
              </a:spcBef>
            </a:pPr>
            <a:r>
              <a:rPr lang="en-GB" sz="1050" noProof="0" dirty="0"/>
              <a:t>PivotTableFinanceData7	Profit and Loss Statement</a:t>
            </a:r>
          </a:p>
          <a:p>
            <a:pPr marL="0" lvl="1">
              <a:lnSpc>
                <a:spcPct val="90000"/>
              </a:lnSpc>
              <a:spcBef>
                <a:spcPts val="1000"/>
              </a:spcBef>
            </a:pPr>
            <a:r>
              <a:rPr lang="en-GB" sz="1050" noProof="0" dirty="0"/>
              <a:t>PivotTableFinanceData8	Cash Flow Statement</a:t>
            </a:r>
          </a:p>
          <a:p>
            <a:pPr marL="0" lvl="1">
              <a:lnSpc>
                <a:spcPct val="90000"/>
              </a:lnSpc>
              <a:spcBef>
                <a:spcPts val="1000"/>
              </a:spcBef>
            </a:pPr>
            <a:r>
              <a:rPr lang="en-GB" sz="1050" noProof="0" dirty="0"/>
              <a:t>PivotTableFinanceData8	Source of Financing</a:t>
            </a:r>
          </a:p>
          <a:p>
            <a:pPr marL="0" lvl="1">
              <a:lnSpc>
                <a:spcPct val="90000"/>
              </a:lnSpc>
              <a:spcBef>
                <a:spcPts val="1000"/>
              </a:spcBef>
              <a:spcAft>
                <a:spcPts val="600"/>
              </a:spcAft>
            </a:pPr>
            <a:endParaRPr lang="en-GB" sz="1050" noProof="0" dirty="0"/>
          </a:p>
        </p:txBody>
      </p:sp>
      <p:sp>
        <p:nvSpPr>
          <p:cNvPr id="3" name="Date Placeholder 2">
            <a:extLst>
              <a:ext uri="{FF2B5EF4-FFF2-40B4-BE49-F238E27FC236}">
                <a16:creationId xmlns:a16="http://schemas.microsoft.com/office/drawing/2014/main" id="{A793D214-DF28-48D0-A813-B38B26A8F5BA}"/>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6460BFC7-70E4-A5D7-9A87-667B01AD9791}"/>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122EE1F8-5398-D730-3D04-2DC8D10BD73A}"/>
              </a:ext>
            </a:extLst>
          </p:cNvPr>
          <p:cNvSpPr>
            <a:spLocks noGrp="1"/>
          </p:cNvSpPr>
          <p:nvPr>
            <p:ph type="sldNum" sz="quarter" idx="12"/>
          </p:nvPr>
        </p:nvSpPr>
        <p:spPr/>
        <p:txBody>
          <a:bodyPr/>
          <a:lstStyle/>
          <a:p>
            <a:fld id="{CC057153-B650-4DEB-B370-79DDCFDCE934}" type="slidenum">
              <a:rPr lang="en-GB" noProof="0" smtClean="0"/>
              <a:t>41</a:t>
            </a:fld>
            <a:endParaRPr lang="en-GB" noProof="0" dirty="0"/>
          </a:p>
        </p:txBody>
      </p:sp>
      <p:grpSp>
        <p:nvGrpSpPr>
          <p:cNvPr id="11" name="Group 10">
            <a:extLst>
              <a:ext uri="{FF2B5EF4-FFF2-40B4-BE49-F238E27FC236}">
                <a16:creationId xmlns:a16="http://schemas.microsoft.com/office/drawing/2014/main" id="{C75B1A8C-EFF8-595D-BF78-4A4727F6C49F}"/>
              </a:ext>
            </a:extLst>
          </p:cNvPr>
          <p:cNvGrpSpPr/>
          <p:nvPr/>
        </p:nvGrpSpPr>
        <p:grpSpPr>
          <a:xfrm>
            <a:off x="110692" y="280681"/>
            <a:ext cx="7560000" cy="4132800"/>
            <a:chOff x="818364" y="2613336"/>
            <a:chExt cx="7560000" cy="4132800"/>
          </a:xfrm>
        </p:grpSpPr>
        <p:sp>
          <p:nvSpPr>
            <p:cNvPr id="10" name="Rectangle 9">
              <a:extLst>
                <a:ext uri="{FF2B5EF4-FFF2-40B4-BE49-F238E27FC236}">
                  <a16:creationId xmlns:a16="http://schemas.microsoft.com/office/drawing/2014/main" id="{757A9E98-769F-4309-BEB9-F1D9DF26D4B5}"/>
                </a:ext>
              </a:extLst>
            </p:cNvPr>
            <p:cNvSpPr/>
            <p:nvPr/>
          </p:nvSpPr>
          <p:spPr>
            <a:xfrm>
              <a:off x="818364" y="2613336"/>
              <a:ext cx="7560000" cy="4132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FAA1E0CB-F138-363E-5A67-A7812B7C0C1C}"/>
                </a:ext>
              </a:extLst>
            </p:cNvPr>
            <p:cNvPicPr>
              <a:picLocks noChangeAspect="1"/>
            </p:cNvPicPr>
            <p:nvPr/>
          </p:nvPicPr>
          <p:blipFill>
            <a:blip r:embed="rId4"/>
            <a:stretch>
              <a:fillRect/>
            </a:stretch>
          </p:blipFill>
          <p:spPr>
            <a:xfrm>
              <a:off x="818364" y="2613771"/>
              <a:ext cx="7560000" cy="4131931"/>
            </a:xfrm>
            <a:prstGeom prst="rect">
              <a:avLst/>
            </a:prstGeom>
          </p:spPr>
        </p:pic>
      </p:grpSp>
    </p:spTree>
    <p:extLst>
      <p:ext uri="{BB962C8B-B14F-4D97-AF65-F5344CB8AC3E}">
        <p14:creationId xmlns:p14="http://schemas.microsoft.com/office/powerpoint/2010/main" val="3044565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20CBD-82BB-5FD7-5ED7-88307C11D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7726B-270F-F1D0-D7E9-B1403C7856CE}"/>
              </a:ext>
            </a:extLst>
          </p:cNvPr>
          <p:cNvSpPr>
            <a:spLocks noGrp="1"/>
          </p:cNvSpPr>
          <p:nvPr>
            <p:ph type="title"/>
          </p:nvPr>
        </p:nvSpPr>
        <p:spPr>
          <a:xfrm>
            <a:off x="7899381" y="109866"/>
            <a:ext cx="4140000" cy="1047982"/>
          </a:xfrm>
        </p:spPr>
        <p:txBody>
          <a:bodyPr vert="horz" lIns="91440" tIns="45720" rIns="91440" bIns="45720" rtlCol="0" anchor="b">
            <a:normAutofit fontScale="90000"/>
          </a:bodyPr>
          <a:lstStyle/>
          <a:p>
            <a:r>
              <a:rPr lang="en-GB" b="1" kern="1200" noProof="0" dirty="0">
                <a:latin typeface="+mj-lt"/>
                <a:ea typeface="+mj-ea"/>
                <a:cs typeface="+mj-cs"/>
              </a:rPr>
              <a:t>FinanceChart Tab</a:t>
            </a:r>
            <a:br>
              <a:rPr lang="en-GB" b="1" kern="1200" noProof="0" dirty="0">
                <a:latin typeface="+mj-lt"/>
                <a:ea typeface="+mj-ea"/>
                <a:cs typeface="+mj-cs"/>
              </a:rPr>
            </a:br>
            <a:r>
              <a:rPr lang="en-GB" b="1" kern="1200" noProof="0" dirty="0">
                <a:latin typeface="+mj-lt"/>
                <a:ea typeface="+mj-ea"/>
                <a:cs typeface="+mj-cs"/>
              </a:rPr>
              <a:t>(</a:t>
            </a:r>
            <a:r>
              <a:rPr lang="en-GB" dirty="0"/>
              <a:t>1</a:t>
            </a:r>
            <a:r>
              <a:rPr lang="en-GB" b="1" kern="1200" noProof="0" dirty="0">
                <a:latin typeface="+mj-lt"/>
                <a:ea typeface="+mj-ea"/>
                <a:cs typeface="+mj-cs"/>
              </a:rPr>
              <a:t>/4)</a:t>
            </a:r>
          </a:p>
        </p:txBody>
      </p:sp>
      <p:pic>
        <p:nvPicPr>
          <p:cNvPr id="4" name="Content Placeholder 3" descr="display stock information on LED screen">
            <a:extLst>
              <a:ext uri="{FF2B5EF4-FFF2-40B4-BE49-F238E27FC236}">
                <a16:creationId xmlns:a16="http://schemas.microsoft.com/office/drawing/2014/main" id="{8E17C4BF-3108-7CDB-5B3B-164C3AC5EB9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18CC14D9-29DC-9359-A967-CC76F16E710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317212"/>
            <a:ext cx="4140000" cy="1505504"/>
          </a:xfrm>
          <a:prstGeom prst="rect">
            <a:avLst/>
          </a:prstGeom>
        </p:spPr>
        <p:txBody>
          <a:bodyPr>
            <a:normAutofit/>
          </a:bodyPr>
          <a:lstStyle/>
          <a:p>
            <a:pPr marL="0" indent="0">
              <a:lnSpc>
                <a:spcPct val="90000"/>
              </a:lnSpc>
              <a:spcBef>
                <a:spcPts val="2500"/>
              </a:spcBef>
              <a:spcAft>
                <a:spcPts val="600"/>
              </a:spcAft>
              <a:buNone/>
            </a:pPr>
            <a:r>
              <a:rPr lang="en-GB" sz="900" b="1" noProof="0" dirty="0"/>
              <a:t>Chart</a:t>
            </a:r>
          </a:p>
          <a:p>
            <a:pPr marL="0" lvl="1" indent="0">
              <a:lnSpc>
                <a:spcPct val="90000"/>
              </a:lnSpc>
              <a:spcBef>
                <a:spcPts val="1000"/>
              </a:spcBef>
              <a:spcAft>
                <a:spcPts val="600"/>
              </a:spcAft>
              <a:buNone/>
            </a:pPr>
            <a:r>
              <a:rPr lang="en-GB" sz="900" noProof="0" dirty="0"/>
              <a:t>Profit and Loss Statement</a:t>
            </a:r>
          </a:p>
        </p:txBody>
      </p:sp>
      <p:sp>
        <p:nvSpPr>
          <p:cNvPr id="3" name="Date Placeholder 2">
            <a:extLst>
              <a:ext uri="{FF2B5EF4-FFF2-40B4-BE49-F238E27FC236}">
                <a16:creationId xmlns:a16="http://schemas.microsoft.com/office/drawing/2014/main" id="{08A7FD23-88BC-1114-F216-3D367C38E253}"/>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0559499F-26D1-FEE2-5671-377E6CCF7665}"/>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E98CC1C8-49B4-AA16-25D2-6217D6D68E11}"/>
              </a:ext>
            </a:extLst>
          </p:cNvPr>
          <p:cNvSpPr>
            <a:spLocks noGrp="1"/>
          </p:cNvSpPr>
          <p:nvPr>
            <p:ph type="sldNum" sz="quarter" idx="12"/>
          </p:nvPr>
        </p:nvSpPr>
        <p:spPr/>
        <p:txBody>
          <a:bodyPr/>
          <a:lstStyle/>
          <a:p>
            <a:fld id="{CC057153-B650-4DEB-B370-79DDCFDCE934}" type="slidenum">
              <a:rPr lang="en-GB" noProof="0" smtClean="0"/>
              <a:t>42</a:t>
            </a:fld>
            <a:endParaRPr lang="en-GB" noProof="0" dirty="0"/>
          </a:p>
        </p:txBody>
      </p:sp>
      <p:pic>
        <p:nvPicPr>
          <p:cNvPr id="9" name="Picture 8">
            <a:extLst>
              <a:ext uri="{FF2B5EF4-FFF2-40B4-BE49-F238E27FC236}">
                <a16:creationId xmlns:a16="http://schemas.microsoft.com/office/drawing/2014/main" id="{8CBF6D80-EA15-1E0E-8A7B-A68370CAD979}"/>
              </a:ext>
            </a:extLst>
          </p:cNvPr>
          <p:cNvPicPr>
            <a:picLocks noChangeAspect="1"/>
          </p:cNvPicPr>
          <p:nvPr/>
        </p:nvPicPr>
        <p:blipFill>
          <a:blip r:embed="rId4"/>
          <a:stretch>
            <a:fillRect/>
          </a:stretch>
        </p:blipFill>
        <p:spPr>
          <a:xfrm>
            <a:off x="110692" y="197963"/>
            <a:ext cx="7560000" cy="4913416"/>
          </a:xfrm>
          <a:prstGeom prst="rect">
            <a:avLst/>
          </a:prstGeom>
        </p:spPr>
      </p:pic>
    </p:spTree>
    <p:extLst>
      <p:ext uri="{BB962C8B-B14F-4D97-AF65-F5344CB8AC3E}">
        <p14:creationId xmlns:p14="http://schemas.microsoft.com/office/powerpoint/2010/main" val="832457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FEB03-8A7B-6F31-2316-7949E41E7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AB2C2-126E-8105-8906-45EA4DA80855}"/>
              </a:ext>
            </a:extLst>
          </p:cNvPr>
          <p:cNvSpPr>
            <a:spLocks noGrp="1"/>
          </p:cNvSpPr>
          <p:nvPr>
            <p:ph type="title"/>
          </p:nvPr>
        </p:nvSpPr>
        <p:spPr>
          <a:xfrm>
            <a:off x="7899381" y="109866"/>
            <a:ext cx="4140000" cy="1047982"/>
          </a:xfrm>
        </p:spPr>
        <p:txBody>
          <a:bodyPr vert="horz" lIns="91440" tIns="45720" rIns="91440" bIns="45720" rtlCol="0" anchor="b">
            <a:normAutofit fontScale="90000"/>
          </a:bodyPr>
          <a:lstStyle/>
          <a:p>
            <a:r>
              <a:rPr lang="en-GB" b="1" kern="1200" noProof="0" dirty="0">
                <a:latin typeface="+mj-lt"/>
                <a:ea typeface="+mj-ea"/>
                <a:cs typeface="+mj-cs"/>
              </a:rPr>
              <a:t>FinanceChart Tab</a:t>
            </a:r>
            <a:br>
              <a:rPr lang="en-GB" b="1" kern="1200" noProof="0" dirty="0">
                <a:latin typeface="+mj-lt"/>
                <a:ea typeface="+mj-ea"/>
                <a:cs typeface="+mj-cs"/>
              </a:rPr>
            </a:br>
            <a:r>
              <a:rPr lang="en-GB" b="1" kern="1200" noProof="0" dirty="0">
                <a:latin typeface="+mj-lt"/>
                <a:ea typeface="+mj-ea"/>
                <a:cs typeface="+mj-cs"/>
              </a:rPr>
              <a:t>(2/4)</a:t>
            </a:r>
          </a:p>
        </p:txBody>
      </p:sp>
      <p:pic>
        <p:nvPicPr>
          <p:cNvPr id="4" name="Content Placeholder 3" descr="display stock information on LED screen">
            <a:extLst>
              <a:ext uri="{FF2B5EF4-FFF2-40B4-BE49-F238E27FC236}">
                <a16:creationId xmlns:a16="http://schemas.microsoft.com/office/drawing/2014/main" id="{3AB4556F-567B-AACC-58DE-9F814FE3E41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DE4EE6EF-A26C-C424-FB2B-6E29035C8F9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317212"/>
            <a:ext cx="4140000" cy="1505504"/>
          </a:xfrm>
          <a:prstGeom prst="rect">
            <a:avLst/>
          </a:prstGeom>
        </p:spPr>
        <p:txBody>
          <a:bodyPr>
            <a:normAutofit/>
          </a:bodyPr>
          <a:lstStyle/>
          <a:p>
            <a:pPr marL="0" indent="0">
              <a:lnSpc>
                <a:spcPct val="90000"/>
              </a:lnSpc>
              <a:spcBef>
                <a:spcPts val="2500"/>
              </a:spcBef>
              <a:spcAft>
                <a:spcPts val="600"/>
              </a:spcAft>
              <a:buNone/>
            </a:pPr>
            <a:r>
              <a:rPr lang="en-GB" sz="900" b="1" noProof="0" dirty="0"/>
              <a:t>Chart</a:t>
            </a:r>
          </a:p>
          <a:p>
            <a:pPr marL="0" lvl="1">
              <a:lnSpc>
                <a:spcPct val="90000"/>
              </a:lnSpc>
              <a:spcBef>
                <a:spcPts val="1000"/>
              </a:spcBef>
              <a:spcAft>
                <a:spcPts val="600"/>
              </a:spcAft>
            </a:pPr>
            <a:r>
              <a:rPr lang="en-GB" sz="900" noProof="0" dirty="0"/>
              <a:t>Operating Expense</a:t>
            </a:r>
          </a:p>
        </p:txBody>
      </p:sp>
      <p:sp>
        <p:nvSpPr>
          <p:cNvPr id="3" name="Date Placeholder 2">
            <a:extLst>
              <a:ext uri="{FF2B5EF4-FFF2-40B4-BE49-F238E27FC236}">
                <a16:creationId xmlns:a16="http://schemas.microsoft.com/office/drawing/2014/main" id="{F0795E46-0473-5FDD-4152-66C2768AD0EE}"/>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834F8C70-041E-CE78-6457-B1E45AE92BD4}"/>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03C3D5EC-C068-BA2C-5558-B6D183999128}"/>
              </a:ext>
            </a:extLst>
          </p:cNvPr>
          <p:cNvSpPr>
            <a:spLocks noGrp="1"/>
          </p:cNvSpPr>
          <p:nvPr>
            <p:ph type="sldNum" sz="quarter" idx="12"/>
          </p:nvPr>
        </p:nvSpPr>
        <p:spPr/>
        <p:txBody>
          <a:bodyPr/>
          <a:lstStyle/>
          <a:p>
            <a:fld id="{CC057153-B650-4DEB-B370-79DDCFDCE934}" type="slidenum">
              <a:rPr lang="en-GB" noProof="0" smtClean="0"/>
              <a:t>43</a:t>
            </a:fld>
            <a:endParaRPr lang="en-GB" noProof="0" dirty="0"/>
          </a:p>
        </p:txBody>
      </p:sp>
      <p:pic>
        <p:nvPicPr>
          <p:cNvPr id="8" name="Picture 7">
            <a:extLst>
              <a:ext uri="{FF2B5EF4-FFF2-40B4-BE49-F238E27FC236}">
                <a16:creationId xmlns:a16="http://schemas.microsoft.com/office/drawing/2014/main" id="{7683E40C-D91D-34B1-7146-99A7E0BA53E8}"/>
              </a:ext>
            </a:extLst>
          </p:cNvPr>
          <p:cNvPicPr>
            <a:picLocks noChangeAspect="1"/>
          </p:cNvPicPr>
          <p:nvPr/>
        </p:nvPicPr>
        <p:blipFill>
          <a:blip r:embed="rId4"/>
          <a:stretch>
            <a:fillRect/>
          </a:stretch>
        </p:blipFill>
        <p:spPr>
          <a:xfrm>
            <a:off x="110692" y="109866"/>
            <a:ext cx="7560000" cy="4814096"/>
          </a:xfrm>
          <a:prstGeom prst="rect">
            <a:avLst/>
          </a:prstGeom>
        </p:spPr>
      </p:pic>
    </p:spTree>
    <p:extLst>
      <p:ext uri="{BB962C8B-B14F-4D97-AF65-F5344CB8AC3E}">
        <p14:creationId xmlns:p14="http://schemas.microsoft.com/office/powerpoint/2010/main" val="3946115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2A77B-2A4E-8386-7C9F-4CF08ACD7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45A10-5C51-9872-6180-0B52524D18B3}"/>
              </a:ext>
            </a:extLst>
          </p:cNvPr>
          <p:cNvSpPr>
            <a:spLocks noGrp="1"/>
          </p:cNvSpPr>
          <p:nvPr>
            <p:ph type="title"/>
          </p:nvPr>
        </p:nvSpPr>
        <p:spPr>
          <a:xfrm>
            <a:off x="7899381" y="109866"/>
            <a:ext cx="4140000" cy="1047982"/>
          </a:xfrm>
        </p:spPr>
        <p:txBody>
          <a:bodyPr vert="horz" lIns="91440" tIns="45720" rIns="91440" bIns="45720" rtlCol="0" anchor="b">
            <a:normAutofit fontScale="90000"/>
          </a:bodyPr>
          <a:lstStyle/>
          <a:p>
            <a:r>
              <a:rPr lang="en-GB" b="1" kern="1200" noProof="0" dirty="0">
                <a:latin typeface="+mj-lt"/>
                <a:ea typeface="+mj-ea"/>
                <a:cs typeface="+mj-cs"/>
              </a:rPr>
              <a:t>FinanceChart Tab</a:t>
            </a:r>
            <a:br>
              <a:rPr lang="en-GB" b="1" kern="1200" noProof="0" dirty="0">
                <a:latin typeface="+mj-lt"/>
                <a:ea typeface="+mj-ea"/>
                <a:cs typeface="+mj-cs"/>
              </a:rPr>
            </a:br>
            <a:r>
              <a:rPr lang="en-GB" b="1" kern="1200" noProof="0" dirty="0">
                <a:latin typeface="+mj-lt"/>
                <a:ea typeface="+mj-ea"/>
                <a:cs typeface="+mj-cs"/>
              </a:rPr>
              <a:t>(3/4)</a:t>
            </a:r>
          </a:p>
        </p:txBody>
      </p:sp>
      <p:pic>
        <p:nvPicPr>
          <p:cNvPr id="4" name="Content Placeholder 3" descr="display stock information on LED screen">
            <a:extLst>
              <a:ext uri="{FF2B5EF4-FFF2-40B4-BE49-F238E27FC236}">
                <a16:creationId xmlns:a16="http://schemas.microsoft.com/office/drawing/2014/main" id="{BDA137D0-63A9-9D10-7FF4-E6F35A5962A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2D61347E-E4B3-B6D4-5475-1299558C471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317212"/>
            <a:ext cx="4140000" cy="1505504"/>
          </a:xfrm>
          <a:prstGeom prst="rect">
            <a:avLst/>
          </a:prstGeom>
        </p:spPr>
        <p:txBody>
          <a:bodyPr>
            <a:normAutofit/>
          </a:bodyPr>
          <a:lstStyle/>
          <a:p>
            <a:pPr marL="0" indent="0">
              <a:lnSpc>
                <a:spcPct val="90000"/>
              </a:lnSpc>
              <a:spcBef>
                <a:spcPts val="2500"/>
              </a:spcBef>
              <a:spcAft>
                <a:spcPts val="600"/>
              </a:spcAft>
              <a:buNone/>
            </a:pPr>
            <a:r>
              <a:rPr lang="en-GB" sz="900" b="1" noProof="0" dirty="0"/>
              <a:t>Chart</a:t>
            </a:r>
          </a:p>
          <a:p>
            <a:pPr marL="0" lvl="1">
              <a:lnSpc>
                <a:spcPct val="90000"/>
              </a:lnSpc>
              <a:spcBef>
                <a:spcPts val="1000"/>
              </a:spcBef>
              <a:spcAft>
                <a:spcPts val="600"/>
              </a:spcAft>
            </a:pPr>
            <a:r>
              <a:rPr lang="en-GB" sz="900" noProof="0" dirty="0"/>
              <a:t>Staffing Headcount</a:t>
            </a:r>
          </a:p>
        </p:txBody>
      </p:sp>
      <p:sp>
        <p:nvSpPr>
          <p:cNvPr id="3" name="Date Placeholder 2">
            <a:extLst>
              <a:ext uri="{FF2B5EF4-FFF2-40B4-BE49-F238E27FC236}">
                <a16:creationId xmlns:a16="http://schemas.microsoft.com/office/drawing/2014/main" id="{667FE8FE-D0F3-DC34-701F-8F898B499F50}"/>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F1CE8B8C-52CB-A0BA-3EAF-EAC337EFE005}"/>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9905E7F6-6F3A-2EF2-D1D3-150DE039C2A0}"/>
              </a:ext>
            </a:extLst>
          </p:cNvPr>
          <p:cNvSpPr>
            <a:spLocks noGrp="1"/>
          </p:cNvSpPr>
          <p:nvPr>
            <p:ph type="sldNum" sz="quarter" idx="12"/>
          </p:nvPr>
        </p:nvSpPr>
        <p:spPr/>
        <p:txBody>
          <a:bodyPr/>
          <a:lstStyle/>
          <a:p>
            <a:fld id="{CC057153-B650-4DEB-B370-79DDCFDCE934}" type="slidenum">
              <a:rPr lang="en-GB" noProof="0" smtClean="0"/>
              <a:t>44</a:t>
            </a:fld>
            <a:endParaRPr lang="en-GB" noProof="0" dirty="0"/>
          </a:p>
        </p:txBody>
      </p:sp>
      <p:pic>
        <p:nvPicPr>
          <p:cNvPr id="8" name="Picture 7">
            <a:extLst>
              <a:ext uri="{FF2B5EF4-FFF2-40B4-BE49-F238E27FC236}">
                <a16:creationId xmlns:a16="http://schemas.microsoft.com/office/drawing/2014/main" id="{5B8153A8-B663-5891-71BA-58C91B6C15B8}"/>
              </a:ext>
            </a:extLst>
          </p:cNvPr>
          <p:cNvPicPr>
            <a:picLocks noChangeAspect="1"/>
          </p:cNvPicPr>
          <p:nvPr/>
        </p:nvPicPr>
        <p:blipFill>
          <a:blip r:embed="rId4"/>
          <a:stretch>
            <a:fillRect/>
          </a:stretch>
        </p:blipFill>
        <p:spPr>
          <a:xfrm>
            <a:off x="110692" y="225252"/>
            <a:ext cx="7560000" cy="3283400"/>
          </a:xfrm>
          <a:prstGeom prst="rect">
            <a:avLst/>
          </a:prstGeom>
        </p:spPr>
      </p:pic>
    </p:spTree>
    <p:extLst>
      <p:ext uri="{BB962C8B-B14F-4D97-AF65-F5344CB8AC3E}">
        <p14:creationId xmlns:p14="http://schemas.microsoft.com/office/powerpoint/2010/main" val="292699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516CD-E5DC-7218-D8BE-C3F9D42B9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D50CD-0903-4203-F650-4F67E4DB011A}"/>
              </a:ext>
            </a:extLst>
          </p:cNvPr>
          <p:cNvSpPr>
            <a:spLocks noGrp="1"/>
          </p:cNvSpPr>
          <p:nvPr>
            <p:ph type="title"/>
          </p:nvPr>
        </p:nvSpPr>
        <p:spPr>
          <a:xfrm>
            <a:off x="7899381" y="109866"/>
            <a:ext cx="4140000" cy="1047982"/>
          </a:xfrm>
        </p:spPr>
        <p:txBody>
          <a:bodyPr vert="horz" lIns="91440" tIns="45720" rIns="91440" bIns="45720" rtlCol="0" anchor="b">
            <a:normAutofit fontScale="90000"/>
          </a:bodyPr>
          <a:lstStyle/>
          <a:p>
            <a:r>
              <a:rPr lang="en-GB" b="1" kern="1200" noProof="0" dirty="0">
                <a:latin typeface="+mj-lt"/>
                <a:ea typeface="+mj-ea"/>
                <a:cs typeface="+mj-cs"/>
              </a:rPr>
              <a:t>FinanceChart Tab</a:t>
            </a:r>
            <a:br>
              <a:rPr lang="en-GB" b="1" kern="1200" noProof="0" dirty="0">
                <a:latin typeface="+mj-lt"/>
                <a:ea typeface="+mj-ea"/>
                <a:cs typeface="+mj-cs"/>
              </a:rPr>
            </a:br>
            <a:r>
              <a:rPr lang="en-GB" b="1" kern="1200" noProof="0" dirty="0">
                <a:latin typeface="+mj-lt"/>
                <a:ea typeface="+mj-ea"/>
                <a:cs typeface="+mj-cs"/>
              </a:rPr>
              <a:t>(4/4)</a:t>
            </a:r>
          </a:p>
        </p:txBody>
      </p:sp>
      <p:pic>
        <p:nvPicPr>
          <p:cNvPr id="4" name="Content Placeholder 3" descr="display stock information on LED screen">
            <a:extLst>
              <a:ext uri="{FF2B5EF4-FFF2-40B4-BE49-F238E27FC236}">
                <a16:creationId xmlns:a16="http://schemas.microsoft.com/office/drawing/2014/main" id="{AE7AF881-BEF9-A22A-7D38-12A2771FE4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EB1DCAD0-A524-1BC0-20F4-97D2BC5A726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99381" y="1317212"/>
            <a:ext cx="4140000" cy="1505504"/>
          </a:xfrm>
          <a:prstGeom prst="rect">
            <a:avLst/>
          </a:prstGeom>
        </p:spPr>
        <p:txBody>
          <a:bodyPr>
            <a:normAutofit/>
          </a:bodyPr>
          <a:lstStyle/>
          <a:p>
            <a:pPr marL="0" indent="0">
              <a:lnSpc>
                <a:spcPct val="90000"/>
              </a:lnSpc>
              <a:spcBef>
                <a:spcPts val="2500"/>
              </a:spcBef>
              <a:spcAft>
                <a:spcPts val="600"/>
              </a:spcAft>
              <a:buNone/>
            </a:pPr>
            <a:r>
              <a:rPr lang="en-GB" sz="900" b="1" noProof="0" dirty="0"/>
              <a:t>Chart</a:t>
            </a:r>
          </a:p>
          <a:p>
            <a:pPr marL="0" lvl="1">
              <a:lnSpc>
                <a:spcPct val="90000"/>
              </a:lnSpc>
              <a:spcBef>
                <a:spcPts val="1000"/>
              </a:spcBef>
              <a:spcAft>
                <a:spcPts val="600"/>
              </a:spcAft>
            </a:pPr>
            <a:r>
              <a:rPr lang="en-GB" sz="900" noProof="0" dirty="0"/>
              <a:t>Cash Flow Statment</a:t>
            </a:r>
          </a:p>
        </p:txBody>
      </p:sp>
      <p:sp>
        <p:nvSpPr>
          <p:cNvPr id="3" name="Date Placeholder 2">
            <a:extLst>
              <a:ext uri="{FF2B5EF4-FFF2-40B4-BE49-F238E27FC236}">
                <a16:creationId xmlns:a16="http://schemas.microsoft.com/office/drawing/2014/main" id="{6EA950B2-ADAB-376C-1C3C-2F06EA38ADD7}"/>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8A561795-3C8D-3B3E-3D2E-A79801FA31A7}"/>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EF478C63-CD96-E60E-1425-D69F11219601}"/>
              </a:ext>
            </a:extLst>
          </p:cNvPr>
          <p:cNvSpPr>
            <a:spLocks noGrp="1"/>
          </p:cNvSpPr>
          <p:nvPr>
            <p:ph type="sldNum" sz="quarter" idx="12"/>
          </p:nvPr>
        </p:nvSpPr>
        <p:spPr/>
        <p:txBody>
          <a:bodyPr/>
          <a:lstStyle/>
          <a:p>
            <a:fld id="{CC057153-B650-4DEB-B370-79DDCFDCE934}" type="slidenum">
              <a:rPr lang="en-GB" noProof="0" smtClean="0"/>
              <a:t>45</a:t>
            </a:fld>
            <a:endParaRPr lang="en-GB" noProof="0" dirty="0"/>
          </a:p>
        </p:txBody>
      </p:sp>
      <p:pic>
        <p:nvPicPr>
          <p:cNvPr id="8" name="Picture 7">
            <a:extLst>
              <a:ext uri="{FF2B5EF4-FFF2-40B4-BE49-F238E27FC236}">
                <a16:creationId xmlns:a16="http://schemas.microsoft.com/office/drawing/2014/main" id="{06E2F18A-EB51-812F-ADA0-C5A8BEABE1CF}"/>
              </a:ext>
            </a:extLst>
          </p:cNvPr>
          <p:cNvPicPr>
            <a:picLocks noChangeAspect="1"/>
          </p:cNvPicPr>
          <p:nvPr/>
        </p:nvPicPr>
        <p:blipFill>
          <a:blip r:embed="rId4"/>
          <a:stretch>
            <a:fillRect/>
          </a:stretch>
        </p:blipFill>
        <p:spPr>
          <a:xfrm>
            <a:off x="110692" y="187626"/>
            <a:ext cx="7560000" cy="3482040"/>
          </a:xfrm>
          <a:prstGeom prst="rect">
            <a:avLst/>
          </a:prstGeom>
        </p:spPr>
      </p:pic>
    </p:spTree>
    <p:extLst>
      <p:ext uri="{BB962C8B-B14F-4D97-AF65-F5344CB8AC3E}">
        <p14:creationId xmlns:p14="http://schemas.microsoft.com/office/powerpoint/2010/main" val="2804625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EC0C-75FA-4FEF-BCD7-85CC9141A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7FC155-A75E-F734-5837-97F75FCEC0F2}"/>
              </a:ext>
            </a:extLst>
          </p:cNvPr>
          <p:cNvSpPr>
            <a:spLocks noGrp="1"/>
          </p:cNvSpPr>
          <p:nvPr>
            <p:ph type="title"/>
          </p:nvPr>
        </p:nvSpPr>
        <p:spPr>
          <a:xfrm>
            <a:off x="281054" y="320040"/>
            <a:ext cx="3960000" cy="565493"/>
          </a:xfrm>
        </p:spPr>
        <p:txBody>
          <a:bodyPr vert="horz" lIns="91440" tIns="45720" rIns="91440" bIns="45720" rtlCol="0" anchor="b">
            <a:normAutofit fontScale="90000"/>
          </a:bodyPr>
          <a:lstStyle/>
          <a:p>
            <a:r>
              <a:rPr lang="en-GB" noProof="0" dirty="0"/>
              <a:t>Simulation</a:t>
            </a:r>
            <a:endParaRPr lang="en-GB" b="1" kern="1200" noProof="0" dirty="0">
              <a:latin typeface="+mj-lt"/>
              <a:ea typeface="+mj-ea"/>
              <a:cs typeface="+mj-cs"/>
            </a:endParaRPr>
          </a:p>
        </p:txBody>
      </p:sp>
      <p:pic>
        <p:nvPicPr>
          <p:cNvPr id="11" name="Picture Placeholder 10" descr="A green arrow pointing up&#10;&#10;AI-generated content may be incorrect.">
            <a:extLst>
              <a:ext uri="{FF2B5EF4-FFF2-40B4-BE49-F238E27FC236}">
                <a16:creationId xmlns:a16="http://schemas.microsoft.com/office/drawing/2014/main" id="{A81D51A0-6BB1-53F8-91C8-6F4DFB36256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408800" y="0"/>
            <a:ext cx="7783200" cy="6858000"/>
          </a:xfrm>
          <a:ln>
            <a:noFill/>
          </a:ln>
        </p:spPr>
      </p:pic>
      <p:sp>
        <p:nvSpPr>
          <p:cNvPr id="5" name="TextBox 4">
            <a:extLst>
              <a:ext uri="{FF2B5EF4-FFF2-40B4-BE49-F238E27FC236}">
                <a16:creationId xmlns:a16="http://schemas.microsoft.com/office/drawing/2014/main" id="{3BB22B30-F4DA-5889-0EEF-0FF15AA08C1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1054" y="904032"/>
            <a:ext cx="3897094" cy="5459061"/>
          </a:xfrm>
          <a:prstGeom prst="rect">
            <a:avLst/>
          </a:prstGeom>
        </p:spPr>
        <p:txBody>
          <a:bodyPr>
            <a:noAutofit/>
          </a:bodyPr>
          <a:lstStyle/>
          <a:p>
            <a:pPr marL="0" indent="0">
              <a:spcBef>
                <a:spcPts val="2500"/>
              </a:spcBef>
              <a:spcAft>
                <a:spcPts val="600"/>
              </a:spcAft>
              <a:buFont typeface="Arial" panose="020B0604020202020204" pitchFamily="34" charset="0"/>
              <a:buNone/>
            </a:pPr>
            <a:r>
              <a:rPr lang="en-GB" sz="1050" b="1" noProof="0" dirty="0"/>
              <a:t>Simulation Best-Case and Worst-Case Scenarios</a:t>
            </a:r>
          </a:p>
          <a:p>
            <a:pPr marL="0" lvl="1" indent="0">
              <a:spcBef>
                <a:spcPts val="1000"/>
              </a:spcBef>
              <a:spcAft>
                <a:spcPts val="600"/>
              </a:spcAft>
              <a:buFont typeface="Arial" panose="020B0604020202020204" pitchFamily="34" charset="0"/>
              <a:buNone/>
            </a:pPr>
            <a:r>
              <a:rPr lang="en-GB" sz="1050" noProof="0" dirty="0"/>
              <a:t>Set your parameters in the InputsData sheet</a:t>
            </a:r>
          </a:p>
          <a:p>
            <a:pPr marL="0" indent="0">
              <a:spcBef>
                <a:spcPts val="2500"/>
              </a:spcBef>
              <a:spcAft>
                <a:spcPts val="600"/>
              </a:spcAft>
              <a:buFont typeface="Arial" panose="020B0604020202020204" pitchFamily="34" charset="0"/>
              <a:buNone/>
            </a:pPr>
            <a:r>
              <a:rPr lang="en-GB" sz="1050" b="1" noProof="0" dirty="0"/>
              <a:t>Select your Scenario</a:t>
            </a:r>
          </a:p>
          <a:p>
            <a:pPr marL="0" lvl="1" indent="0">
              <a:spcBef>
                <a:spcPts val="1000"/>
              </a:spcBef>
              <a:spcAft>
                <a:spcPts val="600"/>
              </a:spcAft>
              <a:buFont typeface="Arial" panose="020B0604020202020204" pitchFamily="34" charset="0"/>
              <a:buNone/>
            </a:pPr>
            <a:r>
              <a:rPr lang="en-GB" sz="1050" noProof="0" dirty="0">
                <a:solidFill>
                  <a:srgbClr val="FF0000"/>
                </a:solidFill>
              </a:rPr>
              <a:t>Select your scenario in Dropbox in cell H2 of the Finance sheet</a:t>
            </a:r>
          </a:p>
          <a:p>
            <a:pPr marL="0" indent="0">
              <a:spcBef>
                <a:spcPts val="2500"/>
              </a:spcBef>
              <a:spcAft>
                <a:spcPts val="600"/>
              </a:spcAft>
              <a:buFont typeface="Arial" panose="020B0604020202020204" pitchFamily="34" charset="0"/>
              <a:buNone/>
            </a:pPr>
            <a:r>
              <a:rPr lang="en-GB" sz="1050" b="1" noProof="0" dirty="0"/>
              <a:t>Refresh All Pivots</a:t>
            </a:r>
          </a:p>
          <a:p>
            <a:pPr marL="0" lvl="1">
              <a:spcBef>
                <a:spcPts val="1000"/>
              </a:spcBef>
              <a:spcAft>
                <a:spcPts val="600"/>
              </a:spcAft>
            </a:pPr>
            <a:r>
              <a:rPr lang="en-GB" sz="1050" noProof="0" dirty="0"/>
              <a:t>Click on “Refresh All Pivots” button to actualize your FinancePivot and FinanceChart sheets </a:t>
            </a:r>
          </a:p>
          <a:p>
            <a:pPr marL="0" lvl="1">
              <a:spcBef>
                <a:spcPts val="2500"/>
              </a:spcBef>
              <a:spcAft>
                <a:spcPts val="600"/>
              </a:spcAft>
            </a:pPr>
            <a:r>
              <a:rPr lang="en-GB" sz="1050" b="1" noProof="0" dirty="0"/>
              <a:t>Analyse the overall results</a:t>
            </a:r>
          </a:p>
          <a:p>
            <a:pPr marL="0" lvl="1">
              <a:spcBef>
                <a:spcPts val="1000"/>
              </a:spcBef>
              <a:spcAft>
                <a:spcPts val="600"/>
              </a:spcAft>
            </a:pPr>
            <a:r>
              <a:rPr lang="en-GB" sz="1050" noProof="0" dirty="0"/>
              <a:t>Look at FinancePivot and FinanceChart sheets </a:t>
            </a:r>
          </a:p>
          <a:p>
            <a:pPr marL="0" lvl="1">
              <a:spcBef>
                <a:spcPts val="2500"/>
              </a:spcBef>
              <a:spcAft>
                <a:spcPts val="600"/>
              </a:spcAft>
            </a:pPr>
            <a:r>
              <a:rPr lang="en-GB" sz="1050" b="1" noProof="0" dirty="0"/>
              <a:t>Process iteration</a:t>
            </a:r>
          </a:p>
          <a:p>
            <a:pPr marL="0" lvl="1">
              <a:spcBef>
                <a:spcPts val="1000"/>
              </a:spcBef>
              <a:spcAft>
                <a:spcPts val="600"/>
              </a:spcAft>
            </a:pPr>
            <a:r>
              <a:rPr lang="en-GB" sz="1050" noProof="0" dirty="0"/>
              <a:t>Reiterate the process of inputs entry till you are confident with your business assumptions</a:t>
            </a:r>
          </a:p>
          <a:p>
            <a:pPr marL="0" lvl="1">
              <a:spcBef>
                <a:spcPts val="1000"/>
              </a:spcBef>
              <a:spcAft>
                <a:spcPts val="600"/>
              </a:spcAft>
            </a:pPr>
            <a:r>
              <a:rPr lang="en-GB" sz="1050" noProof="0" dirty="0">
                <a:solidFill>
                  <a:srgbClr val="FF0000"/>
                </a:solidFill>
              </a:rPr>
              <a:t>Do not forget to set your scenario at “TYPICAL CASE” and refresh all the pivots at the end</a:t>
            </a:r>
          </a:p>
        </p:txBody>
      </p:sp>
      <p:pic>
        <p:nvPicPr>
          <p:cNvPr id="4" name="Picture 3">
            <a:extLst>
              <a:ext uri="{FF2B5EF4-FFF2-40B4-BE49-F238E27FC236}">
                <a16:creationId xmlns:a16="http://schemas.microsoft.com/office/drawing/2014/main" id="{C4CDCF9E-2B00-3D60-EB51-FE672B75123F}"/>
              </a:ext>
            </a:extLst>
          </p:cNvPr>
          <p:cNvPicPr>
            <a:picLocks noChangeAspect="1"/>
          </p:cNvPicPr>
          <p:nvPr/>
        </p:nvPicPr>
        <p:blipFill>
          <a:blip r:embed="rId4"/>
          <a:stretch>
            <a:fillRect/>
          </a:stretch>
        </p:blipFill>
        <p:spPr>
          <a:xfrm>
            <a:off x="4178148" y="327189"/>
            <a:ext cx="7545600" cy="2659752"/>
          </a:xfrm>
          <a:prstGeom prst="rect">
            <a:avLst/>
          </a:prstGeom>
        </p:spPr>
      </p:pic>
      <p:grpSp>
        <p:nvGrpSpPr>
          <p:cNvPr id="19" name="Group 18">
            <a:extLst>
              <a:ext uri="{FF2B5EF4-FFF2-40B4-BE49-F238E27FC236}">
                <a16:creationId xmlns:a16="http://schemas.microsoft.com/office/drawing/2014/main" id="{FA82395E-1A22-044B-96E0-A894218B14AA}"/>
              </a:ext>
            </a:extLst>
          </p:cNvPr>
          <p:cNvGrpSpPr/>
          <p:nvPr/>
        </p:nvGrpSpPr>
        <p:grpSpPr>
          <a:xfrm>
            <a:off x="4942426" y="3184951"/>
            <a:ext cx="6573141" cy="1509923"/>
            <a:chOff x="4547674" y="289455"/>
            <a:chExt cx="6573141" cy="1509923"/>
          </a:xfrm>
        </p:grpSpPr>
        <p:pic>
          <p:nvPicPr>
            <p:cNvPr id="10" name="Picture 9">
              <a:extLst>
                <a:ext uri="{FF2B5EF4-FFF2-40B4-BE49-F238E27FC236}">
                  <a16:creationId xmlns:a16="http://schemas.microsoft.com/office/drawing/2014/main" id="{F73C5AF4-3D0E-E5D1-B86D-6AA5D2359DA2}"/>
                </a:ext>
              </a:extLst>
            </p:cNvPr>
            <p:cNvPicPr>
              <a:picLocks noChangeAspect="1"/>
            </p:cNvPicPr>
            <p:nvPr/>
          </p:nvPicPr>
          <p:blipFill>
            <a:blip r:embed="rId5"/>
            <a:stretch>
              <a:fillRect/>
            </a:stretch>
          </p:blipFill>
          <p:spPr>
            <a:xfrm>
              <a:off x="4547674" y="289455"/>
              <a:ext cx="2543530" cy="1019317"/>
            </a:xfrm>
            <a:prstGeom prst="rect">
              <a:avLst/>
            </a:prstGeom>
          </p:spPr>
        </p:pic>
        <p:pic>
          <p:nvPicPr>
            <p:cNvPr id="15" name="Picture 14">
              <a:extLst>
                <a:ext uri="{FF2B5EF4-FFF2-40B4-BE49-F238E27FC236}">
                  <a16:creationId xmlns:a16="http://schemas.microsoft.com/office/drawing/2014/main" id="{1B5DF032-3A10-70FD-8B67-84DFE55F5A1F}"/>
                </a:ext>
              </a:extLst>
            </p:cNvPr>
            <p:cNvPicPr>
              <a:picLocks noChangeAspect="1"/>
            </p:cNvPicPr>
            <p:nvPr/>
          </p:nvPicPr>
          <p:blipFill>
            <a:blip r:embed="rId6"/>
            <a:stretch>
              <a:fillRect/>
            </a:stretch>
          </p:blipFill>
          <p:spPr>
            <a:xfrm>
              <a:off x="6393748" y="539520"/>
              <a:ext cx="2534004" cy="1028844"/>
            </a:xfrm>
            <a:prstGeom prst="rect">
              <a:avLst/>
            </a:prstGeom>
          </p:spPr>
        </p:pic>
        <p:pic>
          <p:nvPicPr>
            <p:cNvPr id="18" name="Picture 17">
              <a:extLst>
                <a:ext uri="{FF2B5EF4-FFF2-40B4-BE49-F238E27FC236}">
                  <a16:creationId xmlns:a16="http://schemas.microsoft.com/office/drawing/2014/main" id="{553AAEDF-3554-8EC4-847D-56D500FEF9BB}"/>
                </a:ext>
              </a:extLst>
            </p:cNvPr>
            <p:cNvPicPr>
              <a:picLocks noChangeAspect="1"/>
            </p:cNvPicPr>
            <p:nvPr/>
          </p:nvPicPr>
          <p:blipFill>
            <a:blip r:embed="rId7"/>
            <a:stretch>
              <a:fillRect/>
            </a:stretch>
          </p:blipFill>
          <p:spPr>
            <a:xfrm>
              <a:off x="8520127" y="799113"/>
              <a:ext cx="2600688" cy="1000265"/>
            </a:xfrm>
            <a:prstGeom prst="rect">
              <a:avLst/>
            </a:prstGeom>
          </p:spPr>
        </p:pic>
      </p:grpSp>
      <p:grpSp>
        <p:nvGrpSpPr>
          <p:cNvPr id="8" name="Group 7">
            <a:extLst>
              <a:ext uri="{FF2B5EF4-FFF2-40B4-BE49-F238E27FC236}">
                <a16:creationId xmlns:a16="http://schemas.microsoft.com/office/drawing/2014/main" id="{5A879C7D-6CCD-5DD3-D09B-5B835AA119D4}"/>
              </a:ext>
            </a:extLst>
          </p:cNvPr>
          <p:cNvGrpSpPr/>
          <p:nvPr/>
        </p:nvGrpSpPr>
        <p:grpSpPr>
          <a:xfrm>
            <a:off x="4927117" y="5026376"/>
            <a:ext cx="5087060" cy="1038093"/>
            <a:chOff x="4547674" y="481178"/>
            <a:chExt cx="5087060" cy="1038093"/>
          </a:xfrm>
        </p:grpSpPr>
        <p:pic>
          <p:nvPicPr>
            <p:cNvPr id="12" name="Picture 11">
              <a:extLst>
                <a:ext uri="{FF2B5EF4-FFF2-40B4-BE49-F238E27FC236}">
                  <a16:creationId xmlns:a16="http://schemas.microsoft.com/office/drawing/2014/main" id="{461D11BD-243B-85AB-B067-336008E8A3AB}"/>
                </a:ext>
              </a:extLst>
            </p:cNvPr>
            <p:cNvPicPr>
              <a:picLocks noChangeAspect="1"/>
            </p:cNvPicPr>
            <p:nvPr/>
          </p:nvPicPr>
          <p:blipFill>
            <a:blip r:embed="rId8"/>
            <a:stretch>
              <a:fillRect/>
            </a:stretch>
          </p:blipFill>
          <p:spPr>
            <a:xfrm>
              <a:off x="4547674" y="481178"/>
              <a:ext cx="5087060" cy="1000265"/>
            </a:xfrm>
            <a:prstGeom prst="rect">
              <a:avLst/>
            </a:prstGeom>
          </p:spPr>
        </p:pic>
        <p:sp>
          <p:nvSpPr>
            <p:cNvPr id="16" name="Arrow: Right 15">
              <a:extLst>
                <a:ext uri="{FF2B5EF4-FFF2-40B4-BE49-F238E27FC236}">
                  <a16:creationId xmlns:a16="http://schemas.microsoft.com/office/drawing/2014/main" id="{2C15330D-7CF9-3AA6-6ADF-5B4E82F3618C}"/>
                </a:ext>
              </a:extLst>
            </p:cNvPr>
            <p:cNvSpPr/>
            <p:nvPr/>
          </p:nvSpPr>
          <p:spPr>
            <a:xfrm rot="19190854">
              <a:off x="7177279" y="1231271"/>
              <a:ext cx="756000" cy="2880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 name="Date Placeholder 2">
            <a:extLst>
              <a:ext uri="{FF2B5EF4-FFF2-40B4-BE49-F238E27FC236}">
                <a16:creationId xmlns:a16="http://schemas.microsoft.com/office/drawing/2014/main" id="{3322D64C-BD19-A969-F195-700589474978}"/>
              </a:ext>
            </a:extLst>
          </p:cNvPr>
          <p:cNvSpPr>
            <a:spLocks noGrp="1"/>
          </p:cNvSpPr>
          <p:nvPr>
            <p:ph type="dt" sz="half" idx="15"/>
          </p:nvPr>
        </p:nvSpPr>
        <p:spPr/>
        <p:txBody>
          <a:bodyPr/>
          <a:lstStyle/>
          <a:p>
            <a:r>
              <a:rPr lang="en-BE"/>
              <a:t>02/11/2025</a:t>
            </a:r>
            <a:endParaRPr lang="en-US" dirty="0"/>
          </a:p>
        </p:txBody>
      </p:sp>
      <p:sp>
        <p:nvSpPr>
          <p:cNvPr id="6" name="Footer Placeholder 5">
            <a:extLst>
              <a:ext uri="{FF2B5EF4-FFF2-40B4-BE49-F238E27FC236}">
                <a16:creationId xmlns:a16="http://schemas.microsoft.com/office/drawing/2014/main" id="{7FD07CF0-3F42-E748-4335-4B9352E4B744}"/>
              </a:ext>
            </a:extLst>
          </p:cNvPr>
          <p:cNvSpPr>
            <a:spLocks noGrp="1"/>
          </p:cNvSpPr>
          <p:nvPr>
            <p:ph type="ftr" sz="quarter" idx="16"/>
          </p:nvPr>
        </p:nvSpPr>
        <p:spPr/>
        <p:txBody>
          <a:bodyPr/>
          <a:lstStyle/>
          <a:p>
            <a:r>
              <a:rPr lang="en-US"/>
              <a:t>Training Financial Plan v02</a:t>
            </a:r>
            <a:endParaRPr lang="en-US" dirty="0"/>
          </a:p>
        </p:txBody>
      </p:sp>
      <p:sp>
        <p:nvSpPr>
          <p:cNvPr id="7" name="Slide Number Placeholder 6">
            <a:extLst>
              <a:ext uri="{FF2B5EF4-FFF2-40B4-BE49-F238E27FC236}">
                <a16:creationId xmlns:a16="http://schemas.microsoft.com/office/drawing/2014/main" id="{A5CCE209-68C4-A125-5688-178C99054FC9}"/>
              </a:ext>
            </a:extLst>
          </p:cNvPr>
          <p:cNvSpPr>
            <a:spLocks noGrp="1"/>
          </p:cNvSpPr>
          <p:nvPr>
            <p:ph type="sldNum" sz="quarter" idx="17"/>
          </p:nvPr>
        </p:nvSpPr>
        <p:spPr/>
        <p:txBody>
          <a:bodyPr/>
          <a:lstStyle/>
          <a:p>
            <a:fld id="{CC057153-B650-4DEB-B370-79DDCFDCE934}" type="slidenum">
              <a:rPr lang="en-US" smtClean="0"/>
              <a:t>46</a:t>
            </a:fld>
            <a:endParaRPr lang="en-US" dirty="0"/>
          </a:p>
        </p:txBody>
      </p:sp>
    </p:spTree>
    <p:extLst>
      <p:ext uri="{BB962C8B-B14F-4D97-AF65-F5344CB8AC3E}">
        <p14:creationId xmlns:p14="http://schemas.microsoft.com/office/powerpoint/2010/main" val="1437315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A82DA-5A4A-E892-9D58-BC7FC41F3B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79760-36D0-DCEF-F459-1B3553BBDDFC}"/>
              </a:ext>
            </a:extLst>
          </p:cNvPr>
          <p:cNvSpPr>
            <a:spLocks noGrp="1"/>
          </p:cNvSpPr>
          <p:nvPr>
            <p:ph type="ctrTitle"/>
          </p:nvPr>
        </p:nvSpPr>
        <p:spPr>
          <a:xfrm>
            <a:off x="274320" y="1801368"/>
            <a:ext cx="7772400" cy="4572000"/>
          </a:xfrm>
        </p:spPr>
        <p:txBody>
          <a:bodyPr anchor="b">
            <a:normAutofit/>
          </a:bodyPr>
          <a:lstStyle/>
          <a:p>
            <a:r>
              <a:rPr lang="en-GB" noProof="0" dirty="0"/>
              <a:t>Plan Validation and Review</a:t>
            </a:r>
          </a:p>
        </p:txBody>
      </p:sp>
      <p:sp>
        <p:nvSpPr>
          <p:cNvPr id="3" name="Date Placeholder 2">
            <a:extLst>
              <a:ext uri="{FF2B5EF4-FFF2-40B4-BE49-F238E27FC236}">
                <a16:creationId xmlns:a16="http://schemas.microsoft.com/office/drawing/2014/main" id="{8C249A4D-6898-F374-A31D-B6B61A618FB8}"/>
              </a:ext>
            </a:extLst>
          </p:cNvPr>
          <p:cNvSpPr>
            <a:spLocks noGrp="1"/>
          </p:cNvSpPr>
          <p:nvPr>
            <p:ph type="dt" sz="half" idx="10"/>
          </p:nvPr>
        </p:nvSpPr>
        <p:spPr/>
        <p:txBody>
          <a:bodyPr/>
          <a:lstStyle/>
          <a:p>
            <a:r>
              <a:rPr lang="en-BE"/>
              <a:t>02/11/2025</a:t>
            </a:r>
            <a:endParaRPr lang="en-GB" dirty="0"/>
          </a:p>
        </p:txBody>
      </p:sp>
      <p:sp>
        <p:nvSpPr>
          <p:cNvPr id="4" name="Footer Placeholder 3">
            <a:extLst>
              <a:ext uri="{FF2B5EF4-FFF2-40B4-BE49-F238E27FC236}">
                <a16:creationId xmlns:a16="http://schemas.microsoft.com/office/drawing/2014/main" id="{7F1890F7-41D5-8049-63F4-853885DA87D7}"/>
              </a:ext>
            </a:extLst>
          </p:cNvPr>
          <p:cNvSpPr>
            <a:spLocks noGrp="1"/>
          </p:cNvSpPr>
          <p:nvPr>
            <p:ph type="ftr" sz="quarter" idx="11"/>
          </p:nvPr>
        </p:nvSpPr>
        <p:spPr/>
        <p:txBody>
          <a:bodyPr/>
          <a:lstStyle/>
          <a:p>
            <a:r>
              <a:rPr lang="en-GB" dirty="0"/>
              <a:t>Training Financial Plan v02</a:t>
            </a:r>
          </a:p>
        </p:txBody>
      </p:sp>
      <p:sp>
        <p:nvSpPr>
          <p:cNvPr id="5" name="Slide Number Placeholder 4">
            <a:extLst>
              <a:ext uri="{FF2B5EF4-FFF2-40B4-BE49-F238E27FC236}">
                <a16:creationId xmlns:a16="http://schemas.microsoft.com/office/drawing/2014/main" id="{7F384C74-D772-B6D2-EA60-32AFEA15E6DF}"/>
              </a:ext>
            </a:extLst>
          </p:cNvPr>
          <p:cNvSpPr>
            <a:spLocks noGrp="1"/>
          </p:cNvSpPr>
          <p:nvPr>
            <p:ph type="sldNum" sz="quarter" idx="12"/>
          </p:nvPr>
        </p:nvSpPr>
        <p:spPr/>
        <p:txBody>
          <a:bodyPr/>
          <a:lstStyle/>
          <a:p>
            <a:fld id="{CC057153-B650-4DEB-B370-79DDCFDCE934}" type="slidenum">
              <a:rPr lang="en-GB" smtClean="0"/>
              <a:t>47</a:t>
            </a:fld>
            <a:endParaRPr lang="en-GB" dirty="0"/>
          </a:p>
        </p:txBody>
      </p:sp>
    </p:spTree>
    <p:extLst>
      <p:ext uri="{BB962C8B-B14F-4D97-AF65-F5344CB8AC3E}">
        <p14:creationId xmlns:p14="http://schemas.microsoft.com/office/powerpoint/2010/main" val="3967377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59C1-A31C-692C-9508-9FE8083A8FC4}"/>
              </a:ext>
            </a:extLst>
          </p:cNvPr>
          <p:cNvSpPr>
            <a:spLocks noGrp="1"/>
          </p:cNvSpPr>
          <p:nvPr>
            <p:ph type="title"/>
          </p:nvPr>
        </p:nvSpPr>
        <p:spPr>
          <a:xfrm>
            <a:off x="612647" y="42642"/>
            <a:ext cx="6858000" cy="932688"/>
          </a:xfrm>
        </p:spPr>
        <p:txBody>
          <a:bodyPr vert="horz" lIns="91440" tIns="45720" rIns="91440" bIns="45720" rtlCol="0" anchor="b">
            <a:normAutofit/>
          </a:bodyPr>
          <a:lstStyle/>
          <a:p>
            <a:r>
              <a:rPr lang="en-GB" b="1" kern="1200" noProof="0" dirty="0">
                <a:latin typeface="+mj-lt"/>
                <a:ea typeface="+mj-ea"/>
                <a:cs typeface="+mj-cs"/>
              </a:rPr>
              <a:t>Validation and Review</a:t>
            </a:r>
          </a:p>
        </p:txBody>
      </p:sp>
      <p:sp>
        <p:nvSpPr>
          <p:cNvPr id="5" name="TextBox 4">
            <a:extLst>
              <a:ext uri="{FF2B5EF4-FFF2-40B4-BE49-F238E27FC236}">
                <a16:creationId xmlns:a16="http://schemas.microsoft.com/office/drawing/2014/main" id="{D40A6ECE-0F24-4AAF-A848-0A25CF76103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6" y="1021822"/>
            <a:ext cx="8230363" cy="3047415"/>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200" b="1" noProof="0" dirty="0"/>
              <a:t>Verification and Iteration</a:t>
            </a:r>
          </a:p>
          <a:p>
            <a:pPr marL="0" lvl="1" indent="0">
              <a:spcBef>
                <a:spcPts val="1000"/>
              </a:spcBef>
              <a:spcAft>
                <a:spcPts val="600"/>
              </a:spcAft>
              <a:buFont typeface="Arial" panose="020B0604020202020204" pitchFamily="34" charset="0"/>
              <a:buNone/>
            </a:pPr>
            <a:r>
              <a:rPr lang="en-GB" sz="1200" noProof="0" dirty="0"/>
              <a:t>Verify inputs in the financial plan to ensure their accuracy and relevance.</a:t>
            </a:r>
          </a:p>
          <a:p>
            <a:pPr marL="0" lvl="1" indent="0">
              <a:spcAft>
                <a:spcPts val="600"/>
              </a:spcAft>
              <a:buFont typeface="Arial" panose="020B0604020202020204" pitchFamily="34" charset="0"/>
              <a:buNone/>
            </a:pPr>
            <a:r>
              <a:rPr lang="en-GB" sz="1200" noProof="0" dirty="0"/>
              <a:t>Best Practices for accuracy : regularly updating assumptions and maintaining backup versions improve financial plan reliability.</a:t>
            </a:r>
          </a:p>
          <a:p>
            <a:pPr marL="0" indent="0">
              <a:spcBef>
                <a:spcPts val="1200"/>
              </a:spcBef>
              <a:spcAft>
                <a:spcPts val="600"/>
              </a:spcAft>
              <a:buFont typeface="Arial" panose="020B0604020202020204" pitchFamily="34" charset="0"/>
              <a:buNone/>
            </a:pPr>
            <a:r>
              <a:rPr lang="en-GB" sz="1200" b="1" noProof="0" dirty="0"/>
              <a:t>Peer Review Importance</a:t>
            </a:r>
          </a:p>
          <a:p>
            <a:pPr marL="0" lvl="1" indent="0">
              <a:spcBef>
                <a:spcPts val="1000"/>
              </a:spcBef>
              <a:spcAft>
                <a:spcPts val="600"/>
              </a:spcAft>
              <a:buFont typeface="Arial" panose="020B0604020202020204" pitchFamily="34" charset="0"/>
              <a:buNone/>
            </a:pPr>
            <a:r>
              <a:rPr lang="en-GB" sz="1200" noProof="0" dirty="0"/>
              <a:t>Engage peer reviews to catch errors and improve the reliability and credibility of the financial plan.</a:t>
            </a:r>
          </a:p>
          <a:p>
            <a:pPr>
              <a:spcBef>
                <a:spcPts val="1200"/>
              </a:spcBef>
              <a:spcAft>
                <a:spcPts val="600"/>
              </a:spcAft>
            </a:pPr>
            <a:r>
              <a:rPr lang="en-GB" sz="1200" b="1" noProof="0" dirty="0"/>
              <a:t>Totals Check</a:t>
            </a:r>
          </a:p>
          <a:p>
            <a:pPr marL="0" lvl="1" indent="0">
              <a:spcBef>
                <a:spcPts val="1000"/>
              </a:spcBef>
              <a:spcAft>
                <a:spcPts val="600"/>
              </a:spcAft>
              <a:buFont typeface="Arial" panose="020B0604020202020204" pitchFamily="34" charset="0"/>
              <a:buNone/>
            </a:pPr>
            <a:r>
              <a:rPr lang="en-GB" sz="1200" noProof="0" dirty="0"/>
              <a:t>Check totals match in the Instructions Sheet.  All checks should be TRUE</a:t>
            </a:r>
          </a:p>
          <a:p>
            <a:pPr marL="0" lvl="1" indent="0">
              <a:spcBef>
                <a:spcPts val="1000"/>
              </a:spcBef>
              <a:spcAft>
                <a:spcPts val="600"/>
              </a:spcAft>
              <a:buFont typeface="Arial" panose="020B0604020202020204" pitchFamily="34" charset="0"/>
              <a:buNone/>
            </a:pPr>
            <a:endParaRPr lang="en-GB" sz="1200" noProof="0" dirty="0"/>
          </a:p>
        </p:txBody>
      </p:sp>
      <p:pic>
        <p:nvPicPr>
          <p:cNvPr id="4" name="Content Placeholder 3" descr="Check list sign and Highlighter isolated on white background">
            <a:extLst>
              <a:ext uri="{FF2B5EF4-FFF2-40B4-BE49-F238E27FC236}">
                <a16:creationId xmlns:a16="http://schemas.microsoft.com/office/drawing/2014/main" id="{486EB26F-F892-48B5-BB1A-71721C37A64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8697685" y="10"/>
            <a:ext cx="3494314" cy="6857990"/>
          </a:xfrm>
          <a:prstGeom prst="rect">
            <a:avLst/>
          </a:prstGeom>
          <a:noFill/>
        </p:spPr>
      </p:pic>
      <p:sp>
        <p:nvSpPr>
          <p:cNvPr id="3" name="Date Placeholder 2">
            <a:extLst>
              <a:ext uri="{FF2B5EF4-FFF2-40B4-BE49-F238E27FC236}">
                <a16:creationId xmlns:a16="http://schemas.microsoft.com/office/drawing/2014/main" id="{68E8A032-74A3-7167-8D9A-E79725D6C09D}"/>
              </a:ext>
            </a:extLst>
          </p:cNvPr>
          <p:cNvSpPr>
            <a:spLocks noGrp="1"/>
          </p:cNvSpPr>
          <p:nvPr>
            <p:ph type="dt" sz="half" idx="15"/>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249E6A1F-45F8-8908-EAE1-6029358806E5}"/>
              </a:ext>
            </a:extLst>
          </p:cNvPr>
          <p:cNvSpPr>
            <a:spLocks noGrp="1"/>
          </p:cNvSpPr>
          <p:nvPr>
            <p:ph type="ftr" sz="quarter" idx="16"/>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201FF0FA-7204-C8E3-33D9-9D49EBAC7D54}"/>
              </a:ext>
            </a:extLst>
          </p:cNvPr>
          <p:cNvSpPr>
            <a:spLocks noGrp="1"/>
          </p:cNvSpPr>
          <p:nvPr>
            <p:ph type="sldNum" sz="quarter" idx="17"/>
          </p:nvPr>
        </p:nvSpPr>
        <p:spPr/>
        <p:txBody>
          <a:bodyPr/>
          <a:lstStyle/>
          <a:p>
            <a:fld id="{CC057153-B650-4DEB-B370-79DDCFDCE934}" type="slidenum">
              <a:rPr lang="en-GB" noProof="0" smtClean="0"/>
              <a:t>48</a:t>
            </a:fld>
            <a:endParaRPr lang="en-GB" noProof="0" dirty="0"/>
          </a:p>
        </p:txBody>
      </p:sp>
      <p:pic>
        <p:nvPicPr>
          <p:cNvPr id="8" name="Picture 7">
            <a:extLst>
              <a:ext uri="{FF2B5EF4-FFF2-40B4-BE49-F238E27FC236}">
                <a16:creationId xmlns:a16="http://schemas.microsoft.com/office/drawing/2014/main" id="{A9D8A3C0-5C56-A4FB-EE8B-30B2A261F858}"/>
              </a:ext>
            </a:extLst>
          </p:cNvPr>
          <p:cNvPicPr>
            <a:picLocks noChangeAspect="1"/>
          </p:cNvPicPr>
          <p:nvPr/>
        </p:nvPicPr>
        <p:blipFill>
          <a:blip r:embed="rId4"/>
          <a:stretch>
            <a:fillRect/>
          </a:stretch>
        </p:blipFill>
        <p:spPr>
          <a:xfrm>
            <a:off x="137160" y="3703666"/>
            <a:ext cx="8705850" cy="2857500"/>
          </a:xfrm>
          <a:prstGeom prst="rect">
            <a:avLst/>
          </a:prstGeom>
        </p:spPr>
      </p:pic>
    </p:spTree>
    <p:extLst>
      <p:ext uri="{BB962C8B-B14F-4D97-AF65-F5344CB8AC3E}">
        <p14:creationId xmlns:p14="http://schemas.microsoft.com/office/powerpoint/2010/main" val="959413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DEB7-FAF1-F0CD-9A5F-EB8A92555A59}"/>
              </a:ext>
            </a:extLst>
          </p:cNvPr>
          <p:cNvSpPr>
            <a:spLocks noGrp="1"/>
          </p:cNvSpPr>
          <p:nvPr>
            <p:ph type="title"/>
          </p:nvPr>
        </p:nvSpPr>
        <p:spPr>
          <a:xfrm>
            <a:off x="8343102" y="1078992"/>
            <a:ext cx="3273552" cy="1942773"/>
          </a:xfrm>
        </p:spPr>
        <p:txBody>
          <a:bodyPr vert="horz" lIns="91440" tIns="45720" rIns="91440" bIns="45720" rtlCol="0" anchor="b">
            <a:normAutofit/>
          </a:bodyPr>
          <a:lstStyle/>
          <a:p>
            <a:r>
              <a:rPr lang="en-GB" b="1" kern="1200" noProof="0" dirty="0">
                <a:latin typeface="+mj-lt"/>
                <a:ea typeface="+mj-ea"/>
                <a:cs typeface="+mj-cs"/>
              </a:rPr>
              <a:t>Exporting and Sharing</a:t>
            </a:r>
          </a:p>
        </p:txBody>
      </p:sp>
      <p:pic>
        <p:nvPicPr>
          <p:cNvPr id="4" name="Content Placeholder 3" descr="Download or upload files concept">
            <a:extLst>
              <a:ext uri="{FF2B5EF4-FFF2-40B4-BE49-F238E27FC236}">
                <a16:creationId xmlns:a16="http://schemas.microsoft.com/office/drawing/2014/main" id="{47ABD94A-484E-44CA-A32D-94E9007BC6B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0" y="10"/>
            <a:ext cx="7781345" cy="6857990"/>
          </a:xfrm>
          <a:prstGeom prst="rect">
            <a:avLst/>
          </a:prstGeom>
          <a:noFill/>
        </p:spPr>
      </p:pic>
      <p:sp>
        <p:nvSpPr>
          <p:cNvPr id="5" name="TextBox 4">
            <a:extLst>
              <a:ext uri="{FF2B5EF4-FFF2-40B4-BE49-F238E27FC236}">
                <a16:creationId xmlns:a16="http://schemas.microsoft.com/office/drawing/2014/main" id="{94486CDF-65CC-434A-9344-89D60999290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44096" y="3099816"/>
            <a:ext cx="3273552" cy="2953512"/>
          </a:xfrm>
          <a:prstGeom prst="rect">
            <a:avLst/>
          </a:prstGeom>
        </p:spPr>
        <p:txBody>
          <a:bodyPr>
            <a:normAutofit/>
          </a:bodyPr>
          <a:lstStyle/>
          <a:p>
            <a:pPr marL="0" indent="0">
              <a:lnSpc>
                <a:spcPct val="90000"/>
              </a:lnSpc>
              <a:spcBef>
                <a:spcPts val="2500"/>
              </a:spcBef>
              <a:spcAft>
                <a:spcPts val="600"/>
              </a:spcAft>
              <a:buNone/>
            </a:pPr>
            <a:r>
              <a:rPr lang="en-GB" sz="1000" b="1" noProof="0" dirty="0"/>
              <a:t>Print as PDF</a:t>
            </a:r>
          </a:p>
          <a:p>
            <a:pPr marL="0" lvl="1" indent="0">
              <a:lnSpc>
                <a:spcPct val="90000"/>
              </a:lnSpc>
              <a:spcBef>
                <a:spcPts val="1000"/>
              </a:spcBef>
              <a:spcAft>
                <a:spcPts val="600"/>
              </a:spcAft>
              <a:buNone/>
            </a:pPr>
            <a:r>
              <a:rPr lang="en-GB" sz="1000" noProof="0" dirty="0"/>
              <a:t>You may print some pages of the workbook</a:t>
            </a:r>
          </a:p>
          <a:p>
            <a:pPr marL="0" lvl="1">
              <a:lnSpc>
                <a:spcPct val="90000"/>
              </a:lnSpc>
              <a:spcBef>
                <a:spcPts val="2500"/>
              </a:spcBef>
              <a:spcAft>
                <a:spcPts val="600"/>
              </a:spcAft>
            </a:pPr>
            <a:r>
              <a:rPr lang="en-GB" sz="1000" b="1" noProof="0" dirty="0"/>
              <a:t>Copy / Paste</a:t>
            </a:r>
          </a:p>
          <a:p>
            <a:pPr marL="0" lvl="1" indent="0">
              <a:lnSpc>
                <a:spcPct val="90000"/>
              </a:lnSpc>
              <a:spcBef>
                <a:spcPts val="1000"/>
              </a:spcBef>
              <a:spcAft>
                <a:spcPts val="600"/>
              </a:spcAft>
              <a:buNone/>
            </a:pPr>
            <a:r>
              <a:rPr lang="en-GB" sz="1000" noProof="0" dirty="0"/>
              <a:t>You may transfer some PivotTables or Charts in your business plan file</a:t>
            </a:r>
          </a:p>
          <a:p>
            <a:pPr marL="0" indent="0">
              <a:lnSpc>
                <a:spcPct val="90000"/>
              </a:lnSpc>
              <a:spcBef>
                <a:spcPts val="2500"/>
              </a:spcBef>
              <a:spcAft>
                <a:spcPts val="600"/>
              </a:spcAft>
              <a:buNone/>
            </a:pPr>
            <a:r>
              <a:rPr lang="en-GB" sz="1000" b="1" noProof="0" dirty="0"/>
              <a:t>Version Control Importance</a:t>
            </a:r>
          </a:p>
          <a:p>
            <a:pPr marL="0" lvl="1" indent="0">
              <a:lnSpc>
                <a:spcPct val="90000"/>
              </a:lnSpc>
              <a:spcBef>
                <a:spcPts val="1000"/>
              </a:spcBef>
              <a:spcAft>
                <a:spcPts val="600"/>
              </a:spcAft>
              <a:buNone/>
            </a:pPr>
            <a:r>
              <a:rPr lang="en-GB" sz="1000" noProof="0" dirty="0"/>
              <a:t>Tracking plan changes over time ensures accuracy and accountability in updates.  You may change the date of your workbook filename</a:t>
            </a:r>
          </a:p>
        </p:txBody>
      </p:sp>
      <p:sp>
        <p:nvSpPr>
          <p:cNvPr id="3" name="Date Placeholder 2">
            <a:extLst>
              <a:ext uri="{FF2B5EF4-FFF2-40B4-BE49-F238E27FC236}">
                <a16:creationId xmlns:a16="http://schemas.microsoft.com/office/drawing/2014/main" id="{04C395C1-FD16-D2FC-92EB-5EF29CE78733}"/>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DCD5F18C-B325-9608-ED2B-9728924069C3}"/>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9560FDE6-9D5D-6B2A-7997-2B82333D12B4}"/>
              </a:ext>
            </a:extLst>
          </p:cNvPr>
          <p:cNvSpPr>
            <a:spLocks noGrp="1"/>
          </p:cNvSpPr>
          <p:nvPr>
            <p:ph type="sldNum" sz="quarter" idx="12"/>
          </p:nvPr>
        </p:nvSpPr>
        <p:spPr/>
        <p:txBody>
          <a:bodyPr/>
          <a:lstStyle/>
          <a:p>
            <a:fld id="{CC057153-B650-4DEB-B370-79DDCFDCE934}" type="slidenum">
              <a:rPr lang="en-GB" noProof="0" smtClean="0"/>
              <a:t>49</a:t>
            </a:fld>
            <a:endParaRPr lang="en-GB" noProof="0" dirty="0"/>
          </a:p>
        </p:txBody>
      </p:sp>
    </p:spTree>
    <p:extLst>
      <p:ext uri="{BB962C8B-B14F-4D97-AF65-F5344CB8AC3E}">
        <p14:creationId xmlns:p14="http://schemas.microsoft.com/office/powerpoint/2010/main" val="3125548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53799-2E08-8C6B-2B73-7E9F0600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F8AEA-3D0E-FC7E-AE9F-B79B47C8BEFB}"/>
              </a:ext>
            </a:extLst>
          </p:cNvPr>
          <p:cNvSpPr>
            <a:spLocks noGrp="1"/>
          </p:cNvSpPr>
          <p:nvPr>
            <p:ph type="title"/>
          </p:nvPr>
        </p:nvSpPr>
        <p:spPr>
          <a:xfrm>
            <a:off x="612647" y="72902"/>
            <a:ext cx="6858000" cy="932688"/>
          </a:xfrm>
        </p:spPr>
        <p:txBody>
          <a:bodyPr vert="horz" lIns="91440" tIns="45720" rIns="91440" bIns="45720" rtlCol="0" anchor="b">
            <a:normAutofit/>
          </a:bodyPr>
          <a:lstStyle/>
          <a:p>
            <a:r>
              <a:rPr lang="en-GB" b="1" kern="1200" noProof="0" dirty="0">
                <a:latin typeface="+mj-lt"/>
                <a:ea typeface="+mj-ea"/>
                <a:cs typeface="+mj-cs"/>
              </a:rPr>
              <a:t>Prerequisite</a:t>
            </a:r>
            <a:endParaRPr lang="en-GB" sz="2800" b="1" kern="1200" noProof="0" dirty="0">
              <a:latin typeface="+mj-lt"/>
              <a:ea typeface="+mj-ea"/>
              <a:cs typeface="+mj-cs"/>
            </a:endParaRPr>
          </a:p>
        </p:txBody>
      </p:sp>
      <p:sp>
        <p:nvSpPr>
          <p:cNvPr id="5" name="TextBox 4">
            <a:extLst>
              <a:ext uri="{FF2B5EF4-FFF2-40B4-BE49-F238E27FC236}">
                <a16:creationId xmlns:a16="http://schemas.microsoft.com/office/drawing/2014/main" id="{CF73450C-EFE2-D80C-F083-FC62336E64A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308323"/>
            <a:ext cx="6858000" cy="4983480"/>
          </a:xfrm>
          <a:prstGeom prst="rect">
            <a:avLst/>
          </a:prstGeom>
        </p:spPr>
        <p:txBody>
          <a:bodyPr>
            <a:normAutofit fontScale="92500" lnSpcReduction="20000"/>
          </a:bodyPr>
          <a:lstStyle/>
          <a:p>
            <a:pPr>
              <a:spcBef>
                <a:spcPts val="2500"/>
              </a:spcBef>
              <a:spcAft>
                <a:spcPts val="600"/>
              </a:spcAft>
            </a:pPr>
            <a:r>
              <a:rPr lang="en-GB" sz="1400" b="1" noProof="0" dirty="0"/>
              <a:t>No Input Generation</a:t>
            </a:r>
          </a:p>
          <a:p>
            <a:pPr marL="0" lvl="1">
              <a:spcBef>
                <a:spcPts val="1000"/>
              </a:spcBef>
              <a:spcAft>
                <a:spcPts val="600"/>
              </a:spcAft>
            </a:pPr>
            <a:r>
              <a:rPr lang="en-GB" sz="1400" noProof="0" dirty="0">
                <a:solidFill>
                  <a:srgbClr val="FF0000"/>
                </a:solidFill>
              </a:rPr>
              <a:t>The Financial Plan does not generate inputs. It only organizes and calculates based on them.</a:t>
            </a:r>
          </a:p>
          <a:p>
            <a:pPr marL="0" lvl="1">
              <a:spcBef>
                <a:spcPts val="1000"/>
              </a:spcBef>
              <a:spcAft>
                <a:spcPts val="600"/>
              </a:spcAft>
            </a:pPr>
            <a:r>
              <a:rPr lang="en-GB" sz="1400" noProof="0" dirty="0">
                <a:solidFill>
                  <a:srgbClr val="FF0000"/>
                </a:solidFill>
              </a:rPr>
              <a:t>Some inputs must be prepared up front before filling the Financial Plan.</a:t>
            </a:r>
          </a:p>
          <a:p>
            <a:pPr>
              <a:spcBef>
                <a:spcPts val="2500"/>
              </a:spcBef>
              <a:spcAft>
                <a:spcPts val="600"/>
              </a:spcAft>
            </a:pPr>
            <a:r>
              <a:rPr lang="en-GB" sz="1400" b="1" noProof="0" dirty="0"/>
              <a:t>You should collect some basic information about </a:t>
            </a:r>
          </a:p>
          <a:p>
            <a:pPr marL="742950" lvl="2" indent="-285750">
              <a:spcBef>
                <a:spcPts val="1000"/>
              </a:spcBef>
              <a:spcAft>
                <a:spcPts val="600"/>
              </a:spcAft>
              <a:buFont typeface="Wingdings" panose="05000000000000000000" pitchFamily="2" charset="2"/>
              <a:buChar char="q"/>
            </a:pPr>
            <a:r>
              <a:rPr lang="en-GB" sz="1400" noProof="0" dirty="0"/>
              <a:t>🧾 Historical Financials</a:t>
            </a:r>
          </a:p>
          <a:p>
            <a:pPr marL="742950" lvl="2" indent="-285750">
              <a:spcBef>
                <a:spcPts val="1000"/>
              </a:spcBef>
              <a:spcAft>
                <a:spcPts val="600"/>
              </a:spcAft>
              <a:buFont typeface="Wingdings" panose="05000000000000000000" pitchFamily="2" charset="2"/>
              <a:buChar char="q"/>
            </a:pPr>
            <a:r>
              <a:rPr lang="en-GB" sz="1400" noProof="0" dirty="0"/>
              <a:t>🛍️ Product</a:t>
            </a:r>
          </a:p>
          <a:p>
            <a:pPr marL="742950" lvl="2" indent="-285750">
              <a:spcBef>
                <a:spcPts val="1000"/>
              </a:spcBef>
              <a:spcAft>
                <a:spcPts val="600"/>
              </a:spcAft>
              <a:buFont typeface="Wingdings" panose="05000000000000000000" pitchFamily="2" charset="2"/>
              <a:buChar char="q"/>
            </a:pPr>
            <a:r>
              <a:rPr lang="en-GB" sz="1400" noProof="0" dirty="0"/>
              <a:t>🧑‍💼 Service</a:t>
            </a:r>
          </a:p>
          <a:p>
            <a:pPr marL="742950" lvl="2" indent="-285750">
              <a:spcBef>
                <a:spcPts val="1000"/>
              </a:spcBef>
              <a:spcAft>
                <a:spcPts val="600"/>
              </a:spcAft>
              <a:buFont typeface="Wingdings" panose="05000000000000000000" pitchFamily="2" charset="2"/>
              <a:buChar char="q"/>
            </a:pPr>
            <a:r>
              <a:rPr lang="en-GB" sz="1400" noProof="0" dirty="0"/>
              <a:t>📊 Revenue</a:t>
            </a:r>
          </a:p>
          <a:p>
            <a:pPr marL="742950" lvl="2" indent="-285750">
              <a:spcBef>
                <a:spcPts val="1000"/>
              </a:spcBef>
              <a:spcAft>
                <a:spcPts val="600"/>
              </a:spcAft>
              <a:buFont typeface="Wingdings" panose="05000000000000000000" pitchFamily="2" charset="2"/>
              <a:buChar char="q"/>
            </a:pPr>
            <a:r>
              <a:rPr lang="en-GB" sz="1400" noProof="0" dirty="0"/>
              <a:t>🛠️ Operational Costs</a:t>
            </a:r>
          </a:p>
          <a:p>
            <a:pPr marL="742950" lvl="2" indent="-285750">
              <a:spcBef>
                <a:spcPts val="1000"/>
              </a:spcBef>
              <a:spcAft>
                <a:spcPts val="600"/>
              </a:spcAft>
              <a:buFont typeface="Wingdings" panose="05000000000000000000" pitchFamily="2" charset="2"/>
              <a:buChar char="q"/>
            </a:pPr>
            <a:r>
              <a:rPr lang="en-GB" sz="1400" noProof="0" dirty="0"/>
              <a:t>👥 HR &amp; Payroll Plans</a:t>
            </a:r>
          </a:p>
          <a:p>
            <a:pPr marL="742950" lvl="2" indent="-285750">
              <a:spcBef>
                <a:spcPts val="1000"/>
              </a:spcBef>
              <a:spcAft>
                <a:spcPts val="600"/>
              </a:spcAft>
              <a:buFont typeface="Wingdings" panose="05000000000000000000" pitchFamily="2" charset="2"/>
              <a:buChar char="q"/>
            </a:pPr>
            <a:r>
              <a:rPr lang="en-GB" sz="1400" noProof="0" dirty="0"/>
              <a:t>💰 Investment &amp; Funding Info</a:t>
            </a:r>
          </a:p>
          <a:p>
            <a:pPr marL="0" lvl="1">
              <a:spcBef>
                <a:spcPts val="2500"/>
              </a:spcBef>
              <a:spcAft>
                <a:spcPts val="600"/>
              </a:spcAft>
            </a:pPr>
            <a:r>
              <a:rPr lang="en-GB" sz="1400" b="1" noProof="0" dirty="0"/>
              <a:t>Understanding the past empowers you to shape the future. Your current data serves as a foundation for forecasting what lies ahead.</a:t>
            </a:r>
          </a:p>
        </p:txBody>
      </p:sp>
      <p:pic>
        <p:nvPicPr>
          <p:cNvPr id="4" name="Graphic 3" descr="Warning with solid fill">
            <a:extLst>
              <a:ext uri="{FF2B5EF4-FFF2-40B4-BE49-F238E27FC236}">
                <a16:creationId xmlns:a16="http://schemas.microsoft.com/office/drawing/2014/main" id="{67D66C26-8969-D2EF-E2FE-AF69C0CA33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5572" y="1126169"/>
            <a:ext cx="4109022" cy="4109022"/>
          </a:xfrm>
          <a:prstGeom prst="rect">
            <a:avLst/>
          </a:prstGeom>
        </p:spPr>
      </p:pic>
      <p:sp>
        <p:nvSpPr>
          <p:cNvPr id="7" name="Date Placeholder 6">
            <a:extLst>
              <a:ext uri="{FF2B5EF4-FFF2-40B4-BE49-F238E27FC236}">
                <a16:creationId xmlns:a16="http://schemas.microsoft.com/office/drawing/2014/main" id="{9A3AB3FF-399F-18E2-7E39-B33F8D0A1957}"/>
              </a:ext>
            </a:extLst>
          </p:cNvPr>
          <p:cNvSpPr>
            <a:spLocks noGrp="1"/>
          </p:cNvSpPr>
          <p:nvPr>
            <p:ph type="dt" sz="half" idx="15"/>
          </p:nvPr>
        </p:nvSpPr>
        <p:spPr/>
        <p:txBody>
          <a:bodyPr/>
          <a:lstStyle/>
          <a:p>
            <a:r>
              <a:rPr lang="en-BE" noProof="0"/>
              <a:t>02/11/2025</a:t>
            </a:r>
            <a:endParaRPr lang="en-GB" noProof="0" dirty="0"/>
          </a:p>
        </p:txBody>
      </p:sp>
      <p:sp>
        <p:nvSpPr>
          <p:cNvPr id="8" name="Footer Placeholder 7">
            <a:extLst>
              <a:ext uri="{FF2B5EF4-FFF2-40B4-BE49-F238E27FC236}">
                <a16:creationId xmlns:a16="http://schemas.microsoft.com/office/drawing/2014/main" id="{3E65A914-5BC4-1F20-04E8-47876AA44C8C}"/>
              </a:ext>
            </a:extLst>
          </p:cNvPr>
          <p:cNvSpPr>
            <a:spLocks noGrp="1"/>
          </p:cNvSpPr>
          <p:nvPr>
            <p:ph type="ftr" sz="quarter" idx="16"/>
          </p:nvPr>
        </p:nvSpPr>
        <p:spPr>
          <a:xfrm>
            <a:off x="8903074" y="6453002"/>
            <a:ext cx="2805405" cy="365125"/>
          </a:xfrm>
        </p:spPr>
        <p:txBody>
          <a:bodyPr/>
          <a:lstStyle/>
          <a:p>
            <a:r>
              <a:rPr lang="en-GB" noProof="0" dirty="0"/>
              <a:t>Training Financial Plan v02</a:t>
            </a:r>
          </a:p>
        </p:txBody>
      </p:sp>
      <p:sp>
        <p:nvSpPr>
          <p:cNvPr id="9" name="Slide Number Placeholder 8">
            <a:extLst>
              <a:ext uri="{FF2B5EF4-FFF2-40B4-BE49-F238E27FC236}">
                <a16:creationId xmlns:a16="http://schemas.microsoft.com/office/drawing/2014/main" id="{8D87A497-6EF8-7B6A-63BD-12F053984B0E}"/>
              </a:ext>
            </a:extLst>
          </p:cNvPr>
          <p:cNvSpPr>
            <a:spLocks noGrp="1"/>
          </p:cNvSpPr>
          <p:nvPr>
            <p:ph type="sldNum" sz="quarter" idx="17"/>
          </p:nvPr>
        </p:nvSpPr>
        <p:spPr>
          <a:xfrm>
            <a:off x="11658715" y="6453002"/>
            <a:ext cx="429207" cy="365125"/>
          </a:xfrm>
        </p:spPr>
        <p:txBody>
          <a:bodyPr/>
          <a:lstStyle/>
          <a:p>
            <a:fld id="{CC057153-B650-4DEB-B370-79DDCFDCE934}" type="slidenum">
              <a:rPr lang="en-GB" noProof="0" smtClean="0"/>
              <a:t>5</a:t>
            </a:fld>
            <a:endParaRPr lang="en-GB" noProof="0" dirty="0"/>
          </a:p>
        </p:txBody>
      </p:sp>
    </p:spTree>
    <p:extLst>
      <p:ext uri="{BB962C8B-B14F-4D97-AF65-F5344CB8AC3E}">
        <p14:creationId xmlns:p14="http://schemas.microsoft.com/office/powerpoint/2010/main" val="1115735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nodeType="withEffect">
                                  <p:stCondLst>
                                    <p:cond delay="25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50"/>
                                        <p:tgtEl>
                                          <p:spTgt spid="5">
                                            <p:txEl>
                                              <p:pRg st="0" end="0"/>
                                            </p:txEl>
                                          </p:spTgt>
                                        </p:tgtEl>
                                      </p:cBhvr>
                                    </p:animEffect>
                                    <p:anim calcmode="lin" valueType="num">
                                      <p:cBhvr>
                                        <p:cTn id="14"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5">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250"/>
                                        <p:tgtEl>
                                          <p:spTgt spid="5">
                                            <p:txEl>
                                              <p:pRg st="3" end="3"/>
                                            </p:txEl>
                                          </p:spTgt>
                                        </p:tgtEl>
                                      </p:cBhvr>
                                    </p:animEffect>
                                    <p:anim calcmode="lin" valueType="num">
                                      <p:cBhvr>
                                        <p:cTn id="31" dur="2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250" fill="hold"/>
                                        <p:tgtEl>
                                          <p:spTgt spid="5">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000"/>
                                        <p:tgtEl>
                                          <p:spTgt spid="5">
                                            <p:txEl>
                                              <p:pRg st="6" end="6"/>
                                            </p:txEl>
                                          </p:spTgt>
                                        </p:tgtEl>
                                      </p:cBhvr>
                                    </p:animEffect>
                                    <p:anim calcmode="lin" valueType="num">
                                      <p:cBhvr>
                                        <p:cTn id="4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1000"/>
                                        <p:tgtEl>
                                          <p:spTgt spid="5">
                                            <p:txEl>
                                              <p:pRg st="7" end="7"/>
                                            </p:txEl>
                                          </p:spTgt>
                                        </p:tgtEl>
                                      </p:cBhvr>
                                    </p:animEffect>
                                    <p:anim calcmode="lin" valueType="num">
                                      <p:cBhvr>
                                        <p:cTn id="5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1000"/>
                                        <p:tgtEl>
                                          <p:spTgt spid="5">
                                            <p:txEl>
                                              <p:pRg st="8" end="8"/>
                                            </p:txEl>
                                          </p:spTgt>
                                        </p:tgtEl>
                                      </p:cBhvr>
                                    </p:animEffect>
                                    <p:anim calcmode="lin" valueType="num">
                                      <p:cBhvr>
                                        <p:cTn id="5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Effect transition="in" filter="fade">
                                      <p:cBhvr>
                                        <p:cTn id="60" dur="1000"/>
                                        <p:tgtEl>
                                          <p:spTgt spid="5">
                                            <p:txEl>
                                              <p:pRg st="9" end="9"/>
                                            </p:txEl>
                                          </p:spTgt>
                                        </p:tgtEl>
                                      </p:cBhvr>
                                    </p:animEffect>
                                    <p:anim calcmode="lin" valueType="num">
                                      <p:cBhvr>
                                        <p:cTn id="6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fade">
                                      <p:cBhvr>
                                        <p:cTn id="65" dur="1000"/>
                                        <p:tgtEl>
                                          <p:spTgt spid="5">
                                            <p:txEl>
                                              <p:pRg st="10" end="10"/>
                                            </p:txEl>
                                          </p:spTgt>
                                        </p:tgtEl>
                                      </p:cBhvr>
                                    </p:animEffect>
                                    <p:anim calcmode="lin" valueType="num">
                                      <p:cBhvr>
                                        <p:cTn id="6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
                                            <p:txEl>
                                              <p:pRg st="11" end="11"/>
                                            </p:txEl>
                                          </p:spTgt>
                                        </p:tgtEl>
                                        <p:attrNameLst>
                                          <p:attrName>style.visibility</p:attrName>
                                        </p:attrNameLst>
                                      </p:cBhvr>
                                      <p:to>
                                        <p:strVal val="visible"/>
                                      </p:to>
                                    </p:set>
                                    <p:animEffect transition="in" filter="fade">
                                      <p:cBhvr>
                                        <p:cTn id="72" dur="250"/>
                                        <p:tgtEl>
                                          <p:spTgt spid="5">
                                            <p:txEl>
                                              <p:pRg st="11" end="11"/>
                                            </p:txEl>
                                          </p:spTgt>
                                        </p:tgtEl>
                                      </p:cBhvr>
                                    </p:animEffect>
                                    <p:anim calcmode="lin" valueType="num">
                                      <p:cBhvr>
                                        <p:cTn id="73" dur="25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4" dur="25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F723-9056-788C-5A4B-6EB02C28CCDF}"/>
              </a:ext>
            </a:extLst>
          </p:cNvPr>
          <p:cNvSpPr>
            <a:spLocks noGrp="1"/>
          </p:cNvSpPr>
          <p:nvPr>
            <p:ph type="ctrTitle"/>
          </p:nvPr>
        </p:nvSpPr>
        <p:spPr>
          <a:xfrm>
            <a:off x="274320" y="1801368"/>
            <a:ext cx="7772400" cy="4572000"/>
          </a:xfrm>
        </p:spPr>
        <p:txBody>
          <a:bodyPr anchor="b">
            <a:normAutofit/>
          </a:bodyPr>
          <a:lstStyle/>
          <a:p>
            <a:r>
              <a:rPr lang="en-GB" noProof="0" dirty="0"/>
              <a:t>Q&amp;A</a:t>
            </a:r>
          </a:p>
        </p:txBody>
      </p:sp>
      <p:sp>
        <p:nvSpPr>
          <p:cNvPr id="3" name="Date Placeholder 2">
            <a:extLst>
              <a:ext uri="{FF2B5EF4-FFF2-40B4-BE49-F238E27FC236}">
                <a16:creationId xmlns:a16="http://schemas.microsoft.com/office/drawing/2014/main" id="{1C62FE2C-922F-8969-DBE6-30980468D1B3}"/>
              </a:ext>
            </a:extLst>
          </p:cNvPr>
          <p:cNvSpPr>
            <a:spLocks noGrp="1"/>
          </p:cNvSpPr>
          <p:nvPr>
            <p:ph type="dt" sz="half" idx="10"/>
          </p:nvPr>
        </p:nvSpPr>
        <p:spPr/>
        <p:txBody>
          <a:bodyPr/>
          <a:lstStyle/>
          <a:p>
            <a:r>
              <a:rPr lang="en-BE"/>
              <a:t>02/11/2025</a:t>
            </a:r>
            <a:endParaRPr lang="en-GB" dirty="0"/>
          </a:p>
        </p:txBody>
      </p:sp>
      <p:sp>
        <p:nvSpPr>
          <p:cNvPr id="4" name="Footer Placeholder 3">
            <a:extLst>
              <a:ext uri="{FF2B5EF4-FFF2-40B4-BE49-F238E27FC236}">
                <a16:creationId xmlns:a16="http://schemas.microsoft.com/office/drawing/2014/main" id="{FE5F79B1-2782-850B-4ED2-FE13F36249D2}"/>
              </a:ext>
            </a:extLst>
          </p:cNvPr>
          <p:cNvSpPr>
            <a:spLocks noGrp="1"/>
          </p:cNvSpPr>
          <p:nvPr>
            <p:ph type="ftr" sz="quarter" idx="11"/>
          </p:nvPr>
        </p:nvSpPr>
        <p:spPr/>
        <p:txBody>
          <a:bodyPr/>
          <a:lstStyle/>
          <a:p>
            <a:r>
              <a:rPr lang="en-GB" dirty="0"/>
              <a:t>Training Financial Plan v02</a:t>
            </a:r>
          </a:p>
        </p:txBody>
      </p:sp>
      <p:sp>
        <p:nvSpPr>
          <p:cNvPr id="5" name="Slide Number Placeholder 4">
            <a:extLst>
              <a:ext uri="{FF2B5EF4-FFF2-40B4-BE49-F238E27FC236}">
                <a16:creationId xmlns:a16="http://schemas.microsoft.com/office/drawing/2014/main" id="{863793C4-2D72-7416-89B8-249D277FDA0F}"/>
              </a:ext>
            </a:extLst>
          </p:cNvPr>
          <p:cNvSpPr>
            <a:spLocks noGrp="1"/>
          </p:cNvSpPr>
          <p:nvPr>
            <p:ph type="sldNum" sz="quarter" idx="12"/>
          </p:nvPr>
        </p:nvSpPr>
        <p:spPr/>
        <p:txBody>
          <a:bodyPr/>
          <a:lstStyle/>
          <a:p>
            <a:fld id="{CC057153-B650-4DEB-B370-79DDCFDCE934}" type="slidenum">
              <a:rPr lang="en-GB" smtClean="0"/>
              <a:t>50</a:t>
            </a:fld>
            <a:endParaRPr lang="en-GB" dirty="0"/>
          </a:p>
        </p:txBody>
      </p:sp>
    </p:spTree>
    <p:extLst>
      <p:ext uri="{BB962C8B-B14F-4D97-AF65-F5344CB8AC3E}">
        <p14:creationId xmlns:p14="http://schemas.microsoft.com/office/powerpoint/2010/main" val="2570332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0207E-4A8B-BCBD-367D-3D17A9C2B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BC355-0A04-2552-227D-C36AFB19BAA9}"/>
              </a:ext>
            </a:extLst>
          </p:cNvPr>
          <p:cNvSpPr>
            <a:spLocks noGrp="1"/>
          </p:cNvSpPr>
          <p:nvPr>
            <p:ph type="title"/>
          </p:nvPr>
        </p:nvSpPr>
        <p:spPr>
          <a:xfrm>
            <a:off x="612648" y="271305"/>
            <a:ext cx="10653578" cy="924449"/>
          </a:xfrm>
        </p:spPr>
        <p:txBody>
          <a:bodyPr vert="horz" lIns="91440" tIns="45720" rIns="91440" bIns="45720" rtlCol="0" anchor="b">
            <a:normAutofit/>
          </a:bodyPr>
          <a:lstStyle/>
          <a:p>
            <a:r>
              <a:rPr lang="en-GB" b="1" kern="1200" noProof="0" dirty="0">
                <a:latin typeface="+mj-lt"/>
                <a:ea typeface="+mj-ea"/>
                <a:cs typeface="+mj-cs"/>
              </a:rPr>
              <a:t>Q&amp;A</a:t>
            </a:r>
          </a:p>
        </p:txBody>
      </p:sp>
      <p:sp>
        <p:nvSpPr>
          <p:cNvPr id="3" name="Date Placeholder 2">
            <a:extLst>
              <a:ext uri="{FF2B5EF4-FFF2-40B4-BE49-F238E27FC236}">
                <a16:creationId xmlns:a16="http://schemas.microsoft.com/office/drawing/2014/main" id="{C80AB0DC-D01F-DEA0-2E0A-70442628413E}"/>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43CB4E70-85D1-5D05-0D88-BC66E6182423}"/>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6BA0E84D-7BC9-43F2-983B-52552CF59B9D}"/>
              </a:ext>
            </a:extLst>
          </p:cNvPr>
          <p:cNvSpPr>
            <a:spLocks noGrp="1"/>
          </p:cNvSpPr>
          <p:nvPr>
            <p:ph type="sldNum" sz="quarter" idx="12"/>
          </p:nvPr>
        </p:nvSpPr>
        <p:spPr/>
        <p:txBody>
          <a:bodyPr/>
          <a:lstStyle/>
          <a:p>
            <a:fld id="{CC057153-B650-4DEB-B370-79DDCFDCE934}" type="slidenum">
              <a:rPr lang="en-GB" noProof="0" smtClean="0"/>
              <a:pPr/>
              <a:t>51</a:t>
            </a:fld>
            <a:endParaRPr lang="en-GB" noProof="0" dirty="0"/>
          </a:p>
        </p:txBody>
      </p:sp>
      <p:pic>
        <p:nvPicPr>
          <p:cNvPr id="11" name="Picture Placeholder 10">
            <a:extLst>
              <a:ext uri="{FF2B5EF4-FFF2-40B4-BE49-F238E27FC236}">
                <a16:creationId xmlns:a16="http://schemas.microsoft.com/office/drawing/2014/main" id="{5D7C3FEF-BB52-4308-7FB7-1B09472E3387}"/>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2636044" y="1911350"/>
            <a:ext cx="6919913" cy="4141788"/>
          </a:xfrm>
        </p:spPr>
      </p:pic>
      <p:sp>
        <p:nvSpPr>
          <p:cNvPr id="5" name="TextBox 4">
            <a:extLst>
              <a:ext uri="{FF2B5EF4-FFF2-40B4-BE49-F238E27FC236}">
                <a16:creationId xmlns:a16="http://schemas.microsoft.com/office/drawing/2014/main" id="{57B5D977-010F-B207-5FA7-99A3000A11F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4" y="1380744"/>
            <a:ext cx="4572000" cy="4983480"/>
          </a:xfrm>
          <a:prstGeom prst="rect">
            <a:avLst/>
          </a:prstGeom>
        </p:spPr>
        <p:txBody>
          <a:bodyPr>
            <a:normAutofit/>
          </a:bodyPr>
          <a:lstStyle/>
          <a:p>
            <a:pPr marL="0" indent="0">
              <a:spcBef>
                <a:spcPts val="2500"/>
              </a:spcBef>
              <a:spcAft>
                <a:spcPts val="600"/>
              </a:spcAft>
              <a:buNone/>
            </a:pPr>
            <a:r>
              <a:rPr lang="en-GB" sz="1400" b="1" noProof="0" dirty="0"/>
              <a:t>You may shoot your questions not the pianist !!!</a:t>
            </a:r>
            <a:endParaRPr lang="en-GB" sz="1400" noProof="0" dirty="0"/>
          </a:p>
        </p:txBody>
      </p:sp>
    </p:spTree>
    <p:extLst>
      <p:ext uri="{BB962C8B-B14F-4D97-AF65-F5344CB8AC3E}">
        <p14:creationId xmlns:p14="http://schemas.microsoft.com/office/powerpoint/2010/main" val="4284244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47523-6049-4693-3EC1-FA79998E92BD}"/>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3B6C6BBA-C26C-6B7D-8759-25B4833307FC}"/>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C4A5547C-6E3D-B4CC-DCE0-A31E7361E501}"/>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CE5DDC42-8CA1-4814-96FC-CBEB11E8D847}"/>
              </a:ext>
            </a:extLst>
          </p:cNvPr>
          <p:cNvSpPr>
            <a:spLocks noGrp="1"/>
          </p:cNvSpPr>
          <p:nvPr>
            <p:ph type="sldNum" sz="quarter" idx="12"/>
          </p:nvPr>
        </p:nvSpPr>
        <p:spPr/>
        <p:txBody>
          <a:bodyPr/>
          <a:lstStyle/>
          <a:p>
            <a:fld id="{CC057153-B650-4DEB-B370-79DDCFDCE934}" type="slidenum">
              <a:rPr lang="en-GB" noProof="0" smtClean="0"/>
              <a:pPr/>
              <a:t>52</a:t>
            </a:fld>
            <a:endParaRPr lang="en-GB" noProof="0" dirty="0"/>
          </a:p>
        </p:txBody>
      </p:sp>
      <p:pic>
        <p:nvPicPr>
          <p:cNvPr id="10" name="Picture Placeholder 9" descr="A person standing in front of a person looking at a graph&#10;&#10;AI-generated content may be incorrect.">
            <a:extLst>
              <a:ext uri="{FF2B5EF4-FFF2-40B4-BE49-F238E27FC236}">
                <a16:creationId xmlns:a16="http://schemas.microsoft.com/office/drawing/2014/main" id="{1BE30C66-9C9D-0C3E-9599-104EE067668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976081" y="0"/>
            <a:ext cx="9215919" cy="6858000"/>
          </a:xfrm>
        </p:spPr>
      </p:pic>
      <p:sp>
        <p:nvSpPr>
          <p:cNvPr id="13" name="Rectangle 12">
            <a:extLst>
              <a:ext uri="{FF2B5EF4-FFF2-40B4-BE49-F238E27FC236}">
                <a16:creationId xmlns:a16="http://schemas.microsoft.com/office/drawing/2014/main" id="{20842908-4897-80C0-C6C3-E3865FF4FC6F}"/>
              </a:ext>
            </a:extLst>
          </p:cNvPr>
          <p:cNvSpPr/>
          <p:nvPr/>
        </p:nvSpPr>
        <p:spPr>
          <a:xfrm>
            <a:off x="3786809" y="786384"/>
            <a:ext cx="3677478" cy="9326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TextBox 11">
            <a:extLst>
              <a:ext uri="{FF2B5EF4-FFF2-40B4-BE49-F238E27FC236}">
                <a16:creationId xmlns:a16="http://schemas.microsoft.com/office/drawing/2014/main" id="{DEEFCAEC-421A-FCF0-ADE0-966C1D69B48B}"/>
              </a:ext>
            </a:extLst>
          </p:cNvPr>
          <p:cNvSpPr txBox="1"/>
          <p:nvPr/>
        </p:nvSpPr>
        <p:spPr>
          <a:xfrm>
            <a:off x="4124741" y="470778"/>
            <a:ext cx="2902225" cy="1476000"/>
          </a:xfrm>
          <a:prstGeom prst="rect">
            <a:avLst/>
          </a:prstGeom>
          <a:solidFill>
            <a:schemeClr val="bg1"/>
          </a:solidFill>
        </p:spPr>
        <p:txBody>
          <a:bodyPr wrap="square" rtlCol="0">
            <a:spAutoFit/>
          </a:bodyPr>
          <a:lstStyle/>
          <a:p>
            <a:pPr algn="ctr"/>
            <a:r>
              <a:rPr lang="en-GB" sz="3200" b="1" i="1" noProof="0" dirty="0"/>
              <a:t>Enjoy the spreadsheet.</a:t>
            </a:r>
          </a:p>
          <a:p>
            <a:pPr algn="ctr"/>
            <a:r>
              <a:rPr lang="en-GB" sz="3200" b="1" i="1" noProof="0" dirty="0"/>
              <a:t>Don’t worry.</a:t>
            </a:r>
          </a:p>
        </p:txBody>
      </p:sp>
      <p:sp>
        <p:nvSpPr>
          <p:cNvPr id="2" name="Title 1">
            <a:extLst>
              <a:ext uri="{FF2B5EF4-FFF2-40B4-BE49-F238E27FC236}">
                <a16:creationId xmlns:a16="http://schemas.microsoft.com/office/drawing/2014/main" id="{594CE181-5C31-76C0-2696-BD891FE52B59}"/>
              </a:ext>
            </a:extLst>
          </p:cNvPr>
          <p:cNvSpPr>
            <a:spLocks noGrp="1"/>
          </p:cNvSpPr>
          <p:nvPr>
            <p:ph type="title"/>
          </p:nvPr>
        </p:nvSpPr>
        <p:spPr>
          <a:xfrm>
            <a:off x="67498" y="5856593"/>
            <a:ext cx="2695580" cy="932688"/>
          </a:xfrm>
          <a:solidFill>
            <a:schemeClr val="bg1"/>
          </a:solidFill>
        </p:spPr>
        <p:txBody>
          <a:bodyPr vert="horz" lIns="91440" tIns="45720" rIns="91440" bIns="45720" rtlCol="0" anchor="ctr">
            <a:normAutofit/>
          </a:bodyPr>
          <a:lstStyle/>
          <a:p>
            <a:pPr algn="ctr"/>
            <a:r>
              <a:rPr lang="en-GB" sz="3600" b="1" kern="1200" noProof="0" dirty="0">
                <a:latin typeface="+mj-lt"/>
                <a:ea typeface="+mj-ea"/>
                <a:cs typeface="+mj-cs"/>
              </a:rPr>
              <a:t>Thank You</a:t>
            </a:r>
          </a:p>
        </p:txBody>
      </p:sp>
    </p:spTree>
    <p:extLst>
      <p:ext uri="{BB962C8B-B14F-4D97-AF65-F5344CB8AC3E}">
        <p14:creationId xmlns:p14="http://schemas.microsoft.com/office/powerpoint/2010/main" val="1351551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F0CE9-8FFD-9B2E-60D4-5B80AAAE0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C8C498-AF34-FFCB-7D82-0EEA89FE9859}"/>
              </a:ext>
            </a:extLst>
          </p:cNvPr>
          <p:cNvSpPr>
            <a:spLocks noGrp="1"/>
          </p:cNvSpPr>
          <p:nvPr>
            <p:ph type="ctrTitle"/>
          </p:nvPr>
        </p:nvSpPr>
        <p:spPr>
          <a:xfrm>
            <a:off x="274320" y="1801368"/>
            <a:ext cx="7772400" cy="4572000"/>
          </a:xfrm>
        </p:spPr>
        <p:txBody>
          <a:bodyPr anchor="b">
            <a:normAutofit/>
          </a:bodyPr>
          <a:lstStyle/>
          <a:p>
            <a:r>
              <a:rPr lang="en-GB" noProof="0" dirty="0"/>
              <a:t>Jean Beka</a:t>
            </a:r>
          </a:p>
        </p:txBody>
      </p:sp>
      <p:sp>
        <p:nvSpPr>
          <p:cNvPr id="3" name="Date Placeholder 2">
            <a:extLst>
              <a:ext uri="{FF2B5EF4-FFF2-40B4-BE49-F238E27FC236}">
                <a16:creationId xmlns:a16="http://schemas.microsoft.com/office/drawing/2014/main" id="{46CF672C-2ADD-440E-9141-B89481307057}"/>
              </a:ext>
            </a:extLst>
          </p:cNvPr>
          <p:cNvSpPr>
            <a:spLocks noGrp="1"/>
          </p:cNvSpPr>
          <p:nvPr>
            <p:ph type="dt" sz="half" idx="10"/>
          </p:nvPr>
        </p:nvSpPr>
        <p:spPr/>
        <p:txBody>
          <a:bodyPr/>
          <a:lstStyle/>
          <a:p>
            <a:r>
              <a:rPr lang="en-BE"/>
              <a:t>02/11/2025</a:t>
            </a:r>
            <a:endParaRPr lang="en-GB" dirty="0"/>
          </a:p>
        </p:txBody>
      </p:sp>
      <p:sp>
        <p:nvSpPr>
          <p:cNvPr id="4" name="Footer Placeholder 3">
            <a:extLst>
              <a:ext uri="{FF2B5EF4-FFF2-40B4-BE49-F238E27FC236}">
                <a16:creationId xmlns:a16="http://schemas.microsoft.com/office/drawing/2014/main" id="{7B98D62C-3F41-B6DE-03DA-C5D068259DB6}"/>
              </a:ext>
            </a:extLst>
          </p:cNvPr>
          <p:cNvSpPr>
            <a:spLocks noGrp="1"/>
          </p:cNvSpPr>
          <p:nvPr>
            <p:ph type="ftr" sz="quarter" idx="11"/>
          </p:nvPr>
        </p:nvSpPr>
        <p:spPr/>
        <p:txBody>
          <a:bodyPr/>
          <a:lstStyle/>
          <a:p>
            <a:r>
              <a:rPr lang="en-GB" dirty="0"/>
              <a:t>Training Financial Plan v02</a:t>
            </a:r>
          </a:p>
        </p:txBody>
      </p:sp>
      <p:sp>
        <p:nvSpPr>
          <p:cNvPr id="5" name="Slide Number Placeholder 4">
            <a:extLst>
              <a:ext uri="{FF2B5EF4-FFF2-40B4-BE49-F238E27FC236}">
                <a16:creationId xmlns:a16="http://schemas.microsoft.com/office/drawing/2014/main" id="{3AFC92E5-0374-B3EF-586D-0E221393177C}"/>
              </a:ext>
            </a:extLst>
          </p:cNvPr>
          <p:cNvSpPr>
            <a:spLocks noGrp="1"/>
          </p:cNvSpPr>
          <p:nvPr>
            <p:ph type="sldNum" sz="quarter" idx="12"/>
          </p:nvPr>
        </p:nvSpPr>
        <p:spPr/>
        <p:txBody>
          <a:bodyPr/>
          <a:lstStyle/>
          <a:p>
            <a:fld id="{CC057153-B650-4DEB-B370-79DDCFDCE934}" type="slidenum">
              <a:rPr lang="en-GB" smtClean="0"/>
              <a:t>53</a:t>
            </a:fld>
            <a:endParaRPr lang="en-GB" dirty="0"/>
          </a:p>
        </p:txBody>
      </p:sp>
    </p:spTree>
    <p:extLst>
      <p:ext uri="{BB962C8B-B14F-4D97-AF65-F5344CB8AC3E}">
        <p14:creationId xmlns:p14="http://schemas.microsoft.com/office/powerpoint/2010/main" val="4151384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0596-4FCA-7D4B-F511-7193CD91D119}"/>
              </a:ext>
            </a:extLst>
          </p:cNvPr>
          <p:cNvSpPr>
            <a:spLocks noGrp="1"/>
          </p:cNvSpPr>
          <p:nvPr>
            <p:ph type="title"/>
          </p:nvPr>
        </p:nvSpPr>
        <p:spPr>
          <a:xfrm rot="16200000">
            <a:off x="-3099789" y="3108790"/>
            <a:ext cx="6840000" cy="640420"/>
          </a:xfrm>
        </p:spPr>
        <p:txBody>
          <a:bodyPr vert="horz" lIns="91440" tIns="45720" rIns="91440" bIns="45720" rtlCol="0" anchor="ctr">
            <a:normAutofit/>
          </a:bodyPr>
          <a:lstStyle/>
          <a:p>
            <a:pPr algn="ctr"/>
            <a:r>
              <a:rPr lang="en-GB" sz="3200" b="1" kern="1200" noProof="0" dirty="0">
                <a:latin typeface="+mj-lt"/>
                <a:ea typeface="+mj-ea"/>
                <a:cs typeface="+mj-cs"/>
              </a:rPr>
              <a:t>Overview of the Financial Plan</a:t>
            </a:r>
          </a:p>
        </p:txBody>
      </p:sp>
      <p:graphicFrame>
        <p:nvGraphicFramePr>
          <p:cNvPr id="17" name="Table 16">
            <a:extLst>
              <a:ext uri="{FF2B5EF4-FFF2-40B4-BE49-F238E27FC236}">
                <a16:creationId xmlns:a16="http://schemas.microsoft.com/office/drawing/2014/main" id="{F3AF3512-F9BA-5C52-6057-DF1A196124E7}"/>
              </a:ext>
            </a:extLst>
          </p:cNvPr>
          <p:cNvGraphicFramePr>
            <a:graphicFrameLocks noGrp="1"/>
          </p:cNvGraphicFramePr>
          <p:nvPr>
            <p:extLst>
              <p:ext uri="{D42A27DB-BD31-4B8C-83A1-F6EECF244321}">
                <p14:modId xmlns:p14="http://schemas.microsoft.com/office/powerpoint/2010/main" val="3920113046"/>
              </p:ext>
            </p:extLst>
          </p:nvPr>
        </p:nvGraphicFramePr>
        <p:xfrm>
          <a:off x="672000" y="3796122"/>
          <a:ext cx="11520000" cy="2627820"/>
        </p:xfrm>
        <a:graphic>
          <a:graphicData uri="http://schemas.openxmlformats.org/drawingml/2006/table">
            <a:tbl>
              <a:tblPr firstRow="1" bandRow="1">
                <a:tableStyleId>{7E9639D4-E3E2-4D34-9284-5A2195B3D0D7}</a:tableStyleId>
              </a:tblPr>
              <a:tblGrid>
                <a:gridCol w="1800000">
                  <a:extLst>
                    <a:ext uri="{9D8B030D-6E8A-4147-A177-3AD203B41FA5}">
                      <a16:colId xmlns:a16="http://schemas.microsoft.com/office/drawing/2014/main" val="4254647047"/>
                    </a:ext>
                  </a:extLst>
                </a:gridCol>
                <a:gridCol w="3960000">
                  <a:extLst>
                    <a:ext uri="{9D8B030D-6E8A-4147-A177-3AD203B41FA5}">
                      <a16:colId xmlns:a16="http://schemas.microsoft.com/office/drawing/2014/main" val="3906258583"/>
                    </a:ext>
                  </a:extLst>
                </a:gridCol>
                <a:gridCol w="1800000">
                  <a:extLst>
                    <a:ext uri="{9D8B030D-6E8A-4147-A177-3AD203B41FA5}">
                      <a16:colId xmlns:a16="http://schemas.microsoft.com/office/drawing/2014/main" val="671050200"/>
                    </a:ext>
                  </a:extLst>
                </a:gridCol>
                <a:gridCol w="3960000">
                  <a:extLst>
                    <a:ext uri="{9D8B030D-6E8A-4147-A177-3AD203B41FA5}">
                      <a16:colId xmlns:a16="http://schemas.microsoft.com/office/drawing/2014/main" val="1605421489"/>
                    </a:ext>
                  </a:extLst>
                </a:gridCol>
              </a:tblGrid>
              <a:tr h="0">
                <a:tc>
                  <a:txBody>
                    <a:bodyPr/>
                    <a:lstStyle/>
                    <a:p>
                      <a:r>
                        <a:rPr lang="en-GB" sz="1050" noProof="0" dirty="0"/>
                        <a:t>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81BD"/>
                    </a:solidFill>
                  </a:tcPr>
                </a:tc>
                <a:tc>
                  <a:txBody>
                    <a:bodyPr/>
                    <a:lstStyle/>
                    <a:p>
                      <a:r>
                        <a:rPr lang="en-GB" sz="1050" noProof="0" dirty="0"/>
                        <a:t>Content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81BD"/>
                    </a:solidFill>
                  </a:tcPr>
                </a:tc>
                <a:tc>
                  <a:txBody>
                    <a:bodyPr/>
                    <a:lstStyle/>
                    <a:p>
                      <a:r>
                        <a:rPr lang="en-GB" sz="1050" noProof="0" dirty="0"/>
                        <a:t>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81BD"/>
                    </a:solidFill>
                  </a:tcPr>
                </a:tc>
                <a:tc>
                  <a:txBody>
                    <a:bodyPr/>
                    <a:lstStyle/>
                    <a:p>
                      <a:r>
                        <a:rPr lang="en-GB" sz="1050" noProof="0" dirty="0"/>
                        <a:t>Content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81BD"/>
                    </a:solidFill>
                  </a:tcPr>
                </a:tc>
                <a:extLst>
                  <a:ext uri="{0D108BD9-81ED-4DB2-BD59-A6C34878D82A}">
                    <a16:rowId xmlns:a16="http://schemas.microsoft.com/office/drawing/2014/main" val="289073703"/>
                  </a:ext>
                </a:extLst>
              </a:tr>
              <a:tr h="410400">
                <a:tc>
                  <a:txBody>
                    <a:bodyPr/>
                    <a:lstStyle/>
                    <a:p>
                      <a:r>
                        <a:rPr lang="en-GB" sz="1200" b="1" noProof="0" dirty="0">
                          <a:solidFill>
                            <a:schemeClr val="bg1"/>
                          </a:solidFill>
                        </a:rPr>
                        <a:t>ReadMe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r>
                        <a:rPr lang="en-GB" sz="1050" noProof="0" dirty="0"/>
                        <a:t>Workbook content</a:t>
                      </a:r>
                    </a:p>
                    <a:p>
                      <a:r>
                        <a:rPr lang="en-GB" sz="1050" noProof="0" dirty="0">
                          <a:solidFill>
                            <a:srgbClr val="FF0000"/>
                          </a:solidFill>
                        </a:rPr>
                        <a:t>Set your language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050" b="1" noProof="0" dirty="0">
                          <a:solidFill>
                            <a:schemeClr val="bg1"/>
                          </a:solidFill>
                        </a:rPr>
                        <a:t>Instructions 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81BD"/>
                    </a:solidFill>
                  </a:tcPr>
                </a:tc>
                <a:tc>
                  <a:txBody>
                    <a:bodyPr/>
                    <a:lstStyle/>
                    <a:p>
                      <a:r>
                        <a:rPr lang="en-GB" sz="1050" noProof="0" dirty="0"/>
                        <a:t>Detailed information per sheet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7869648"/>
                  </a:ext>
                </a:extLst>
              </a:tr>
              <a:tr h="410400">
                <a:tc>
                  <a:txBody>
                    <a:bodyPr/>
                    <a:lstStyle/>
                    <a:p>
                      <a:r>
                        <a:rPr lang="en-GB" sz="1200" b="1" noProof="0" dirty="0"/>
                        <a:t>Inputs 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en-GB" sz="1050" noProof="0" dirty="0">
                          <a:solidFill>
                            <a:srgbClr val="FF0000"/>
                          </a:solidFill>
                        </a:rPr>
                        <a:t>Yellow cells in yellow sheets to be filled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200" b="1" noProof="0" dirty="0">
                          <a:solidFill>
                            <a:schemeClr val="bg1"/>
                          </a:solidFill>
                        </a:rPr>
                        <a:t>Reporting 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r>
                        <a:rPr lang="en-GB" sz="1050" noProof="0" dirty="0">
                          <a:solidFill>
                            <a:srgbClr val="FF0000"/>
                          </a:solidFill>
                        </a:rPr>
                        <a:t>Click on “Refresh All Pivots” to get all green sheets updated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7202830"/>
                  </a:ext>
                </a:extLst>
              </a:tr>
              <a:tr h="410400">
                <a:tc>
                  <a:txBody>
                    <a:bodyPr/>
                    <a:lstStyle/>
                    <a:p>
                      <a:pPr lvl="1"/>
                      <a:r>
                        <a:rPr lang="en-GB" sz="1200" b="1" noProof="0" dirty="0"/>
                        <a:t>InputsData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en-GB" sz="1050" noProof="0" dirty="0"/>
                        <a:t>Defines key parameters driving the financial model (currency, period, products and services, VAT, tax regime, best/worse case)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1"/>
                      <a:r>
                        <a:rPr lang="en-GB" sz="1200" b="1" noProof="0" dirty="0">
                          <a:solidFill>
                            <a:schemeClr val="bg1"/>
                          </a:solidFill>
                        </a:rPr>
                        <a:t>RevenuePivot</a:t>
                      </a:r>
                    </a:p>
                    <a:p>
                      <a:pPr lvl="1"/>
                      <a:r>
                        <a:rPr lang="en-GB" sz="1200" b="1" noProof="0" dirty="0">
                          <a:solidFill>
                            <a:schemeClr val="bg1"/>
                          </a:solidFill>
                        </a:rPr>
                        <a:t>RevenueChart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r>
                        <a:rPr lang="en-GB" sz="1050" noProof="0" dirty="0"/>
                        <a:t>Predefined PivotTables and Charts about your revenue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9416184"/>
                  </a:ext>
                </a:extLst>
              </a:tr>
              <a:tr h="410400">
                <a:tc>
                  <a:txBody>
                    <a:bodyPr/>
                    <a:lstStyle/>
                    <a:p>
                      <a:pPr lvl="1"/>
                      <a:r>
                        <a:rPr lang="en-GB" sz="1200" b="1" noProof="0" dirty="0"/>
                        <a:t>RevenueData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en-GB" sz="1050" noProof="0" dirty="0"/>
                        <a:t>Define your revenue plan (volume, price, COGS) per product and/or service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1"/>
                      <a:r>
                        <a:rPr lang="en-GB" sz="1200" b="1" noProof="0" dirty="0">
                          <a:solidFill>
                            <a:schemeClr val="bg1"/>
                          </a:solidFill>
                        </a:rPr>
                        <a:t>FinancePivot</a:t>
                      </a:r>
                    </a:p>
                    <a:p>
                      <a:pPr lvl="1"/>
                      <a:r>
                        <a:rPr lang="en-GB" sz="1200" b="1" noProof="0" dirty="0">
                          <a:solidFill>
                            <a:schemeClr val="bg1"/>
                          </a:solidFill>
                        </a:rPr>
                        <a:t>FinanceChart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noProof="0" dirty="0"/>
                        <a:t>Predefined PivotTables and Charts about your P&amp;L, Balance Sheet, Ratios, Operating Expenses, Staff, Cash Flow Statment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62440465"/>
                  </a:ext>
                </a:extLst>
              </a:tr>
              <a:tr h="410400">
                <a:tc>
                  <a:txBody>
                    <a:bodyPr/>
                    <a:lstStyle/>
                    <a:p>
                      <a:pPr lvl="1"/>
                      <a:r>
                        <a:rPr lang="en-GB" sz="1200" b="1" noProof="0" dirty="0"/>
                        <a:t>FinanceData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en-GB" sz="1050" noProof="0" dirty="0"/>
                        <a:t>Define your operating expenses, investments, working capital and source of financing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1"/>
                      <a:r>
                        <a:rPr lang="en-GB" sz="1200" b="1" noProof="0" dirty="0">
                          <a:solidFill>
                            <a:schemeClr val="bg1"/>
                          </a:solidFill>
                        </a:rPr>
                        <a:t>FinanceEUR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r>
                        <a:rPr lang="en-GB" sz="1050" noProof="0" dirty="0"/>
                        <a:t>Summary sheet in EUR for investors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69266062"/>
                  </a:ext>
                </a:extLst>
              </a:tr>
            </a:tbl>
          </a:graphicData>
        </a:graphic>
      </p:graphicFrame>
      <p:pic>
        <p:nvPicPr>
          <p:cNvPr id="5" name="Picture 4">
            <a:extLst>
              <a:ext uri="{FF2B5EF4-FFF2-40B4-BE49-F238E27FC236}">
                <a16:creationId xmlns:a16="http://schemas.microsoft.com/office/drawing/2014/main" id="{FDFA724A-0352-2CC7-CEF5-F255A3BE988D}"/>
              </a:ext>
            </a:extLst>
          </p:cNvPr>
          <p:cNvPicPr>
            <a:picLocks noChangeAspect="1"/>
          </p:cNvPicPr>
          <p:nvPr/>
        </p:nvPicPr>
        <p:blipFill>
          <a:blip r:embed="rId3"/>
          <a:stretch>
            <a:fillRect/>
          </a:stretch>
        </p:blipFill>
        <p:spPr>
          <a:xfrm>
            <a:off x="672000" y="367749"/>
            <a:ext cx="11520000" cy="3322458"/>
          </a:xfrm>
          <a:prstGeom prst="rect">
            <a:avLst/>
          </a:prstGeom>
        </p:spPr>
      </p:pic>
      <p:sp>
        <p:nvSpPr>
          <p:cNvPr id="18" name="TextBox 17">
            <a:extLst>
              <a:ext uri="{FF2B5EF4-FFF2-40B4-BE49-F238E27FC236}">
                <a16:creationId xmlns:a16="http://schemas.microsoft.com/office/drawing/2014/main" id="{3F8FCC46-D9DB-FD60-2BE4-86DEB23EA8D1}"/>
              </a:ext>
            </a:extLst>
          </p:cNvPr>
          <p:cNvSpPr txBox="1"/>
          <p:nvPr/>
        </p:nvSpPr>
        <p:spPr>
          <a:xfrm>
            <a:off x="5939073" y="499126"/>
            <a:ext cx="4807390" cy="369332"/>
          </a:xfrm>
          <a:prstGeom prst="rect">
            <a:avLst/>
          </a:prstGeom>
          <a:noFill/>
        </p:spPr>
        <p:txBody>
          <a:bodyPr wrap="square" rtlCol="0">
            <a:spAutoFit/>
          </a:bodyPr>
          <a:lstStyle/>
          <a:p>
            <a:pPr algn="ctr"/>
            <a:r>
              <a:rPr lang="en-GB" noProof="0" dirty="0">
                <a:solidFill>
                  <a:srgbClr val="FF0000"/>
                </a:solidFill>
              </a:rPr>
              <a:t>10 tabs in the file → 3 tabs to complete</a:t>
            </a:r>
          </a:p>
        </p:txBody>
      </p:sp>
      <p:sp>
        <p:nvSpPr>
          <p:cNvPr id="3" name="Date Placeholder 2">
            <a:extLst>
              <a:ext uri="{FF2B5EF4-FFF2-40B4-BE49-F238E27FC236}">
                <a16:creationId xmlns:a16="http://schemas.microsoft.com/office/drawing/2014/main" id="{F8ED7865-3276-824B-3BFE-C533CB1CDF10}"/>
              </a:ext>
            </a:extLst>
          </p:cNvPr>
          <p:cNvSpPr>
            <a:spLocks noGrp="1"/>
          </p:cNvSpPr>
          <p:nvPr>
            <p:ph type="dt" sz="half" idx="10"/>
          </p:nvPr>
        </p:nvSpPr>
        <p:spPr/>
        <p:txBody>
          <a:bodyPr/>
          <a:lstStyle/>
          <a:p>
            <a:r>
              <a:rPr lang="en-BE"/>
              <a:t>02/11/2025</a:t>
            </a:r>
            <a:endParaRPr lang="en-US" dirty="0"/>
          </a:p>
        </p:txBody>
      </p:sp>
      <p:sp>
        <p:nvSpPr>
          <p:cNvPr id="4" name="Footer Placeholder 3">
            <a:extLst>
              <a:ext uri="{FF2B5EF4-FFF2-40B4-BE49-F238E27FC236}">
                <a16:creationId xmlns:a16="http://schemas.microsoft.com/office/drawing/2014/main" id="{EF80871D-BE21-C165-04B5-A87F10E0E77D}"/>
              </a:ext>
            </a:extLst>
          </p:cNvPr>
          <p:cNvSpPr>
            <a:spLocks noGrp="1"/>
          </p:cNvSpPr>
          <p:nvPr>
            <p:ph type="ftr" sz="quarter" idx="11"/>
          </p:nvPr>
        </p:nvSpPr>
        <p:spPr/>
        <p:txBody>
          <a:bodyPr/>
          <a:lstStyle/>
          <a:p>
            <a:r>
              <a:rPr lang="en-US"/>
              <a:t>Training Financial Plan v02</a:t>
            </a:r>
            <a:endParaRPr lang="en-US" dirty="0"/>
          </a:p>
        </p:txBody>
      </p:sp>
      <p:sp>
        <p:nvSpPr>
          <p:cNvPr id="6" name="Slide Number Placeholder 5">
            <a:extLst>
              <a:ext uri="{FF2B5EF4-FFF2-40B4-BE49-F238E27FC236}">
                <a16:creationId xmlns:a16="http://schemas.microsoft.com/office/drawing/2014/main" id="{EB8584D0-6C60-F234-305C-AAAF10B3A31C}"/>
              </a:ext>
            </a:extLst>
          </p:cNvPr>
          <p:cNvSpPr>
            <a:spLocks noGrp="1"/>
          </p:cNvSpPr>
          <p:nvPr>
            <p:ph type="sldNum" sz="quarter" idx="12"/>
          </p:nvPr>
        </p:nvSpPr>
        <p:spPr/>
        <p:txBody>
          <a:bodyPr/>
          <a:lstStyle/>
          <a:p>
            <a:fld id="{CC057153-B650-4DEB-B370-79DDCFDCE934}" type="slidenum">
              <a:rPr lang="en-US" smtClean="0"/>
              <a:t>6</a:t>
            </a:fld>
            <a:endParaRPr lang="en-US" dirty="0"/>
          </a:p>
        </p:txBody>
      </p:sp>
    </p:spTree>
    <p:extLst>
      <p:ext uri="{BB962C8B-B14F-4D97-AF65-F5344CB8AC3E}">
        <p14:creationId xmlns:p14="http://schemas.microsoft.com/office/powerpoint/2010/main" val="196302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EA16F-1492-02AE-FE69-4EF606C97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3DF5A4-E3E8-6415-BC0A-5A864ACB6CCB}"/>
              </a:ext>
            </a:extLst>
          </p:cNvPr>
          <p:cNvSpPr>
            <a:spLocks noGrp="1"/>
          </p:cNvSpPr>
          <p:nvPr>
            <p:ph type="title"/>
          </p:nvPr>
        </p:nvSpPr>
        <p:spPr>
          <a:xfrm>
            <a:off x="140129" y="54569"/>
            <a:ext cx="8889572" cy="661868"/>
          </a:xfrm>
        </p:spPr>
        <p:txBody>
          <a:bodyPr vert="horz" lIns="91440" tIns="45720" rIns="91440" bIns="45720" rtlCol="0" anchor="b">
            <a:normAutofit/>
          </a:bodyPr>
          <a:lstStyle/>
          <a:p>
            <a:r>
              <a:rPr lang="en-GB" sz="3200" dirty="0"/>
              <a:t>Steps for completing the Financial Plan</a:t>
            </a:r>
            <a:endParaRPr lang="en-GB" sz="3200" b="1" kern="1200" noProof="0" dirty="0">
              <a:latin typeface="+mj-lt"/>
              <a:ea typeface="+mj-ea"/>
              <a:cs typeface="+mj-cs"/>
            </a:endParaRPr>
          </a:p>
        </p:txBody>
      </p:sp>
      <p:sp>
        <p:nvSpPr>
          <p:cNvPr id="5" name="TextBox 4">
            <a:extLst>
              <a:ext uri="{FF2B5EF4-FFF2-40B4-BE49-F238E27FC236}">
                <a16:creationId xmlns:a16="http://schemas.microsoft.com/office/drawing/2014/main" id="{497D3CAA-BA64-EA40-23B4-03798259E89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40129" y="964609"/>
            <a:ext cx="7436328" cy="5449824"/>
          </a:xfrm>
          <a:prstGeom prst="rect">
            <a:avLst/>
          </a:prstGeom>
        </p:spPr>
        <p:txBody>
          <a:bodyPr>
            <a:normAutofit lnSpcReduction="10000"/>
          </a:bodyPr>
          <a:lstStyle/>
          <a:p>
            <a:pPr marL="0" indent="0">
              <a:spcAft>
                <a:spcPts val="600"/>
              </a:spcAft>
              <a:buFont typeface="Arial" panose="020B0604020202020204" pitchFamily="34" charset="0"/>
              <a:buNone/>
            </a:pPr>
            <a:r>
              <a:rPr lang="en-GB" sz="1400" b="1" noProof="0" dirty="0">
                <a:highlight>
                  <a:srgbClr val="808080"/>
                </a:highlight>
              </a:rPr>
              <a:t>ReadMe</a:t>
            </a:r>
            <a:r>
              <a:rPr lang="en-GB" sz="1400" b="1" noProof="0" dirty="0">
                <a:highlight>
                  <a:srgbClr val="FFFFFF"/>
                </a:highlight>
              </a:rPr>
              <a:t> sheet</a:t>
            </a:r>
          </a:p>
          <a:p>
            <a:pPr marL="457200" lvl="2">
              <a:spcAft>
                <a:spcPts val="600"/>
              </a:spcAft>
              <a:buFont typeface="Arial" panose="020B0604020202020204" pitchFamily="34" charset="0"/>
              <a:buNone/>
            </a:pPr>
            <a:r>
              <a:rPr lang="en-GB" sz="1400" noProof="0" dirty="0"/>
              <a:t>Set your language.</a:t>
            </a:r>
          </a:p>
          <a:p>
            <a:pPr marL="0" lvl="1" indent="0">
              <a:spcAft>
                <a:spcPts val="600"/>
              </a:spcAft>
              <a:buFont typeface="Arial" panose="020B0604020202020204" pitchFamily="34" charset="0"/>
              <a:buNone/>
            </a:pPr>
            <a:r>
              <a:rPr lang="en-GB" sz="1400" b="1" dirty="0">
                <a:highlight>
                  <a:srgbClr val="00FFFF"/>
                </a:highlight>
              </a:rPr>
              <a:t>Instructions</a:t>
            </a:r>
            <a:r>
              <a:rPr lang="en-GB" sz="1400" b="1" dirty="0"/>
              <a:t> sheet</a:t>
            </a:r>
          </a:p>
          <a:p>
            <a:pPr marL="457200" lvl="2">
              <a:spcAft>
                <a:spcPts val="600"/>
              </a:spcAft>
              <a:buFont typeface="Arial" panose="020B0604020202020204" pitchFamily="34" charset="0"/>
              <a:buNone/>
            </a:pPr>
            <a:r>
              <a:rPr lang="en-GB" sz="1400" noProof="0" dirty="0">
                <a:solidFill>
                  <a:srgbClr val="FF0000"/>
                </a:solidFill>
              </a:rPr>
              <a:t>Read instructions sheet or slides here below (</a:t>
            </a:r>
            <a:r>
              <a:rPr lang="en-GB" sz="1400" dirty="0">
                <a:solidFill>
                  <a:srgbClr val="FF0000"/>
                </a:solidFill>
              </a:rPr>
              <a:t>section Excel Financial Plan Tabs)</a:t>
            </a:r>
            <a:r>
              <a:rPr lang="en-GB" sz="1400" noProof="0" dirty="0">
                <a:solidFill>
                  <a:srgbClr val="FF0000"/>
                </a:solidFill>
              </a:rPr>
              <a:t>.</a:t>
            </a:r>
          </a:p>
          <a:p>
            <a:pPr marL="0" indent="0">
              <a:spcAft>
                <a:spcPts val="600"/>
              </a:spcAft>
              <a:buFont typeface="Arial" panose="020B0604020202020204" pitchFamily="34" charset="0"/>
              <a:buNone/>
            </a:pPr>
            <a:r>
              <a:rPr lang="en-GB" sz="1400" b="1" noProof="0" dirty="0">
                <a:highlight>
                  <a:srgbClr val="FFFF00"/>
                </a:highlight>
              </a:rPr>
              <a:t>InputsData</a:t>
            </a:r>
            <a:r>
              <a:rPr lang="en-GB" sz="1400" b="1" noProof="0" dirty="0">
                <a:highlight>
                  <a:srgbClr val="FFFFFF"/>
                </a:highlight>
              </a:rPr>
              <a:t> sheet</a:t>
            </a:r>
          </a:p>
          <a:p>
            <a:pPr marL="457200" lvl="2">
              <a:spcAft>
                <a:spcPts val="600"/>
              </a:spcAft>
              <a:buFont typeface="Arial" panose="020B0604020202020204" pitchFamily="34" charset="0"/>
              <a:buNone/>
            </a:pPr>
            <a:r>
              <a:rPr lang="en-GB" sz="1400" noProof="0" dirty="0"/>
              <a:t>Fill the yellow cells : country, </a:t>
            </a:r>
            <a:r>
              <a:rPr lang="en-GB" sz="1400" dirty="0"/>
              <a:t>year, product and services, range and distribution channel, staff, loan and simulation related information.</a:t>
            </a:r>
            <a:endParaRPr lang="en-GB" sz="1400" noProof="0" dirty="0"/>
          </a:p>
          <a:p>
            <a:pPr marL="0" indent="0">
              <a:spcAft>
                <a:spcPts val="600"/>
              </a:spcAft>
              <a:buFont typeface="Arial" panose="020B0604020202020204" pitchFamily="34" charset="0"/>
              <a:buNone/>
            </a:pPr>
            <a:r>
              <a:rPr lang="en-GB" sz="1400" b="1" noProof="0" dirty="0">
                <a:highlight>
                  <a:srgbClr val="FFFF00"/>
                </a:highlight>
              </a:rPr>
              <a:t>RevenueData</a:t>
            </a:r>
            <a:r>
              <a:rPr lang="en-GB" sz="1400" b="1" noProof="0" dirty="0">
                <a:highlight>
                  <a:srgbClr val="FFFFFF"/>
                </a:highlight>
              </a:rPr>
              <a:t> sheet</a:t>
            </a:r>
          </a:p>
          <a:p>
            <a:pPr marL="457200" lvl="2">
              <a:spcAft>
                <a:spcPts val="600"/>
              </a:spcAft>
              <a:buFont typeface="Arial" panose="020B0604020202020204" pitchFamily="34" charset="0"/>
              <a:buNone/>
            </a:pPr>
            <a:r>
              <a:rPr lang="en-GB" sz="1400" dirty="0"/>
              <a:t>Fill the yellow cells : unit selling price, unit COG, quantity per quarter or per year (from YEAR3).</a:t>
            </a:r>
          </a:p>
          <a:p>
            <a:pPr marL="457200" lvl="2">
              <a:spcAft>
                <a:spcPts val="600"/>
              </a:spcAft>
              <a:buFont typeface="Arial" panose="020B0604020202020204" pitchFamily="34" charset="0"/>
              <a:buNone/>
            </a:pPr>
            <a:r>
              <a:rPr lang="en-GB" sz="1400" noProof="0" dirty="0"/>
              <a:t>OPTIONAL __ Fill the yellow cells : </a:t>
            </a:r>
            <a:r>
              <a:rPr lang="en-GB" sz="1400" dirty="0"/>
              <a:t>unit selling price per range, unit COGS per range, </a:t>
            </a:r>
            <a:r>
              <a:rPr lang="en-GB" sz="1400" noProof="0" dirty="0"/>
              <a:t>mix volume per range %, mix volume per channel %.</a:t>
            </a:r>
          </a:p>
          <a:p>
            <a:pPr marL="457200" lvl="2">
              <a:spcAft>
                <a:spcPts val="600"/>
              </a:spcAft>
              <a:buFont typeface="Arial" panose="020B0604020202020204" pitchFamily="34" charset="0"/>
              <a:buNone/>
            </a:pPr>
            <a:r>
              <a:rPr lang="en-GB" sz="1400" dirty="0"/>
              <a:t>Click on “Refresh All Pivots” to get all green sheets updated.</a:t>
            </a:r>
            <a:endParaRPr lang="en-GB" sz="1400" noProof="0" dirty="0"/>
          </a:p>
          <a:p>
            <a:pPr marL="0" indent="0">
              <a:spcAft>
                <a:spcPts val="600"/>
              </a:spcAft>
              <a:buFont typeface="Arial" panose="020B0604020202020204" pitchFamily="34" charset="0"/>
              <a:buNone/>
            </a:pPr>
            <a:r>
              <a:rPr lang="en-GB" sz="1400" b="1" noProof="0" dirty="0">
                <a:highlight>
                  <a:srgbClr val="FFFF00"/>
                </a:highlight>
              </a:rPr>
              <a:t>FinanceData</a:t>
            </a:r>
            <a:r>
              <a:rPr lang="en-GB" sz="1400" b="1" noProof="0" dirty="0">
                <a:highlight>
                  <a:srgbClr val="FFFFFF"/>
                </a:highlight>
              </a:rPr>
              <a:t> sheet</a:t>
            </a:r>
          </a:p>
          <a:p>
            <a:pPr marL="457200" lvl="2">
              <a:spcAft>
                <a:spcPts val="600"/>
              </a:spcAft>
              <a:buFont typeface="Arial" panose="020B0604020202020204" pitchFamily="34" charset="0"/>
              <a:buNone/>
            </a:pPr>
            <a:r>
              <a:rPr lang="en-GB" sz="1400" dirty="0"/>
              <a:t>Fill the yellow cells of sections 2 to 7.</a:t>
            </a:r>
          </a:p>
          <a:p>
            <a:pPr marL="457200" lvl="2">
              <a:spcAft>
                <a:spcPts val="600"/>
              </a:spcAft>
            </a:pPr>
            <a:r>
              <a:rPr lang="en-GB" sz="1400" dirty="0"/>
              <a:t>Click on “Refresh All Pivots” to get all green sheets updated.</a:t>
            </a:r>
          </a:p>
          <a:p>
            <a:pPr marL="457200" lvl="2">
              <a:spcAft>
                <a:spcPts val="600"/>
              </a:spcAft>
              <a:buFont typeface="Arial" panose="020B0604020202020204" pitchFamily="34" charset="0"/>
              <a:buNone/>
            </a:pPr>
            <a:r>
              <a:rPr lang="en-GB" sz="1400" noProof="0" dirty="0"/>
              <a:t>OPTIONAL __ Select best- and worst-case </a:t>
            </a:r>
            <a:r>
              <a:rPr lang="en-GB" sz="1400" dirty="0"/>
              <a:t>scenarios and click on “Refresh All Pivots” to get all green sheets updated.</a:t>
            </a:r>
          </a:p>
          <a:p>
            <a:pPr marL="0" lvl="1">
              <a:spcAft>
                <a:spcPts val="600"/>
              </a:spcAft>
              <a:buFont typeface="Arial" panose="020B0604020202020204" pitchFamily="34" charset="0"/>
              <a:buNone/>
            </a:pPr>
            <a:r>
              <a:rPr lang="en-GB" sz="1400" b="1" dirty="0">
                <a:highlight>
                  <a:srgbClr val="00FFFF"/>
                </a:highlight>
              </a:rPr>
              <a:t>Instructions</a:t>
            </a:r>
            <a:r>
              <a:rPr lang="en-GB" sz="1400" b="1" dirty="0"/>
              <a:t> sheet</a:t>
            </a:r>
          </a:p>
          <a:p>
            <a:pPr marL="457200" lvl="2">
              <a:spcAft>
                <a:spcPts val="600"/>
              </a:spcAft>
              <a:buFont typeface="Arial" panose="020B0604020202020204" pitchFamily="34" charset="0"/>
              <a:buNone/>
            </a:pPr>
            <a:r>
              <a:rPr lang="en-GB" sz="1400" noProof="0" dirty="0"/>
              <a:t>Check if no error : see note 16.  If all TRUE, you are done.</a:t>
            </a:r>
          </a:p>
        </p:txBody>
      </p:sp>
      <p:pic>
        <p:nvPicPr>
          <p:cNvPr id="8" name="Picture Placeholder 7" descr="A computer on a desk&#10;&#10;AI-generated content may be incorrect.">
            <a:extLst>
              <a:ext uri="{FF2B5EF4-FFF2-40B4-BE49-F238E27FC236}">
                <a16:creationId xmlns:a16="http://schemas.microsoft.com/office/drawing/2014/main" id="{96AAB4A4-3074-F704-282A-9AB5F243DA7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rot="5400000">
            <a:off x="6713538" y="1379538"/>
            <a:ext cx="6858000" cy="4098925"/>
          </a:xfrm>
        </p:spPr>
      </p:pic>
      <p:sp>
        <p:nvSpPr>
          <p:cNvPr id="9" name="Date Placeholder 8">
            <a:extLst>
              <a:ext uri="{FF2B5EF4-FFF2-40B4-BE49-F238E27FC236}">
                <a16:creationId xmlns:a16="http://schemas.microsoft.com/office/drawing/2014/main" id="{34D8A515-4CFB-1B7C-B81E-507F5A47C2E4}"/>
              </a:ext>
            </a:extLst>
          </p:cNvPr>
          <p:cNvSpPr>
            <a:spLocks noGrp="1"/>
          </p:cNvSpPr>
          <p:nvPr>
            <p:ph type="dt" sz="half" idx="15"/>
          </p:nvPr>
        </p:nvSpPr>
        <p:spPr/>
        <p:txBody>
          <a:bodyPr/>
          <a:lstStyle/>
          <a:p>
            <a:r>
              <a:rPr lang="en-BE" noProof="0"/>
              <a:t>02/11/2025</a:t>
            </a:r>
            <a:endParaRPr lang="en-GB" noProof="0" dirty="0"/>
          </a:p>
        </p:txBody>
      </p:sp>
      <p:sp>
        <p:nvSpPr>
          <p:cNvPr id="10" name="Footer Placeholder 9">
            <a:extLst>
              <a:ext uri="{FF2B5EF4-FFF2-40B4-BE49-F238E27FC236}">
                <a16:creationId xmlns:a16="http://schemas.microsoft.com/office/drawing/2014/main" id="{FE5A2BBF-CB51-58E3-5050-2E693BD67BE2}"/>
              </a:ext>
            </a:extLst>
          </p:cNvPr>
          <p:cNvSpPr>
            <a:spLocks noGrp="1"/>
          </p:cNvSpPr>
          <p:nvPr>
            <p:ph type="ftr" sz="quarter" idx="16"/>
          </p:nvPr>
        </p:nvSpPr>
        <p:spPr/>
        <p:txBody>
          <a:bodyPr/>
          <a:lstStyle/>
          <a:p>
            <a:r>
              <a:rPr lang="en-GB" noProof="0" dirty="0"/>
              <a:t>Training Financial Plan v02</a:t>
            </a:r>
          </a:p>
        </p:txBody>
      </p:sp>
      <p:sp>
        <p:nvSpPr>
          <p:cNvPr id="11" name="Slide Number Placeholder 10">
            <a:extLst>
              <a:ext uri="{FF2B5EF4-FFF2-40B4-BE49-F238E27FC236}">
                <a16:creationId xmlns:a16="http://schemas.microsoft.com/office/drawing/2014/main" id="{F6282D8F-A8FB-C760-C756-FDABBE0FE9C1}"/>
              </a:ext>
            </a:extLst>
          </p:cNvPr>
          <p:cNvSpPr>
            <a:spLocks noGrp="1"/>
          </p:cNvSpPr>
          <p:nvPr>
            <p:ph type="sldNum" sz="quarter" idx="17"/>
          </p:nvPr>
        </p:nvSpPr>
        <p:spPr/>
        <p:txBody>
          <a:bodyPr/>
          <a:lstStyle/>
          <a:p>
            <a:fld id="{CC057153-B650-4DEB-B370-79DDCFDCE934}" type="slidenum">
              <a:rPr lang="en-GB" noProof="0" smtClean="0"/>
              <a:t>7</a:t>
            </a:fld>
            <a:endParaRPr lang="en-GB" noProof="0" dirty="0"/>
          </a:p>
        </p:txBody>
      </p:sp>
      <p:grpSp>
        <p:nvGrpSpPr>
          <p:cNvPr id="3" name="Group 2">
            <a:extLst>
              <a:ext uri="{FF2B5EF4-FFF2-40B4-BE49-F238E27FC236}">
                <a16:creationId xmlns:a16="http://schemas.microsoft.com/office/drawing/2014/main" id="{19CC82EC-A9BA-2F36-EAC2-C9CE60C63C3C}"/>
              </a:ext>
            </a:extLst>
          </p:cNvPr>
          <p:cNvGrpSpPr/>
          <p:nvPr/>
        </p:nvGrpSpPr>
        <p:grpSpPr>
          <a:xfrm>
            <a:off x="8091600" y="4664718"/>
            <a:ext cx="4100400" cy="1314450"/>
            <a:chOff x="62948" y="1638714"/>
            <a:chExt cx="4737652" cy="1314450"/>
          </a:xfrm>
        </p:grpSpPr>
        <p:pic>
          <p:nvPicPr>
            <p:cNvPr id="4" name="Picture 3">
              <a:extLst>
                <a:ext uri="{FF2B5EF4-FFF2-40B4-BE49-F238E27FC236}">
                  <a16:creationId xmlns:a16="http://schemas.microsoft.com/office/drawing/2014/main" id="{F5A8D44A-9A87-9F00-EB5E-30BEB2683CC4}"/>
                </a:ext>
              </a:extLst>
            </p:cNvPr>
            <p:cNvPicPr>
              <a:picLocks noChangeAspect="1"/>
            </p:cNvPicPr>
            <p:nvPr/>
          </p:nvPicPr>
          <p:blipFill>
            <a:blip r:embed="rId4"/>
            <a:srcRect r="42431"/>
            <a:stretch>
              <a:fillRect/>
            </a:stretch>
          </p:blipFill>
          <p:spPr>
            <a:xfrm>
              <a:off x="62948" y="1638714"/>
              <a:ext cx="4737652" cy="1314450"/>
            </a:xfrm>
            <a:prstGeom prst="rect">
              <a:avLst/>
            </a:prstGeom>
          </p:spPr>
        </p:pic>
        <p:sp>
          <p:nvSpPr>
            <p:cNvPr id="6" name="Arrow: Down 5">
              <a:extLst>
                <a:ext uri="{FF2B5EF4-FFF2-40B4-BE49-F238E27FC236}">
                  <a16:creationId xmlns:a16="http://schemas.microsoft.com/office/drawing/2014/main" id="{902EFC0B-48D7-02A4-D418-127610440822}"/>
                </a:ext>
              </a:extLst>
            </p:cNvPr>
            <p:cNvSpPr/>
            <p:nvPr/>
          </p:nvSpPr>
          <p:spPr>
            <a:xfrm>
              <a:off x="3985591" y="1807677"/>
              <a:ext cx="477078" cy="1116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3027752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DB9A2-01F8-B968-695F-CB7B1D223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24F34-586E-281D-984A-0BDD90BE4C76}"/>
              </a:ext>
            </a:extLst>
          </p:cNvPr>
          <p:cNvSpPr>
            <a:spLocks noGrp="1"/>
          </p:cNvSpPr>
          <p:nvPr>
            <p:ph type="title"/>
          </p:nvPr>
        </p:nvSpPr>
        <p:spPr>
          <a:xfrm>
            <a:off x="7899381" y="280681"/>
            <a:ext cx="4140000" cy="1047982"/>
          </a:xfrm>
        </p:spPr>
        <p:txBody>
          <a:bodyPr vert="horz" lIns="91440" tIns="45720" rIns="91440" bIns="45720" rtlCol="0" anchor="b">
            <a:normAutofit/>
          </a:bodyPr>
          <a:lstStyle/>
          <a:p>
            <a:r>
              <a:rPr lang="en-GB" noProof="0" dirty="0"/>
              <a:t>And the result is...</a:t>
            </a:r>
            <a:endParaRPr lang="en-GB" b="1" kern="1200" noProof="0" dirty="0">
              <a:latin typeface="+mj-lt"/>
              <a:ea typeface="+mj-ea"/>
              <a:cs typeface="+mj-cs"/>
            </a:endParaRPr>
          </a:p>
        </p:txBody>
      </p:sp>
      <p:pic>
        <p:nvPicPr>
          <p:cNvPr id="4" name="Content Placeholder 3" descr="display stock information on LED screen">
            <a:extLst>
              <a:ext uri="{FF2B5EF4-FFF2-40B4-BE49-F238E27FC236}">
                <a16:creationId xmlns:a16="http://schemas.microsoft.com/office/drawing/2014/main" id="{89FEF823-AE80-4AAA-C7D7-79CC55DBC4C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3" name="Date Placeholder 2">
            <a:extLst>
              <a:ext uri="{FF2B5EF4-FFF2-40B4-BE49-F238E27FC236}">
                <a16:creationId xmlns:a16="http://schemas.microsoft.com/office/drawing/2014/main" id="{1D47ADC3-3590-A935-8229-36462D454249}"/>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DEF434F5-DF6A-5852-B60D-62019EE39C47}"/>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25649795-73E0-F237-FBFE-A2AA5D96CD26}"/>
              </a:ext>
            </a:extLst>
          </p:cNvPr>
          <p:cNvSpPr>
            <a:spLocks noGrp="1"/>
          </p:cNvSpPr>
          <p:nvPr>
            <p:ph type="sldNum" sz="quarter" idx="12"/>
          </p:nvPr>
        </p:nvSpPr>
        <p:spPr/>
        <p:txBody>
          <a:bodyPr/>
          <a:lstStyle/>
          <a:p>
            <a:fld id="{CC057153-B650-4DEB-B370-79DDCFDCE934}" type="slidenum">
              <a:rPr lang="en-GB" noProof="0" smtClean="0"/>
              <a:t>8</a:t>
            </a:fld>
            <a:endParaRPr lang="en-GB" noProof="0" dirty="0"/>
          </a:p>
        </p:txBody>
      </p:sp>
      <p:grpSp>
        <p:nvGrpSpPr>
          <p:cNvPr id="13" name="Group 12">
            <a:extLst>
              <a:ext uri="{FF2B5EF4-FFF2-40B4-BE49-F238E27FC236}">
                <a16:creationId xmlns:a16="http://schemas.microsoft.com/office/drawing/2014/main" id="{93B962F9-B2B6-90E6-20C4-C1375F95FAA0}"/>
              </a:ext>
            </a:extLst>
          </p:cNvPr>
          <p:cNvGrpSpPr/>
          <p:nvPr/>
        </p:nvGrpSpPr>
        <p:grpSpPr>
          <a:xfrm>
            <a:off x="881092" y="0"/>
            <a:ext cx="6019200" cy="6858000"/>
            <a:chOff x="-19237" y="0"/>
            <a:chExt cx="6019200" cy="6858000"/>
          </a:xfrm>
        </p:grpSpPr>
        <p:sp>
          <p:nvSpPr>
            <p:cNvPr id="11" name="Rectangle 10">
              <a:extLst>
                <a:ext uri="{FF2B5EF4-FFF2-40B4-BE49-F238E27FC236}">
                  <a16:creationId xmlns:a16="http://schemas.microsoft.com/office/drawing/2014/main" id="{5DD70B8B-554E-61A7-78D3-D966574E6735}"/>
                </a:ext>
              </a:extLst>
            </p:cNvPr>
            <p:cNvSpPr/>
            <p:nvPr/>
          </p:nvSpPr>
          <p:spPr>
            <a:xfrm>
              <a:off x="-19237" y="0"/>
              <a:ext cx="6019200" cy="68580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8" name="Picture 7">
              <a:extLst>
                <a:ext uri="{FF2B5EF4-FFF2-40B4-BE49-F238E27FC236}">
                  <a16:creationId xmlns:a16="http://schemas.microsoft.com/office/drawing/2014/main" id="{7ABE5F21-9C63-3AFC-A557-3120D75A74FD}"/>
                </a:ext>
              </a:extLst>
            </p:cNvPr>
            <p:cNvPicPr>
              <a:picLocks noChangeAspect="1"/>
            </p:cNvPicPr>
            <p:nvPr/>
          </p:nvPicPr>
          <p:blipFill>
            <a:blip r:embed="rId4"/>
            <a:stretch>
              <a:fillRect/>
            </a:stretch>
          </p:blipFill>
          <p:spPr>
            <a:xfrm>
              <a:off x="-18442" y="0"/>
              <a:ext cx="6017610" cy="6858000"/>
            </a:xfrm>
            <a:prstGeom prst="rect">
              <a:avLst/>
            </a:prstGeom>
          </p:spPr>
        </p:pic>
      </p:grpSp>
    </p:spTree>
    <p:extLst>
      <p:ext uri="{BB962C8B-B14F-4D97-AF65-F5344CB8AC3E}">
        <p14:creationId xmlns:p14="http://schemas.microsoft.com/office/powerpoint/2010/main" val="14745638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89CCC-C639-C604-5F12-5B041187A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B0200-5823-54BA-295F-D97A7A4064C5}"/>
              </a:ext>
            </a:extLst>
          </p:cNvPr>
          <p:cNvSpPr>
            <a:spLocks noGrp="1"/>
          </p:cNvSpPr>
          <p:nvPr>
            <p:ph type="title"/>
          </p:nvPr>
        </p:nvSpPr>
        <p:spPr>
          <a:xfrm>
            <a:off x="7899380" y="109866"/>
            <a:ext cx="4292599" cy="1047982"/>
          </a:xfrm>
        </p:spPr>
        <p:txBody>
          <a:bodyPr vert="horz" lIns="91440" tIns="45720" rIns="91440" bIns="45720" rtlCol="0" anchor="b">
            <a:normAutofit/>
          </a:bodyPr>
          <a:lstStyle/>
          <a:p>
            <a:r>
              <a:rPr lang="en-GB" dirty="0"/>
              <a:t>And the result is…</a:t>
            </a:r>
            <a:endParaRPr lang="en-GB" b="1" kern="1200" noProof="0" dirty="0">
              <a:latin typeface="+mj-lt"/>
              <a:ea typeface="+mj-ea"/>
              <a:cs typeface="+mj-cs"/>
            </a:endParaRPr>
          </a:p>
        </p:txBody>
      </p:sp>
      <p:pic>
        <p:nvPicPr>
          <p:cNvPr id="4" name="Content Placeholder 3" descr="display stock information on LED screen">
            <a:extLst>
              <a:ext uri="{FF2B5EF4-FFF2-40B4-BE49-F238E27FC236}">
                <a16:creationId xmlns:a16="http://schemas.microsoft.com/office/drawing/2014/main" id="{0590C77D-C36D-B7EE-6E07-7BDC4CD5E9C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 b="-1"/>
          <a:stretch>
            <a:fillRect/>
          </a:stretch>
        </p:blipFill>
        <p:spPr>
          <a:xfrm>
            <a:off x="20" y="10"/>
            <a:ext cx="7781345" cy="6857990"/>
          </a:xfrm>
          <a:prstGeom prst="rect">
            <a:avLst/>
          </a:prstGeom>
          <a:noFill/>
        </p:spPr>
      </p:pic>
      <p:sp>
        <p:nvSpPr>
          <p:cNvPr id="3" name="Date Placeholder 2">
            <a:extLst>
              <a:ext uri="{FF2B5EF4-FFF2-40B4-BE49-F238E27FC236}">
                <a16:creationId xmlns:a16="http://schemas.microsoft.com/office/drawing/2014/main" id="{C3D66497-61BD-BCBC-73EB-16F212A8BF54}"/>
              </a:ext>
            </a:extLst>
          </p:cNvPr>
          <p:cNvSpPr>
            <a:spLocks noGrp="1"/>
          </p:cNvSpPr>
          <p:nvPr>
            <p:ph type="dt" sz="half" idx="10"/>
          </p:nvPr>
        </p:nvSpPr>
        <p:spPr/>
        <p:txBody>
          <a:bodyPr/>
          <a:lstStyle/>
          <a:p>
            <a:r>
              <a:rPr lang="en-BE" noProof="0"/>
              <a:t>02/11/2025</a:t>
            </a:r>
            <a:endParaRPr lang="en-GB" noProof="0" dirty="0"/>
          </a:p>
        </p:txBody>
      </p:sp>
      <p:sp>
        <p:nvSpPr>
          <p:cNvPr id="6" name="Footer Placeholder 5">
            <a:extLst>
              <a:ext uri="{FF2B5EF4-FFF2-40B4-BE49-F238E27FC236}">
                <a16:creationId xmlns:a16="http://schemas.microsoft.com/office/drawing/2014/main" id="{2D4C70FA-2BC5-9B74-0129-C90544739B6E}"/>
              </a:ext>
            </a:extLst>
          </p:cNvPr>
          <p:cNvSpPr>
            <a:spLocks noGrp="1"/>
          </p:cNvSpPr>
          <p:nvPr>
            <p:ph type="ftr" sz="quarter" idx="11"/>
          </p:nvPr>
        </p:nvSpPr>
        <p:spPr/>
        <p:txBody>
          <a:bodyPr/>
          <a:lstStyle/>
          <a:p>
            <a:r>
              <a:rPr lang="en-GB" noProof="0" dirty="0"/>
              <a:t>Training Financial Plan v02</a:t>
            </a:r>
          </a:p>
        </p:txBody>
      </p:sp>
      <p:sp>
        <p:nvSpPr>
          <p:cNvPr id="7" name="Slide Number Placeholder 6">
            <a:extLst>
              <a:ext uri="{FF2B5EF4-FFF2-40B4-BE49-F238E27FC236}">
                <a16:creationId xmlns:a16="http://schemas.microsoft.com/office/drawing/2014/main" id="{17E2EC61-BA34-5D47-CA31-668BA9F39C0E}"/>
              </a:ext>
            </a:extLst>
          </p:cNvPr>
          <p:cNvSpPr>
            <a:spLocks noGrp="1"/>
          </p:cNvSpPr>
          <p:nvPr>
            <p:ph type="sldNum" sz="quarter" idx="12"/>
          </p:nvPr>
        </p:nvSpPr>
        <p:spPr/>
        <p:txBody>
          <a:bodyPr/>
          <a:lstStyle/>
          <a:p>
            <a:fld id="{CC057153-B650-4DEB-B370-79DDCFDCE934}" type="slidenum">
              <a:rPr lang="en-GB" noProof="0" smtClean="0"/>
              <a:t>9</a:t>
            </a:fld>
            <a:endParaRPr lang="en-GB" noProof="0" dirty="0"/>
          </a:p>
        </p:txBody>
      </p:sp>
      <p:pic>
        <p:nvPicPr>
          <p:cNvPr id="9" name="Picture 8">
            <a:extLst>
              <a:ext uri="{FF2B5EF4-FFF2-40B4-BE49-F238E27FC236}">
                <a16:creationId xmlns:a16="http://schemas.microsoft.com/office/drawing/2014/main" id="{8129C523-537F-79C9-D886-37D9D9A97F81}"/>
              </a:ext>
            </a:extLst>
          </p:cNvPr>
          <p:cNvPicPr>
            <a:picLocks noChangeAspect="1"/>
          </p:cNvPicPr>
          <p:nvPr/>
        </p:nvPicPr>
        <p:blipFill>
          <a:blip r:embed="rId4"/>
          <a:stretch>
            <a:fillRect/>
          </a:stretch>
        </p:blipFill>
        <p:spPr>
          <a:xfrm>
            <a:off x="0" y="0"/>
            <a:ext cx="7560000" cy="4913416"/>
          </a:xfrm>
          <a:prstGeom prst="rect">
            <a:avLst/>
          </a:prstGeom>
        </p:spPr>
      </p:pic>
      <p:pic>
        <p:nvPicPr>
          <p:cNvPr id="11" name="Picture 10">
            <a:extLst>
              <a:ext uri="{FF2B5EF4-FFF2-40B4-BE49-F238E27FC236}">
                <a16:creationId xmlns:a16="http://schemas.microsoft.com/office/drawing/2014/main" id="{87745D70-2225-F423-27EB-82D4C505CD51}"/>
              </a:ext>
            </a:extLst>
          </p:cNvPr>
          <p:cNvPicPr>
            <a:picLocks noChangeAspect="1"/>
          </p:cNvPicPr>
          <p:nvPr/>
        </p:nvPicPr>
        <p:blipFill>
          <a:blip r:embed="rId5"/>
          <a:stretch>
            <a:fillRect/>
          </a:stretch>
        </p:blipFill>
        <p:spPr>
          <a:xfrm>
            <a:off x="4632000" y="3375960"/>
            <a:ext cx="7560000" cy="3482040"/>
          </a:xfrm>
          <a:prstGeom prst="rect">
            <a:avLst/>
          </a:prstGeom>
        </p:spPr>
      </p:pic>
    </p:spTree>
    <p:extLst>
      <p:ext uri="{BB962C8B-B14F-4D97-AF65-F5344CB8AC3E}">
        <p14:creationId xmlns:p14="http://schemas.microsoft.com/office/powerpoint/2010/main" val="618726088"/>
      </p:ext>
    </p:extLst>
  </p:cSld>
  <p:clrMapOvr>
    <a:masterClrMapping/>
  </p:clrMapOvr>
  <p:transition>
    <p:fade/>
  </p:transition>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_win32_DN_V3" id="{9F427321-9060-43C1-8B15-4D38A9FA231C}" vid="{F91C65FD-DCCD-4832-9662-5F5E106155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99F7478-D48A-4FC3-A70B-05B704278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10C717-93EF-4D86-BF6E-244725B73F0A}">
  <ds:schemaRefs>
    <ds:schemaRef ds:uri="http://schemas.microsoft.com/sharepoint/v3/contenttype/forms"/>
  </ds:schemaRefs>
</ds:datastoreItem>
</file>

<file path=customXml/itemProps3.xml><?xml version="1.0" encoding="utf-8"?>
<ds:datastoreItem xmlns:ds="http://schemas.openxmlformats.org/officeDocument/2006/customXml" ds:itemID="{0629CA71-ACFA-46CC-8E61-4A5AB670DDE8}">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schemas.microsoft.com/sharepoint/v3"/>
    <ds:schemaRef ds:uri="http://purl.org/dc/terms/"/>
    <ds:schemaRef ds:uri="230e9df3-be65-4c73-a93b-d1236ebd677e"/>
    <ds:schemaRef ds:uri="16c05727-aa75-4e4a-9b5f-8a80a1165891"/>
    <ds:schemaRef ds:uri="71af3243-3dd4-4a8d-8c0d-dd76da1f02a5"/>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1875</TotalTime>
  <Words>4777</Words>
  <Application>Microsoft Office PowerPoint</Application>
  <PresentationFormat>Widescreen</PresentationFormat>
  <Paragraphs>649</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Aptos</vt:lpstr>
      <vt:lpstr>Arial</vt:lpstr>
      <vt:lpstr>Neue Haas Grotesk Text Pro</vt:lpstr>
      <vt:lpstr>Wingdings</vt:lpstr>
      <vt:lpstr>Helena</vt:lpstr>
      <vt:lpstr>Training: How to Use and Fill new Financial Plan v02.10</vt:lpstr>
      <vt:lpstr>Agenda</vt:lpstr>
      <vt:lpstr>Introduction</vt:lpstr>
      <vt:lpstr>Objectives of the Training</vt:lpstr>
      <vt:lpstr>Prerequisite</vt:lpstr>
      <vt:lpstr>Overview of the Financial Plan</vt:lpstr>
      <vt:lpstr>Steps for completing the Financial Plan</vt:lpstr>
      <vt:lpstr>And the result is...</vt:lpstr>
      <vt:lpstr>And the result is…</vt:lpstr>
      <vt:lpstr>Thank You</vt:lpstr>
      <vt:lpstr>Excel Version and File Settings</vt:lpstr>
      <vt:lpstr>Step 0 – About Excel version</vt:lpstr>
      <vt:lpstr>Step 1 – Before to Open the file</vt:lpstr>
      <vt:lpstr>Step 2 – Open the file (1/2)</vt:lpstr>
      <vt:lpstr>Step 2 – Open the file (2/2)</vt:lpstr>
      <vt:lpstr>Excel Financial Plan Tabs</vt:lpstr>
      <vt:lpstr>InputData Tab (1/7)</vt:lpstr>
      <vt:lpstr>InputData Tab (2/7)</vt:lpstr>
      <vt:lpstr>InputData Tab (3/7)</vt:lpstr>
      <vt:lpstr>InputData Tab (4/7)</vt:lpstr>
      <vt:lpstr>InputData Tab (5/7)</vt:lpstr>
      <vt:lpstr>InputData Tab (6/7)</vt:lpstr>
      <vt:lpstr>InputData Tab (7/7)</vt:lpstr>
      <vt:lpstr>RevenueData Tab (1/4)</vt:lpstr>
      <vt:lpstr>RevenueData Tab (2/4)</vt:lpstr>
      <vt:lpstr>RevenueData Tab (3/4)</vt:lpstr>
      <vt:lpstr>RevenueData Tab (4/4)</vt:lpstr>
      <vt:lpstr>RevenueData Tab FAQ</vt:lpstr>
      <vt:lpstr>RevenuePivot Tab (1/1)</vt:lpstr>
      <vt:lpstr>RevenueChart Tab (1/1)</vt:lpstr>
      <vt:lpstr>FinanceData Tab (1/8)</vt:lpstr>
      <vt:lpstr>FinanceData Tab (2/8) - Section 2 : Operating Expenses</vt:lpstr>
      <vt:lpstr>FinanceData Tab (3/8) - Section 3 : Investment and Amortisation</vt:lpstr>
      <vt:lpstr>FinanceData Tab (4/8) - Section 4 : Working Capital</vt:lpstr>
      <vt:lpstr>FinanceData Tab (5/8) - Section 5 : Profit and Loss Statement</vt:lpstr>
      <vt:lpstr>FinanceData Tab (6/8) – Section 6 : Cash Flow Statement</vt:lpstr>
      <vt:lpstr>FinanceData Tab (7/8) – Section 7 : Source of Financing</vt:lpstr>
      <vt:lpstr>FinanceData Tab (8/8)</vt:lpstr>
      <vt:lpstr>FinanceData Tab FAQ</vt:lpstr>
      <vt:lpstr>FinancePivot Tab (1/2)</vt:lpstr>
      <vt:lpstr>FinancePivot Tab (2/2)</vt:lpstr>
      <vt:lpstr>FinanceChart Tab (1/4)</vt:lpstr>
      <vt:lpstr>FinanceChart Tab (2/4)</vt:lpstr>
      <vt:lpstr>FinanceChart Tab (3/4)</vt:lpstr>
      <vt:lpstr>FinanceChart Tab (4/4)</vt:lpstr>
      <vt:lpstr>Simulation</vt:lpstr>
      <vt:lpstr>Plan Validation and Review</vt:lpstr>
      <vt:lpstr>Validation and Review</vt:lpstr>
      <vt:lpstr>Exporting and Sharing</vt:lpstr>
      <vt:lpstr>Q&amp;A</vt:lpstr>
      <vt:lpstr>Q&amp;A</vt:lpstr>
      <vt:lpstr>Thank You</vt:lpstr>
      <vt:lpstr>Jean Beka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admin@BE2MC.onmicrosoft.com</dc:creator>
  <cp:keywords>v13 linked to v2 plan</cp:keywords>
  <cp:lastModifiedBy>Jean BEKA</cp:lastModifiedBy>
  <cp:revision>70</cp:revision>
  <dcterms:created xsi:type="dcterms:W3CDTF">2024-06-26T20:20:27Z</dcterms:created>
  <dcterms:modified xsi:type="dcterms:W3CDTF">2025-11-02T16:38:58Z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