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sldIdLst>
    <p:sldId id="256" r:id="rId5"/>
    <p:sldId id="271" r:id="rId6"/>
    <p:sldId id="272" r:id="rId7"/>
    <p:sldId id="278" r:id="rId8"/>
    <p:sldId id="282" r:id="rId9"/>
    <p:sldId id="259" r:id="rId10"/>
    <p:sldId id="281" r:id="rId11"/>
    <p:sldId id="267" r:id="rId12"/>
    <p:sldId id="260" r:id="rId13"/>
    <p:sldId id="258" r:id="rId14"/>
    <p:sldId id="268" r:id="rId15"/>
    <p:sldId id="283" r:id="rId16"/>
    <p:sldId id="269" r:id="rId17"/>
    <p:sldId id="279" r:id="rId18"/>
    <p:sldId id="257" r:id="rId19"/>
    <p:sldId id="276" r:id="rId20"/>
    <p:sldId id="265" r:id="rId21"/>
    <p:sldId id="284" r:id="rId22"/>
  </p:sldIdLst>
  <p:sldSz cx="12192000" cy="6858000"/>
  <p:notesSz cx="6858000" cy="99456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E0F4E-7375-4BB5-98E9-733E44615530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99DB6-A6FF-412D-A59C-193C11442B5C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496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B2A5A-C54A-477D-8CF3-3B99E4366AD2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31093-52AA-43CC-9ECB-7E38323EC379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47C1E-4626-47C3-B844-AA45CB7AA5EC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1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C907DE-9E5A-4FD4-A243-0A12CDD1BF52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518766-27D7-4891-9535-6AAC13116A7A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8BD9-3C26-4D17-A97A-5C03180D32DA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BEE6B-F0F2-4215-9316-8DA383456B5C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2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A6DB38-696D-4CBB-9BB3-B4045B13AF34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1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BA772F-6AE5-4820-80D2-8C15A9D5DBEE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>
                <a:solidFill>
                  <a:prstClr val="black"/>
                </a:solidFill>
              </a:rPr>
              <a:t>26-03-2019</a:t>
            </a:r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8917" y="63817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901E1-C7DB-4AF4-9139-2B5B84EDEE97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 txBox="1">
            <a:spLocks/>
          </p:cNvSpPr>
          <p:nvPr userDrawn="1"/>
        </p:nvSpPr>
        <p:spPr>
          <a:xfrm>
            <a:off x="0" y="1439864"/>
            <a:ext cx="12192000" cy="54181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 indent="-457200">
              <a:lnSpc>
                <a:spcPts val="3400"/>
              </a:lnSpc>
              <a:spcBef>
                <a:spcPts val="1200"/>
              </a:spcBef>
              <a:buFont typeface="Arial"/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</p:txBody>
      </p:sp>
      <p:pic>
        <p:nvPicPr>
          <p:cNvPr id="1027" name="Picture 8" descr="lign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133" y="404813"/>
            <a:ext cx="61384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0" descr="Logo Ondernemers voor ondernemers-Black_Horiz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501651"/>
            <a:ext cx="3937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jdelijke aanduiding voor inhoud 2"/>
          <p:cNvSpPr txBox="1">
            <a:spLocks/>
          </p:cNvSpPr>
          <p:nvPr userDrawn="1"/>
        </p:nvSpPr>
        <p:spPr>
          <a:xfrm>
            <a:off x="1" y="1439863"/>
            <a:ext cx="12240684" cy="5580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0" indent="-457200">
              <a:lnSpc>
                <a:spcPts val="3400"/>
              </a:lnSpc>
              <a:spcBef>
                <a:spcPts val="1200"/>
              </a:spcBef>
              <a:buFont typeface="Arial"/>
              <a:buNone/>
              <a:defRPr/>
            </a:pPr>
            <a:endParaRPr lang="nl-B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for the financial plan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Finance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fun</a:t>
            </a:r>
            <a:endParaRPr lang="nl-BE" dirty="0"/>
          </a:p>
          <a:p>
            <a:r>
              <a:rPr lang="nl-BE" dirty="0"/>
              <a:t>Finance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partner</a:t>
            </a:r>
          </a:p>
          <a:p>
            <a:r>
              <a:rPr lang="nl-BE" dirty="0"/>
              <a:t>Finance </a:t>
            </a:r>
            <a:r>
              <a:rPr lang="nl-BE" dirty="0" err="1"/>
              <a:t>understands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</a:t>
            </a:r>
            <a:r>
              <a:rPr lang="nl-BE" dirty="0" err="1"/>
              <a:t>businesplan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6216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272" y="385180"/>
            <a:ext cx="5476702" cy="1000036"/>
          </a:xfrm>
        </p:spPr>
        <p:txBody>
          <a:bodyPr>
            <a:normAutofit/>
          </a:bodyPr>
          <a:lstStyle/>
          <a:p>
            <a:r>
              <a:rPr lang="nl-BE" sz="3600" dirty="0"/>
              <a:t>Investment plan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991673" y="1687132"/>
            <a:ext cx="10265075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the planned investments 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List these for year 1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If you plan investments for the following year(s) list them too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Concrete for year 2 : fill the amounts in the corresponding column of year 2 and do the same for year 3.</a:t>
            </a:r>
            <a:endParaRPr lang="en-US" sz="2400" dirty="0">
              <a:cs typeface="Calibri"/>
            </a:endParaRP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Complete a depreciation table over time depending the economic life cycle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086C61-62AD-438A-8F8B-B6A3E257A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94BEE6B-F0F2-4215-9316-8DA383456B5C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4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52655" y="493813"/>
            <a:ext cx="614310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800" dirty="0" err="1"/>
              <a:t>Exercise</a:t>
            </a:r>
            <a:r>
              <a:rPr lang="nl-BE" sz="2800" dirty="0"/>
              <a:t> B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073231" y="4687427"/>
            <a:ext cx="997154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Expenses</a:t>
            </a:r>
            <a:r>
              <a:rPr lang="nl-BE" sz="2400" dirty="0"/>
              <a:t> detail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Investment plan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Integration P&amp;L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nl-BE" sz="24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8F2BB44-6DE9-4E23-B9BD-4ABDB167CC12}"/>
              </a:ext>
            </a:extLst>
          </p:cNvPr>
          <p:cNvSpPr txBox="1"/>
          <p:nvPr/>
        </p:nvSpPr>
        <p:spPr>
          <a:xfrm>
            <a:off x="975852" y="1934496"/>
            <a:ext cx="10068231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 err="1"/>
              <a:t>Discuss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following</a:t>
            </a:r>
            <a:r>
              <a:rPr lang="nl-NL" sz="2400" dirty="0"/>
              <a:t> steps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coaches</a:t>
            </a:r>
            <a:endParaRPr lang="nl-NL" sz="2400" dirty="0">
              <a:cs typeface="Calibri"/>
            </a:endParaRPr>
          </a:p>
          <a:p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regard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list of </a:t>
            </a:r>
            <a:r>
              <a:rPr lang="nl-NL" sz="2400" dirty="0" err="1"/>
              <a:t>expenses</a:t>
            </a:r>
            <a:r>
              <a:rPr lang="nl-NL" sz="2400" dirty="0"/>
              <a:t> 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regard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investment plan:</a:t>
            </a:r>
            <a:endParaRPr lang="nl-NL" sz="2400" dirty="0">
              <a:cs typeface="Calibri"/>
            </a:endParaRPr>
          </a:p>
          <a:p>
            <a:endParaRPr lang="nl-NL" sz="2400" dirty="0">
              <a:cs typeface="Calibri"/>
            </a:endParaRPr>
          </a:p>
          <a:p>
            <a:r>
              <a:rPr lang="nl-NL" sz="2400" dirty="0" err="1"/>
              <a:t>which</a:t>
            </a:r>
            <a:r>
              <a:rPr lang="nl-NL" sz="2400" dirty="0"/>
              <a:t> </a:t>
            </a:r>
            <a:r>
              <a:rPr lang="nl-NL" sz="2400" dirty="0" err="1"/>
              <a:t>elements</a:t>
            </a:r>
            <a:r>
              <a:rPr lang="nl-NL" sz="2400" dirty="0"/>
              <a:t> are relevant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endParaRPr lang="nl-NL" sz="2400" dirty="0">
              <a:cs typeface="Calibri"/>
            </a:endParaRPr>
          </a:p>
          <a:p>
            <a:r>
              <a:rPr lang="nl-NL" sz="2400" dirty="0" err="1"/>
              <a:t>and</a:t>
            </a:r>
            <a:r>
              <a:rPr lang="nl-NL" sz="2400" dirty="0"/>
              <a:t> / or</a:t>
            </a:r>
            <a:endParaRPr lang="nl-NL" sz="2400" dirty="0">
              <a:cs typeface="Calibri"/>
            </a:endParaRPr>
          </a:p>
          <a:p>
            <a:r>
              <a:rPr lang="nl-NL" sz="2400" dirty="0" err="1"/>
              <a:t>which</a:t>
            </a:r>
            <a:r>
              <a:rPr lang="nl-NL" sz="2400" dirty="0"/>
              <a:t> </a:t>
            </a:r>
            <a:r>
              <a:rPr lang="nl-NL" sz="2400" dirty="0" err="1"/>
              <a:t>elements</a:t>
            </a:r>
            <a:r>
              <a:rPr lang="nl-NL" sz="2400" dirty="0"/>
              <a:t> are </a:t>
            </a:r>
            <a:r>
              <a:rPr lang="nl-NL" sz="2400" dirty="0" err="1"/>
              <a:t>not</a:t>
            </a:r>
            <a:r>
              <a:rPr lang="nl-NL" sz="2400" dirty="0"/>
              <a:t> relevant</a:t>
            </a:r>
            <a:endParaRPr lang="nl-NL" sz="2400" dirty="0">
              <a:cs typeface="Calibri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1393DD3-B9B5-40A6-A595-0B7A2539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0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/>
              <a:t>                                                          </a:t>
            </a:r>
            <a:br>
              <a:rPr lang="nl-BE" sz="2800" dirty="0"/>
            </a:br>
            <a:r>
              <a:rPr lang="nl-BE" sz="2800" dirty="0"/>
              <a:t>                                                               </a:t>
            </a:r>
            <a:r>
              <a:rPr lang="nl-BE" sz="2800" dirty="0" err="1"/>
              <a:t>Determine</a:t>
            </a:r>
            <a:r>
              <a:rPr lang="nl-BE" sz="2800" dirty="0"/>
              <a:t> </a:t>
            </a:r>
            <a:r>
              <a:rPr lang="nl-BE" sz="2800" dirty="0" err="1"/>
              <a:t>the</a:t>
            </a:r>
            <a:r>
              <a:rPr lang="nl-BE" sz="2800" dirty="0"/>
              <a:t> </a:t>
            </a:r>
            <a:r>
              <a:rPr lang="nl-BE" sz="2800" dirty="0" err="1"/>
              <a:t>need</a:t>
            </a:r>
            <a:r>
              <a:rPr lang="nl-BE" sz="2800" dirty="0"/>
              <a:t> of </a:t>
            </a:r>
            <a:r>
              <a:rPr lang="nl-BE" sz="2800" dirty="0" err="1"/>
              <a:t>working</a:t>
            </a:r>
            <a:r>
              <a:rPr lang="nl-BE" sz="2800" dirty="0"/>
              <a:t> </a:t>
            </a:r>
            <a:r>
              <a:rPr lang="nl-BE" sz="2800" dirty="0" err="1"/>
              <a:t>capital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46675"/>
          </a:xfrm>
        </p:spPr>
        <p:txBody>
          <a:bodyPr/>
          <a:lstStyle/>
          <a:p>
            <a:pPr marL="0" indent="0">
              <a:buNone/>
            </a:pPr>
            <a:r>
              <a:rPr lang="nl-BE" sz="2800" dirty="0" err="1"/>
              <a:t>You</a:t>
            </a:r>
            <a:r>
              <a:rPr lang="nl-BE" sz="2800" dirty="0"/>
              <a:t> </a:t>
            </a:r>
            <a:r>
              <a:rPr lang="nl-BE" sz="2800" dirty="0" err="1"/>
              <a:t>define</a:t>
            </a:r>
            <a:r>
              <a:rPr lang="nl-BE" sz="2800" dirty="0"/>
              <a:t> at the end of </a:t>
            </a:r>
            <a:r>
              <a:rPr lang="nl-BE" sz="2800" dirty="0" err="1"/>
              <a:t>each</a:t>
            </a:r>
            <a:r>
              <a:rPr lang="nl-BE" sz="2800" dirty="0"/>
              <a:t> </a:t>
            </a:r>
            <a:r>
              <a:rPr lang="nl-BE" sz="2800" dirty="0" err="1"/>
              <a:t>period</a:t>
            </a:r>
            <a:r>
              <a:rPr lang="nl-BE" sz="2800" dirty="0"/>
              <a:t> the </a:t>
            </a:r>
            <a:r>
              <a:rPr lang="nl-BE" sz="2800" dirty="0" err="1"/>
              <a:t>value</a:t>
            </a:r>
            <a:r>
              <a:rPr lang="nl-BE" sz="2800" dirty="0"/>
              <a:t> of : </a:t>
            </a:r>
          </a:p>
          <a:p>
            <a:r>
              <a:rPr lang="nl-BE" dirty="0"/>
              <a:t>Stock : raw </a:t>
            </a:r>
            <a:r>
              <a:rPr lang="nl-BE" dirty="0" err="1"/>
              <a:t>materials</a:t>
            </a:r>
            <a:r>
              <a:rPr lang="nl-BE" dirty="0"/>
              <a:t>, </a:t>
            </a:r>
            <a:r>
              <a:rPr lang="nl-BE" sz="2400" dirty="0"/>
              <a:t>semi-</a:t>
            </a:r>
            <a:r>
              <a:rPr lang="nl-BE" sz="2400" dirty="0" err="1"/>
              <a:t>finished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finished</a:t>
            </a:r>
            <a:r>
              <a:rPr lang="nl-BE" sz="2400" dirty="0"/>
              <a:t> </a:t>
            </a:r>
            <a:r>
              <a:rPr lang="nl-BE" sz="2400" dirty="0" err="1"/>
              <a:t>goods</a:t>
            </a:r>
            <a:endParaRPr lang="nl-BE" sz="2400" dirty="0"/>
          </a:p>
          <a:p>
            <a:r>
              <a:rPr lang="nl-BE" dirty="0" err="1"/>
              <a:t>Receivables</a:t>
            </a:r>
            <a:r>
              <a:rPr lang="nl-BE" dirty="0"/>
              <a:t> : the </a:t>
            </a:r>
            <a:r>
              <a:rPr lang="nl-BE" dirty="0" err="1"/>
              <a:t>amount</a:t>
            </a:r>
            <a:r>
              <a:rPr lang="nl-BE" dirty="0"/>
              <a:t> of </a:t>
            </a:r>
            <a:r>
              <a:rPr lang="en-US" dirty="0"/>
              <a:t>invoices of customers who still have to pay</a:t>
            </a:r>
            <a:endParaRPr lang="nl-BE" dirty="0"/>
          </a:p>
          <a:p>
            <a:r>
              <a:rPr lang="nl-BE" dirty="0" err="1"/>
              <a:t>Payables</a:t>
            </a:r>
            <a:r>
              <a:rPr lang="nl-BE" dirty="0"/>
              <a:t> : </a:t>
            </a:r>
            <a:r>
              <a:rPr lang="en-US" dirty="0"/>
              <a:t>the invoices of the suppliers that still have to be paid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800" dirty="0"/>
              <a:t>The </a:t>
            </a:r>
            <a:r>
              <a:rPr lang="nl-BE" sz="2800" dirty="0" err="1"/>
              <a:t>need</a:t>
            </a:r>
            <a:r>
              <a:rPr lang="nl-BE" sz="2800" dirty="0"/>
              <a:t> </a:t>
            </a:r>
            <a:r>
              <a:rPr lang="nl-BE" sz="2800" dirty="0" err="1"/>
              <a:t>for</a:t>
            </a:r>
            <a:r>
              <a:rPr lang="nl-BE" sz="2800" dirty="0"/>
              <a:t> </a:t>
            </a:r>
            <a:r>
              <a:rPr lang="nl-BE" sz="2800" dirty="0" err="1"/>
              <a:t>working</a:t>
            </a:r>
            <a:r>
              <a:rPr lang="nl-BE" sz="2800" dirty="0"/>
              <a:t> </a:t>
            </a:r>
            <a:r>
              <a:rPr lang="nl-BE" sz="2800" dirty="0" err="1"/>
              <a:t>capital</a:t>
            </a:r>
            <a:r>
              <a:rPr lang="nl-BE" sz="2800" dirty="0"/>
              <a:t> = stock + </a:t>
            </a:r>
            <a:r>
              <a:rPr lang="nl-BE" sz="2800" dirty="0" err="1"/>
              <a:t>receivables</a:t>
            </a:r>
            <a:r>
              <a:rPr lang="nl-BE" sz="2800" dirty="0"/>
              <a:t> – </a:t>
            </a:r>
            <a:r>
              <a:rPr lang="nl-BE" sz="2800" dirty="0" err="1"/>
              <a:t>payables</a:t>
            </a:r>
            <a:endParaRPr lang="nl-BE" sz="2800" dirty="0"/>
          </a:p>
          <a:p>
            <a:pPr marL="0" indent="0">
              <a:buNone/>
            </a:pPr>
            <a:r>
              <a:rPr lang="en-US" sz="2800" dirty="0"/>
              <a:t>On </a:t>
            </a:r>
            <a:r>
              <a:rPr lang="en-US" sz="2800" dirty="0" err="1"/>
              <a:t>yearbasis</a:t>
            </a:r>
            <a:r>
              <a:rPr lang="en-US" sz="2800" dirty="0"/>
              <a:t> you calculate the average of the 12 monthly amounts</a:t>
            </a:r>
            <a:endParaRPr lang="nl-BE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44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9E29D2B-2D2E-4709-A7B0-1328AF886D14}"/>
              </a:ext>
            </a:extLst>
          </p:cNvPr>
          <p:cNvSpPr txBox="1"/>
          <p:nvPr/>
        </p:nvSpPr>
        <p:spPr>
          <a:xfrm>
            <a:off x="6096000" y="439388"/>
            <a:ext cx="67056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600" dirty="0" err="1"/>
              <a:t>Exercise</a:t>
            </a:r>
            <a:r>
              <a:rPr lang="nl-NL" sz="3600" dirty="0"/>
              <a:t> C </a:t>
            </a:r>
            <a:endParaRPr lang="nl-NL" sz="3600" dirty="0"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7A725AC-1F30-45E7-ADF7-D67546D2DE1C}"/>
              </a:ext>
            </a:extLst>
          </p:cNvPr>
          <p:cNvSpPr txBox="1"/>
          <p:nvPr/>
        </p:nvSpPr>
        <p:spPr>
          <a:xfrm>
            <a:off x="751562" y="2693096"/>
            <a:ext cx="11110673" cy="19389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 err="1">
                <a:cs typeface="Calibri"/>
              </a:rPr>
              <a:t>Now</a:t>
            </a:r>
            <a:r>
              <a:rPr lang="nl-NL" sz="240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discuss together with your coaches</a:t>
            </a: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The </a:t>
            </a:r>
            <a:r>
              <a:rPr lang="nl-NL" sz="2400" dirty="0" err="1">
                <a:cs typeface="Calibri"/>
              </a:rPr>
              <a:t>interpretation</a:t>
            </a:r>
            <a:r>
              <a:rPr lang="nl-NL" sz="2400" dirty="0">
                <a:cs typeface="Calibri"/>
              </a:rPr>
              <a:t> of </a:t>
            </a:r>
            <a:r>
              <a:rPr lang="nl-NL" sz="2400" dirty="0" err="1">
                <a:cs typeface="Calibri"/>
              </a:rPr>
              <a:t>your</a:t>
            </a:r>
            <a:r>
              <a:rPr lang="nl-NL" sz="2400" dirty="0">
                <a:cs typeface="Calibri"/>
              </a:rPr>
              <a:t> </a:t>
            </a:r>
            <a:r>
              <a:rPr lang="nl-NL" sz="2400" dirty="0" err="1">
                <a:cs typeface="Calibri"/>
              </a:rPr>
              <a:t>working</a:t>
            </a:r>
            <a:r>
              <a:rPr lang="nl-NL" sz="2400" dirty="0">
                <a:cs typeface="Calibri"/>
              </a:rPr>
              <a:t> </a:t>
            </a:r>
            <a:r>
              <a:rPr lang="nl-NL" sz="2400" dirty="0" err="1">
                <a:cs typeface="Calibri"/>
              </a:rPr>
              <a:t>capital</a:t>
            </a:r>
            <a:endParaRPr lang="nl-NL" sz="2400" dirty="0">
              <a:cs typeface="Calibri"/>
            </a:endParaRPr>
          </a:p>
          <a:p>
            <a:endParaRPr lang="nl-NL" sz="2400" dirty="0">
              <a:cs typeface="Calibri"/>
            </a:endParaRPr>
          </a:p>
          <a:p>
            <a:r>
              <a:rPr lang="nl-NL" sz="2400" dirty="0">
                <a:cs typeface="Calibri"/>
              </a:rPr>
              <a:t>The financial sources </a:t>
            </a:r>
            <a:r>
              <a:rPr lang="nl-NL" sz="2400" dirty="0" err="1">
                <a:cs typeface="Calibri"/>
              </a:rPr>
              <a:t>you</a:t>
            </a:r>
            <a:r>
              <a:rPr lang="nl-NL" sz="2400" dirty="0">
                <a:cs typeface="Calibri"/>
              </a:rPr>
              <a:t> have in mind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A2285-BFD2-47F0-9020-4301FB92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51F279-A818-4047-A12C-14CA22A50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61985"/>
          </a:xfrm>
        </p:spPr>
        <p:txBody>
          <a:bodyPr anchor="t"/>
          <a:lstStyle/>
          <a:p>
            <a:r>
              <a:rPr lang="nl-BE" sz="2400" dirty="0" err="1"/>
              <a:t>Why</a:t>
            </a:r>
            <a:r>
              <a:rPr lang="nl-BE" sz="2400" dirty="0"/>
              <a:t> ? </a:t>
            </a:r>
            <a:endParaRPr lang="nl-BE" sz="2400" dirty="0">
              <a:cs typeface="Calibri"/>
            </a:endParaRPr>
          </a:p>
          <a:p>
            <a:pPr marL="457200" lvl="1" indent="0">
              <a:buNone/>
            </a:pPr>
            <a:r>
              <a:rPr lang="nl-BE" sz="2400" dirty="0"/>
              <a:t>Showing </a:t>
            </a:r>
            <a:r>
              <a:rPr lang="nl-BE" sz="2400" dirty="0" err="1"/>
              <a:t>the</a:t>
            </a:r>
            <a:r>
              <a:rPr lang="nl-BE" sz="2400" dirty="0"/>
              <a:t> forecast of </a:t>
            </a:r>
            <a:r>
              <a:rPr lang="nl-BE" sz="2400" dirty="0" err="1"/>
              <a:t>your</a:t>
            </a:r>
            <a:r>
              <a:rPr lang="nl-BE" sz="2400" dirty="0"/>
              <a:t> cashflow is important </a:t>
            </a:r>
            <a:r>
              <a:rPr lang="nl-BE" sz="2400" dirty="0" err="1">
                <a:ea typeface="+mn-lt"/>
                <a:cs typeface="+mn-lt"/>
              </a:rPr>
              <a:t>to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proof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that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your</a:t>
            </a:r>
            <a:r>
              <a:rPr lang="nl-BE" sz="2400" dirty="0">
                <a:ea typeface="+mn-lt"/>
                <a:cs typeface="+mn-lt"/>
              </a:rPr>
              <a:t> business </a:t>
            </a:r>
            <a:r>
              <a:rPr lang="nl-BE" sz="2400" dirty="0" err="1">
                <a:ea typeface="+mn-lt"/>
                <a:cs typeface="+mn-lt"/>
              </a:rPr>
              <a:t>proposal</a:t>
            </a:r>
            <a:r>
              <a:rPr lang="nl-BE" sz="2400" dirty="0">
                <a:ea typeface="+mn-lt"/>
                <a:cs typeface="+mn-lt"/>
              </a:rPr>
              <a:t> is </a:t>
            </a:r>
            <a:r>
              <a:rPr lang="nl-BE" sz="2400" b="1" dirty="0" err="1">
                <a:ea typeface="+mn-lt"/>
                <a:cs typeface="+mn-lt"/>
              </a:rPr>
              <a:t>sufficiently</a:t>
            </a:r>
            <a:r>
              <a:rPr lang="nl-BE" sz="2400" b="1" dirty="0">
                <a:ea typeface="+mn-lt"/>
                <a:cs typeface="+mn-lt"/>
              </a:rPr>
              <a:t> </a:t>
            </a:r>
            <a:r>
              <a:rPr lang="nl-BE" sz="2400" b="1" dirty="0" err="1">
                <a:ea typeface="+mn-lt"/>
                <a:cs typeface="+mn-lt"/>
              </a:rPr>
              <a:t>profitable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to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bear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all</a:t>
            </a:r>
            <a:r>
              <a:rPr lang="nl-BE" sz="2400" dirty="0">
                <a:ea typeface="+mn-lt"/>
                <a:cs typeface="+mn-lt"/>
              </a:rPr>
              <a:t> the </a:t>
            </a:r>
            <a:r>
              <a:rPr lang="nl-BE" sz="2400" dirty="0" err="1">
                <a:ea typeface="+mn-lt"/>
                <a:cs typeface="+mn-lt"/>
              </a:rPr>
              <a:t>costs</a:t>
            </a:r>
            <a:r>
              <a:rPr lang="nl-BE" sz="2400" dirty="0">
                <a:ea typeface="+mn-lt"/>
                <a:cs typeface="+mn-lt"/>
              </a:rPr>
              <a:t> (</a:t>
            </a:r>
            <a:r>
              <a:rPr lang="nl-BE" sz="2400" dirty="0" err="1">
                <a:ea typeface="+mn-lt"/>
                <a:cs typeface="+mn-lt"/>
              </a:rPr>
              <a:t>expenses</a:t>
            </a:r>
            <a:r>
              <a:rPr lang="nl-BE" sz="2400" dirty="0">
                <a:ea typeface="+mn-lt"/>
                <a:cs typeface="+mn-lt"/>
              </a:rPr>
              <a:t> </a:t>
            </a:r>
            <a:r>
              <a:rPr lang="nl-BE" sz="2400" dirty="0" err="1">
                <a:ea typeface="+mn-lt"/>
                <a:cs typeface="+mn-lt"/>
              </a:rPr>
              <a:t>and</a:t>
            </a:r>
            <a:r>
              <a:rPr lang="nl-BE" sz="2400" dirty="0">
                <a:ea typeface="+mn-lt"/>
                <a:cs typeface="+mn-lt"/>
              </a:rPr>
              <a:t> financial </a:t>
            </a:r>
            <a:r>
              <a:rPr lang="nl-BE" sz="2400" dirty="0" err="1">
                <a:ea typeface="+mn-lt"/>
                <a:cs typeface="+mn-lt"/>
              </a:rPr>
              <a:t>commitments</a:t>
            </a:r>
            <a:r>
              <a:rPr lang="nl-BE" sz="2400" dirty="0">
                <a:ea typeface="+mn-lt"/>
                <a:cs typeface="+mn-lt"/>
              </a:rPr>
              <a:t>)</a:t>
            </a:r>
            <a:endParaRPr lang="nl-BE" sz="2400" dirty="0">
              <a:cs typeface="Calibri"/>
            </a:endParaRPr>
          </a:p>
          <a:p>
            <a:r>
              <a:rPr lang="nl-BE" sz="2400" dirty="0" err="1"/>
              <a:t>Composition</a:t>
            </a:r>
            <a:r>
              <a:rPr lang="nl-BE" sz="2400" dirty="0"/>
              <a:t> : </a:t>
            </a:r>
            <a:endParaRPr lang="nl-BE" sz="2400" dirty="0">
              <a:cs typeface="Calibri"/>
            </a:endParaRPr>
          </a:p>
          <a:p>
            <a:pPr marL="457200" lvl="1" indent="0">
              <a:buNone/>
            </a:pPr>
            <a:r>
              <a:rPr lang="nl-BE" sz="1800" dirty="0">
                <a:ea typeface="+mn-lt"/>
                <a:cs typeface="+mn-lt"/>
              </a:rPr>
              <a:t>Starting from the cash/bank position at the beginning of a period (own company money ) + net </a:t>
            </a:r>
            <a:r>
              <a:rPr lang="nl-BE" sz="1800" dirty="0" err="1">
                <a:ea typeface="+mn-lt"/>
                <a:cs typeface="+mn-lt"/>
              </a:rPr>
              <a:t>profit</a:t>
            </a:r>
            <a:r>
              <a:rPr lang="nl-BE" sz="1800" dirty="0">
                <a:ea typeface="+mn-lt"/>
                <a:cs typeface="+mn-lt"/>
              </a:rPr>
              <a:t> + </a:t>
            </a:r>
            <a:r>
              <a:rPr lang="nl-BE" sz="1800" dirty="0" err="1">
                <a:ea typeface="+mn-lt"/>
                <a:cs typeface="+mn-lt"/>
              </a:rPr>
              <a:t>amortization</a:t>
            </a:r>
            <a:r>
              <a:rPr lang="nl-BE" sz="1800" dirty="0">
                <a:ea typeface="+mn-lt"/>
                <a:cs typeface="+mn-lt"/>
              </a:rPr>
              <a:t>/</a:t>
            </a:r>
            <a:r>
              <a:rPr lang="nl-BE" sz="1800" dirty="0" err="1">
                <a:ea typeface="+mn-lt"/>
                <a:cs typeface="+mn-lt"/>
              </a:rPr>
              <a:t>depreciation</a:t>
            </a:r>
            <a:r>
              <a:rPr lang="nl-BE" sz="1800" dirty="0">
                <a:ea typeface="+mn-lt"/>
                <a:cs typeface="+mn-lt"/>
              </a:rPr>
              <a:t> of </a:t>
            </a:r>
            <a:r>
              <a:rPr lang="nl-BE" sz="1800" dirty="0" err="1">
                <a:ea typeface="+mn-lt"/>
                <a:cs typeface="+mn-lt"/>
              </a:rPr>
              <a:t>that</a:t>
            </a:r>
            <a:r>
              <a:rPr lang="nl-BE" sz="1800" dirty="0">
                <a:ea typeface="+mn-lt"/>
                <a:cs typeface="+mn-lt"/>
              </a:rPr>
              <a:t> </a:t>
            </a:r>
            <a:r>
              <a:rPr lang="nl-BE" sz="1800" dirty="0" err="1">
                <a:ea typeface="+mn-lt"/>
                <a:cs typeface="+mn-lt"/>
              </a:rPr>
              <a:t>period</a:t>
            </a:r>
            <a:endParaRPr lang="nl-BE" sz="1800" dirty="0"/>
          </a:p>
          <a:p>
            <a:pPr marL="457200" lvl="1" indent="0">
              <a:buNone/>
            </a:pPr>
            <a:r>
              <a:rPr lang="nl-BE" sz="1800" dirty="0"/>
              <a:t>Minus </a:t>
            </a:r>
            <a:r>
              <a:rPr lang="nl-BE" sz="1800" dirty="0" err="1"/>
              <a:t>need</a:t>
            </a:r>
            <a:r>
              <a:rPr lang="nl-BE" sz="1800" dirty="0"/>
              <a:t> </a:t>
            </a:r>
            <a:r>
              <a:rPr lang="nl-BE" sz="1800" dirty="0" err="1"/>
              <a:t>for</a:t>
            </a:r>
            <a:r>
              <a:rPr lang="nl-BE" sz="1800" dirty="0"/>
              <a:t> </a:t>
            </a:r>
            <a:r>
              <a:rPr lang="nl-BE" sz="1800" dirty="0" err="1"/>
              <a:t>working</a:t>
            </a:r>
            <a:r>
              <a:rPr lang="nl-BE" sz="1800" dirty="0"/>
              <a:t> </a:t>
            </a:r>
            <a:r>
              <a:rPr lang="nl-BE" sz="1800" dirty="0" err="1"/>
              <a:t>capital</a:t>
            </a:r>
            <a:r>
              <a:rPr lang="nl-BE" sz="1800" dirty="0"/>
              <a:t> (stock, accounts </a:t>
            </a:r>
            <a:r>
              <a:rPr lang="nl-BE" sz="1800" dirty="0" err="1"/>
              <a:t>receivables</a:t>
            </a:r>
            <a:r>
              <a:rPr lang="nl-BE" sz="1800" dirty="0"/>
              <a:t>, </a:t>
            </a:r>
            <a:r>
              <a:rPr lang="nl-BE" sz="1800" dirty="0" err="1"/>
              <a:t>payables</a:t>
            </a:r>
            <a:r>
              <a:rPr lang="nl-BE" sz="1800" dirty="0"/>
              <a:t>)</a:t>
            </a:r>
          </a:p>
          <a:p>
            <a:pPr marL="457200" lvl="1" indent="0">
              <a:buNone/>
            </a:pPr>
            <a:r>
              <a:rPr lang="nl-BE" sz="1800" dirty="0">
                <a:cs typeface="Calibri"/>
              </a:rPr>
              <a:t>(For the first </a:t>
            </a:r>
            <a:r>
              <a:rPr lang="nl-BE" sz="1800" dirty="0" err="1">
                <a:cs typeface="Calibri"/>
              </a:rPr>
              <a:t>year</a:t>
            </a:r>
            <a:r>
              <a:rPr lang="nl-BE" sz="1800" dirty="0">
                <a:cs typeface="Calibri"/>
              </a:rPr>
              <a:t> </a:t>
            </a:r>
            <a:r>
              <a:rPr lang="nl-BE" sz="1800" dirty="0" err="1">
                <a:cs typeface="Calibri"/>
              </a:rPr>
              <a:t>and</a:t>
            </a:r>
            <a:r>
              <a:rPr lang="nl-BE" sz="1800" dirty="0">
                <a:cs typeface="Calibri"/>
              </a:rPr>
              <a:t> </a:t>
            </a:r>
            <a:r>
              <a:rPr lang="nl-BE" sz="1800" dirty="0" err="1">
                <a:cs typeface="Calibri"/>
              </a:rPr>
              <a:t>for</a:t>
            </a:r>
            <a:r>
              <a:rPr lang="nl-BE" sz="1800" dirty="0">
                <a:cs typeface="Calibri"/>
              </a:rPr>
              <a:t> the second </a:t>
            </a:r>
            <a:r>
              <a:rPr lang="nl-BE" sz="1800" dirty="0" err="1">
                <a:cs typeface="Calibri"/>
              </a:rPr>
              <a:t>year</a:t>
            </a:r>
            <a:r>
              <a:rPr lang="nl-BE" sz="1800" dirty="0">
                <a:cs typeface="Calibri"/>
              </a:rPr>
              <a:t> </a:t>
            </a:r>
            <a:r>
              <a:rPr lang="nl-BE" sz="1800" dirty="0" err="1">
                <a:cs typeface="Calibri"/>
              </a:rPr>
              <a:t>and</a:t>
            </a:r>
            <a:r>
              <a:rPr lang="nl-BE" sz="1800" dirty="0">
                <a:cs typeface="Calibri"/>
              </a:rPr>
              <a:t> </a:t>
            </a:r>
            <a:r>
              <a:rPr lang="nl-BE" sz="1800" dirty="0" err="1">
                <a:cs typeface="Calibri"/>
              </a:rPr>
              <a:t>further</a:t>
            </a:r>
            <a:r>
              <a:rPr lang="nl-BE" sz="1800" dirty="0">
                <a:cs typeface="Calibri"/>
              </a:rPr>
              <a:t> on the </a:t>
            </a:r>
            <a:r>
              <a:rPr lang="nl-BE" sz="1800" dirty="0" err="1">
                <a:cs typeface="Calibri"/>
              </a:rPr>
              <a:t>difference</a:t>
            </a:r>
            <a:r>
              <a:rPr lang="nl-BE" sz="1800" dirty="0">
                <a:cs typeface="Calibri"/>
              </a:rPr>
              <a:t> in </a:t>
            </a:r>
            <a:r>
              <a:rPr lang="nl-BE" sz="1800" dirty="0" err="1">
                <a:cs typeface="Calibri"/>
              </a:rPr>
              <a:t>need</a:t>
            </a:r>
            <a:r>
              <a:rPr lang="nl-BE" sz="1800" dirty="0">
                <a:cs typeface="Calibri"/>
              </a:rPr>
              <a:t> versus the </a:t>
            </a:r>
            <a:r>
              <a:rPr lang="nl-BE" sz="1800" dirty="0" err="1">
                <a:cs typeface="Calibri"/>
              </a:rPr>
              <a:t>year</a:t>
            </a:r>
            <a:r>
              <a:rPr lang="nl-BE" sz="1800" dirty="0">
                <a:cs typeface="Calibri"/>
              </a:rPr>
              <a:t> </a:t>
            </a:r>
            <a:r>
              <a:rPr lang="nl-BE" sz="1800" dirty="0" err="1">
                <a:cs typeface="Calibri"/>
              </a:rPr>
              <a:t>before</a:t>
            </a:r>
            <a:r>
              <a:rPr lang="nl-BE" sz="1800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nl-BE" sz="1800" dirty="0"/>
              <a:t>         Minus </a:t>
            </a:r>
            <a:r>
              <a:rPr lang="nl-BE" sz="1800" dirty="0" err="1"/>
              <a:t>capital</a:t>
            </a:r>
            <a:r>
              <a:rPr lang="nl-BE" sz="1800" dirty="0"/>
              <a:t> </a:t>
            </a:r>
            <a:r>
              <a:rPr lang="nl-BE" sz="1800" dirty="0" err="1"/>
              <a:t>expenditures</a:t>
            </a:r>
            <a:r>
              <a:rPr lang="nl-BE" sz="1800" dirty="0"/>
              <a:t> </a:t>
            </a:r>
            <a:r>
              <a:rPr lang="nl-BE" sz="1800" dirty="0" err="1"/>
              <a:t>for</a:t>
            </a:r>
            <a:r>
              <a:rPr lang="nl-BE" sz="1800" dirty="0"/>
              <a:t> </a:t>
            </a:r>
            <a:r>
              <a:rPr lang="nl-BE" sz="1800" dirty="0" err="1"/>
              <a:t>your</a:t>
            </a:r>
            <a:r>
              <a:rPr lang="nl-BE" sz="1800" dirty="0"/>
              <a:t> </a:t>
            </a:r>
            <a:r>
              <a:rPr lang="nl-BE" sz="1800" dirty="0" err="1"/>
              <a:t>investments</a:t>
            </a:r>
            <a:endParaRPr lang="nl-BE" sz="1800" dirty="0">
              <a:cs typeface="Calibri"/>
            </a:endParaRPr>
          </a:p>
          <a:p>
            <a:pPr marL="0" indent="0">
              <a:buNone/>
            </a:pPr>
            <a:r>
              <a:rPr lang="nl-BE" sz="1800" dirty="0"/>
              <a:t>         Plus </a:t>
            </a:r>
            <a:r>
              <a:rPr lang="nl-BE" sz="1800" dirty="0" err="1"/>
              <a:t>received</a:t>
            </a:r>
            <a:r>
              <a:rPr lang="nl-BE" sz="1800" dirty="0"/>
              <a:t> </a:t>
            </a:r>
            <a:r>
              <a:rPr lang="nl-BE" sz="1800" dirty="0" err="1"/>
              <a:t>loans</a:t>
            </a:r>
            <a:endParaRPr lang="nl-BE" sz="1800" dirty="0">
              <a:cs typeface="Calibri"/>
            </a:endParaRPr>
          </a:p>
          <a:p>
            <a:pPr marL="0" indent="0">
              <a:buNone/>
            </a:pPr>
            <a:r>
              <a:rPr lang="nl-BE" sz="1800" dirty="0"/>
              <a:t>         Minus </a:t>
            </a:r>
            <a:r>
              <a:rPr lang="nl-BE" sz="1800" dirty="0" err="1"/>
              <a:t>repayments</a:t>
            </a:r>
            <a:r>
              <a:rPr lang="nl-BE" sz="1800" dirty="0"/>
              <a:t> of </a:t>
            </a:r>
            <a:r>
              <a:rPr lang="nl-BE" sz="1800" dirty="0" err="1"/>
              <a:t>loan</a:t>
            </a:r>
            <a:r>
              <a:rPr lang="nl-BE" sz="1800" dirty="0"/>
              <a:t>(s)</a:t>
            </a:r>
            <a:endParaRPr lang="nl-BE" sz="1800" dirty="0">
              <a:cs typeface="Calibri"/>
            </a:endParaRPr>
          </a:p>
          <a:p>
            <a:pPr marL="0" indent="0">
              <a:buNone/>
            </a:pPr>
            <a:r>
              <a:rPr lang="nl-BE" sz="1800" dirty="0"/>
              <a:t>       -&gt; </a:t>
            </a:r>
            <a:r>
              <a:rPr lang="nl-BE" sz="1800" dirty="0" err="1"/>
              <a:t>Results</a:t>
            </a:r>
            <a:r>
              <a:rPr lang="nl-BE" sz="1800" dirty="0"/>
              <a:t> in the cash </a:t>
            </a:r>
            <a:r>
              <a:rPr lang="nl-BE" sz="1800" dirty="0" err="1"/>
              <a:t>position</a:t>
            </a:r>
            <a:r>
              <a:rPr lang="nl-BE" sz="1800" dirty="0"/>
              <a:t> at the end of </a:t>
            </a:r>
            <a:r>
              <a:rPr lang="nl-BE" sz="1800" dirty="0" err="1"/>
              <a:t>that</a:t>
            </a:r>
            <a:r>
              <a:rPr lang="nl-BE" sz="1800" dirty="0"/>
              <a:t> </a:t>
            </a:r>
            <a:r>
              <a:rPr lang="nl-BE" sz="1800" dirty="0" err="1"/>
              <a:t>period</a:t>
            </a:r>
            <a:r>
              <a:rPr lang="nl-BE" sz="1800" dirty="0"/>
              <a:t> : </a:t>
            </a:r>
            <a:r>
              <a:rPr lang="nl-BE" sz="1800" dirty="0" err="1"/>
              <a:t>should</a:t>
            </a:r>
            <a:r>
              <a:rPr lang="nl-BE" sz="1800" dirty="0"/>
              <a:t> </a:t>
            </a:r>
            <a:r>
              <a:rPr lang="nl-BE" sz="1800" dirty="0" err="1"/>
              <a:t>be</a:t>
            </a:r>
            <a:r>
              <a:rPr lang="nl-BE" sz="1800" dirty="0"/>
              <a:t> at </a:t>
            </a:r>
            <a:r>
              <a:rPr lang="nl-BE" sz="1800" dirty="0" err="1"/>
              <a:t>least</a:t>
            </a:r>
            <a:r>
              <a:rPr lang="nl-BE" sz="1800" dirty="0"/>
              <a:t> zero !</a:t>
            </a:r>
            <a:endParaRPr lang="nl-BE" sz="1800" dirty="0">
              <a:cs typeface="Calibri"/>
            </a:endParaRP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934B4F-BE98-4755-A968-59D15840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27B6E6-5EF5-403C-A70E-25123222CF96}"/>
              </a:ext>
            </a:extLst>
          </p:cNvPr>
          <p:cNvSpPr txBox="1"/>
          <p:nvPr/>
        </p:nvSpPr>
        <p:spPr>
          <a:xfrm>
            <a:off x="6096000" y="439388"/>
            <a:ext cx="5913120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 err="1"/>
              <a:t>Showing</a:t>
            </a:r>
            <a:r>
              <a:rPr lang="nl-NL" sz="3200" dirty="0"/>
              <a:t> </a:t>
            </a:r>
            <a:r>
              <a:rPr lang="nl-NL" sz="3200" dirty="0" err="1"/>
              <a:t>the</a:t>
            </a:r>
            <a:r>
              <a:rPr lang="nl-NL" sz="3200" dirty="0"/>
              <a:t> cash flow statement</a:t>
            </a:r>
            <a:endParaRPr lang="nl-NL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972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877097" y="450410"/>
            <a:ext cx="594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Short summary of the step by step development of a financial plan</a:t>
            </a:r>
            <a:endParaRPr lang="nl-BE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673800" y="1417569"/>
            <a:ext cx="10399208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400" dirty="0"/>
              <a:t>			                      1. Sales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gross</a:t>
            </a:r>
            <a:r>
              <a:rPr lang="nl-BE" sz="2400" dirty="0"/>
              <a:t> </a:t>
            </a:r>
            <a:r>
              <a:rPr lang="nl-BE" sz="2400" dirty="0" err="1"/>
              <a:t>margin</a:t>
            </a:r>
            <a:r>
              <a:rPr lang="nl-BE" sz="2400" dirty="0"/>
              <a:t> forecast</a:t>
            </a:r>
          </a:p>
          <a:p>
            <a:r>
              <a:rPr lang="nl-BE" sz="2400" dirty="0" err="1"/>
              <a:t>Ingrediënts</a:t>
            </a:r>
            <a:r>
              <a:rPr lang="nl-BE" sz="2400" dirty="0"/>
              <a:t> </a:t>
            </a:r>
            <a:r>
              <a:rPr lang="nl-BE" sz="2400" dirty="0" err="1"/>
              <a:t>for</a:t>
            </a:r>
            <a:r>
              <a:rPr lang="nl-BE" sz="2400" dirty="0"/>
              <a:t> the Profit &amp; </a:t>
            </a:r>
            <a:r>
              <a:rPr lang="nl-BE" sz="2400" dirty="0" err="1"/>
              <a:t>Loss</a:t>
            </a:r>
            <a:r>
              <a:rPr lang="nl-BE" sz="2400" dirty="0"/>
              <a:t>     2. Detail of </a:t>
            </a:r>
            <a:r>
              <a:rPr lang="nl-BE" sz="2400" dirty="0" err="1"/>
              <a:t>various</a:t>
            </a:r>
            <a:r>
              <a:rPr lang="nl-BE" sz="2400" dirty="0"/>
              <a:t> </a:t>
            </a:r>
            <a:r>
              <a:rPr lang="nl-BE" sz="2400" dirty="0" err="1"/>
              <a:t>expenses</a:t>
            </a:r>
            <a:endParaRPr lang="nl-BE" sz="2400" dirty="0"/>
          </a:p>
          <a:p>
            <a:r>
              <a:rPr lang="nl-BE" sz="2400" dirty="0"/>
              <a:t>		                                    3. Investment budget</a:t>
            </a:r>
          </a:p>
          <a:p>
            <a:endParaRPr lang="nl-BE" sz="2400" dirty="0"/>
          </a:p>
          <a:p>
            <a:r>
              <a:rPr lang="nl-BE" sz="2400" dirty="0"/>
              <a:t>Integration </a:t>
            </a:r>
            <a:r>
              <a:rPr lang="nl-BE" sz="2400" dirty="0" err="1"/>
              <a:t>into</a:t>
            </a:r>
            <a:r>
              <a:rPr lang="nl-BE" sz="2400" dirty="0"/>
              <a:t> a                                4. Profit &amp; </a:t>
            </a:r>
            <a:r>
              <a:rPr lang="nl-BE" sz="2400" dirty="0" err="1"/>
              <a:t>Loss</a:t>
            </a:r>
            <a:r>
              <a:rPr lang="nl-BE" sz="2400" dirty="0"/>
              <a:t> statement</a:t>
            </a:r>
          </a:p>
          <a:p>
            <a:endParaRPr lang="nl-BE" sz="2400" dirty="0"/>
          </a:p>
          <a:p>
            <a:r>
              <a:rPr lang="nl-BE" sz="2400" dirty="0" err="1"/>
              <a:t>Ingrediënts</a:t>
            </a:r>
            <a:r>
              <a:rPr lang="nl-BE" sz="2400" dirty="0"/>
              <a:t> </a:t>
            </a:r>
            <a:r>
              <a:rPr lang="nl-BE" sz="2400" dirty="0" err="1"/>
              <a:t>for</a:t>
            </a:r>
            <a:r>
              <a:rPr lang="nl-BE" sz="2400" dirty="0"/>
              <a:t> the cashflow             5. </a:t>
            </a:r>
            <a:r>
              <a:rPr lang="nl-BE" sz="2400" dirty="0" err="1"/>
              <a:t>Working</a:t>
            </a:r>
            <a:r>
              <a:rPr lang="nl-BE" sz="2400" dirty="0"/>
              <a:t> </a:t>
            </a:r>
            <a:r>
              <a:rPr lang="nl-BE" sz="2400" dirty="0" err="1"/>
              <a:t>capital</a:t>
            </a:r>
            <a:r>
              <a:rPr lang="nl-BE" sz="2400" dirty="0"/>
              <a:t> </a:t>
            </a:r>
            <a:r>
              <a:rPr lang="nl-BE" sz="2400" dirty="0" err="1"/>
              <a:t>calculation</a:t>
            </a:r>
            <a:r>
              <a:rPr lang="nl-BE" sz="2400" dirty="0"/>
              <a:t> </a:t>
            </a:r>
          </a:p>
          <a:p>
            <a:r>
              <a:rPr lang="nl-BE" sz="2400" dirty="0"/>
              <a:t>                                                                6. </a:t>
            </a:r>
            <a:r>
              <a:rPr lang="nl-BE" sz="2400" dirty="0" err="1"/>
              <a:t>Financing</a:t>
            </a:r>
            <a:r>
              <a:rPr lang="nl-BE" sz="2400" dirty="0"/>
              <a:t> sources</a:t>
            </a:r>
          </a:p>
          <a:p>
            <a:endParaRPr lang="nl-BE" sz="2400" dirty="0"/>
          </a:p>
          <a:p>
            <a:r>
              <a:rPr lang="nl-BE" sz="2400" dirty="0"/>
              <a:t>Integration </a:t>
            </a:r>
            <a:r>
              <a:rPr lang="nl-BE" sz="2400" dirty="0" err="1"/>
              <a:t>into</a:t>
            </a:r>
            <a:r>
              <a:rPr lang="nl-BE" sz="2400" dirty="0"/>
              <a:t> a                                 7. Cashflow statement</a:t>
            </a:r>
            <a:endParaRPr lang="nl-BE" sz="2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r>
              <a:rPr lang="nl-BE" sz="2400" dirty="0" err="1"/>
              <a:t>Consolidation</a:t>
            </a:r>
            <a:r>
              <a:rPr lang="nl-BE" sz="2400" dirty="0"/>
              <a:t> in a                                8. Balance sheet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r>
              <a:rPr lang="nl-BE" sz="2400" dirty="0" err="1"/>
              <a:t>Financially</a:t>
            </a:r>
            <a:r>
              <a:rPr lang="nl-BE" sz="2400" dirty="0"/>
              <a:t> </a:t>
            </a:r>
            <a:r>
              <a:rPr lang="nl-BE" sz="2400" dirty="0" err="1"/>
              <a:t>controlled</a:t>
            </a:r>
            <a:r>
              <a:rPr lang="nl-BE" sz="2400" dirty="0"/>
              <a:t> </a:t>
            </a:r>
            <a:r>
              <a:rPr lang="nl-BE" sz="2400" dirty="0" err="1"/>
              <a:t>by</a:t>
            </a:r>
            <a:r>
              <a:rPr lang="nl-BE" sz="2400" dirty="0"/>
              <a:t>                     9. Ratio-analysis</a:t>
            </a:r>
          </a:p>
          <a:p>
            <a:endParaRPr lang="nl-BE" dirty="0"/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AEF52BC2-0294-447E-80AC-D8A7A31CB8D8}"/>
              </a:ext>
            </a:extLst>
          </p:cNvPr>
          <p:cNvSpPr/>
          <p:nvPr/>
        </p:nvSpPr>
        <p:spPr>
          <a:xfrm>
            <a:off x="1986742" y="2321453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Pijl: omlaag 8">
            <a:extLst>
              <a:ext uri="{FF2B5EF4-FFF2-40B4-BE49-F238E27FC236}">
                <a16:creationId xmlns:a16="http://schemas.microsoft.com/office/drawing/2014/main" id="{7AA5F378-158D-4F77-AB24-A95B7213D484}"/>
              </a:ext>
            </a:extLst>
          </p:cNvPr>
          <p:cNvSpPr/>
          <p:nvPr/>
        </p:nvSpPr>
        <p:spPr>
          <a:xfrm>
            <a:off x="1986742" y="4073235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6EA5058B-AB0E-4B31-8363-17A7300BB4D0}"/>
              </a:ext>
            </a:extLst>
          </p:cNvPr>
          <p:cNvSpPr/>
          <p:nvPr/>
        </p:nvSpPr>
        <p:spPr>
          <a:xfrm>
            <a:off x="1986742" y="5160817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: omlaag 11">
            <a:extLst>
              <a:ext uri="{FF2B5EF4-FFF2-40B4-BE49-F238E27FC236}">
                <a16:creationId xmlns:a16="http://schemas.microsoft.com/office/drawing/2014/main" id="{2424EF12-0A49-4C5B-89CB-639500382270}"/>
              </a:ext>
            </a:extLst>
          </p:cNvPr>
          <p:cNvSpPr/>
          <p:nvPr/>
        </p:nvSpPr>
        <p:spPr>
          <a:xfrm>
            <a:off x="1986742" y="5863833"/>
            <a:ext cx="224444" cy="423949"/>
          </a:xfrm>
          <a:prstGeom prst="down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ACCAF4-86B4-40C9-A4FA-C602270F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3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71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A20361E4-C8F7-47E9-8FF6-8083AFB35BCF}"/>
              </a:ext>
            </a:extLst>
          </p:cNvPr>
          <p:cNvSpPr/>
          <p:nvPr/>
        </p:nvSpPr>
        <p:spPr>
          <a:xfrm>
            <a:off x="411061" y="3790489"/>
            <a:ext cx="11119702" cy="2792872"/>
          </a:xfrm>
          <a:prstGeom prst="round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487B9C-D5D6-4F39-B910-864BC12B07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Assets</a:t>
            </a:r>
          </a:p>
          <a:p>
            <a:r>
              <a:rPr lang="nl-BE" dirty="0" err="1">
                <a:solidFill>
                  <a:srgbClr val="FF0000"/>
                </a:solidFill>
              </a:rPr>
              <a:t>Where</a:t>
            </a:r>
            <a:r>
              <a:rPr lang="nl-BE" dirty="0">
                <a:solidFill>
                  <a:srgbClr val="FF0000"/>
                </a:solidFill>
              </a:rPr>
              <a:t> the money </a:t>
            </a:r>
            <a:r>
              <a:rPr lang="nl-BE" dirty="0" err="1">
                <a:solidFill>
                  <a:srgbClr val="FF0000"/>
                </a:solidFill>
              </a:rPr>
              <a:t>goes</a:t>
            </a:r>
            <a:r>
              <a:rPr lang="nl-BE" dirty="0">
                <a:solidFill>
                  <a:srgbClr val="FF0000"/>
                </a:solidFill>
              </a:rPr>
              <a:t> </a:t>
            </a:r>
            <a:r>
              <a:rPr lang="nl-BE" dirty="0" err="1">
                <a:solidFill>
                  <a:srgbClr val="FF0000"/>
                </a:solidFill>
              </a:rPr>
              <a:t>to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9F5445-6E8F-4C19-85C8-E9359D98A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15875">
            <a:solidFill>
              <a:schemeClr val="accent1">
                <a:alpha val="99000"/>
              </a:schemeClr>
            </a:solidFill>
          </a:ln>
        </p:spPr>
        <p:txBody>
          <a:bodyPr anchor="t"/>
          <a:lstStyle/>
          <a:p>
            <a:r>
              <a:rPr lang="nl-BE" dirty="0" err="1"/>
              <a:t>Fixed</a:t>
            </a:r>
            <a:r>
              <a:rPr lang="nl-BE" dirty="0"/>
              <a:t> assets</a:t>
            </a:r>
          </a:p>
          <a:p>
            <a:pPr lvl="1"/>
            <a:r>
              <a:rPr lang="nl-BE" dirty="0"/>
              <a:t>Real </a:t>
            </a:r>
            <a:r>
              <a:rPr lang="nl-BE" dirty="0" err="1"/>
              <a:t>estate</a:t>
            </a:r>
            <a:r>
              <a:rPr lang="nl-BE" dirty="0"/>
              <a:t> : land, buildings</a:t>
            </a:r>
          </a:p>
          <a:p>
            <a:pPr lvl="1"/>
            <a:r>
              <a:rPr lang="nl-BE" dirty="0">
                <a:cs typeface="Calibri"/>
              </a:rPr>
              <a:t>Rolling </a:t>
            </a:r>
            <a:r>
              <a:rPr lang="nl-BE" dirty="0" err="1">
                <a:cs typeface="Calibri"/>
              </a:rPr>
              <a:t>material</a:t>
            </a:r>
            <a:r>
              <a:rPr lang="nl-BE" dirty="0">
                <a:cs typeface="Calibri"/>
              </a:rPr>
              <a:t> : </a:t>
            </a:r>
            <a:r>
              <a:rPr lang="nl-BE" dirty="0" err="1">
                <a:cs typeface="Calibri"/>
              </a:rPr>
              <a:t>vans</a:t>
            </a:r>
            <a:r>
              <a:rPr lang="nl-BE" dirty="0">
                <a:cs typeface="Calibri"/>
              </a:rPr>
              <a:t>, </a:t>
            </a:r>
            <a:r>
              <a:rPr lang="nl-BE" dirty="0" err="1">
                <a:cs typeface="Calibri"/>
              </a:rPr>
              <a:t>cars</a:t>
            </a:r>
            <a:r>
              <a:rPr lang="nl-BE" dirty="0">
                <a:cs typeface="Calibri"/>
              </a:rPr>
              <a:t>, </a:t>
            </a:r>
            <a:r>
              <a:rPr lang="nl-BE" dirty="0" err="1">
                <a:cs typeface="Calibri"/>
              </a:rPr>
              <a:t>motorcycles</a:t>
            </a:r>
            <a:endParaRPr lang="nl-BE" dirty="0"/>
          </a:p>
          <a:p>
            <a:pPr lvl="1"/>
            <a:r>
              <a:rPr lang="nl-BE" dirty="0" err="1"/>
              <a:t>Machinery,equipment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furniture</a:t>
            </a:r>
            <a:endParaRPr lang="nl-BE" dirty="0">
              <a:cs typeface="Calibri"/>
            </a:endParaRPr>
          </a:p>
          <a:p>
            <a:endParaRPr lang="nl-BE" dirty="0"/>
          </a:p>
          <a:p>
            <a:r>
              <a:rPr lang="nl-BE" dirty="0"/>
              <a:t>Short term assets</a:t>
            </a:r>
          </a:p>
          <a:p>
            <a:pPr lvl="1"/>
            <a:r>
              <a:rPr lang="nl-BE" dirty="0"/>
              <a:t>Stock</a:t>
            </a:r>
          </a:p>
          <a:p>
            <a:pPr lvl="1"/>
            <a:r>
              <a:rPr lang="nl-BE" dirty="0" err="1"/>
              <a:t>Receivables</a:t>
            </a:r>
            <a:endParaRPr lang="nl-BE" dirty="0"/>
          </a:p>
          <a:p>
            <a:pPr lvl="1"/>
            <a:r>
              <a:rPr lang="nl-BE" dirty="0"/>
              <a:t>Liquid funds : cash / bank</a:t>
            </a:r>
            <a:endParaRPr lang="nl-BE" dirty="0">
              <a:cs typeface="Calibri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50BDB2-452B-401B-893B-A7EC09A5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err="1"/>
              <a:t>Equity</a:t>
            </a:r>
            <a:r>
              <a:rPr lang="nl-BE" dirty="0"/>
              <a:t> &amp; </a:t>
            </a:r>
            <a:r>
              <a:rPr lang="nl-BE" dirty="0" err="1"/>
              <a:t>Liabilities</a:t>
            </a:r>
            <a:endParaRPr lang="nl-BE" dirty="0"/>
          </a:p>
          <a:p>
            <a:r>
              <a:rPr lang="nl-BE" dirty="0" err="1">
                <a:solidFill>
                  <a:srgbClr val="FF0000"/>
                </a:solidFill>
              </a:rPr>
              <a:t>Where</a:t>
            </a:r>
            <a:r>
              <a:rPr lang="nl-BE" dirty="0">
                <a:solidFill>
                  <a:srgbClr val="FF0000"/>
                </a:solidFill>
              </a:rPr>
              <a:t> the money </a:t>
            </a:r>
            <a:r>
              <a:rPr lang="nl-BE" dirty="0" err="1">
                <a:solidFill>
                  <a:srgbClr val="FF0000"/>
                </a:solidFill>
              </a:rPr>
              <a:t>comes</a:t>
            </a:r>
            <a:r>
              <a:rPr lang="nl-BE" dirty="0">
                <a:solidFill>
                  <a:srgbClr val="FF0000"/>
                </a:solidFill>
              </a:rPr>
              <a:t> </a:t>
            </a:r>
            <a:r>
              <a:rPr lang="nl-BE" dirty="0" err="1">
                <a:solidFill>
                  <a:srgbClr val="FF0000"/>
                </a:solidFill>
              </a:rPr>
              <a:t>from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6F526F-0F5E-4994-8873-91F3963C2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2640" y="2174875"/>
            <a:ext cx="5614170" cy="3951288"/>
          </a:xfrm>
          <a:ln w="15875">
            <a:solidFill>
              <a:schemeClr val="accent1"/>
            </a:solidFill>
          </a:ln>
        </p:spPr>
        <p:txBody>
          <a:bodyPr anchor="t"/>
          <a:lstStyle/>
          <a:p>
            <a:r>
              <a:rPr lang="nl-BE" dirty="0" err="1"/>
              <a:t>Equity</a:t>
            </a:r>
            <a:endParaRPr lang="nl-BE" dirty="0"/>
          </a:p>
          <a:p>
            <a:pPr lvl="1"/>
            <a:r>
              <a:rPr lang="nl-BE" dirty="0"/>
              <a:t>Share </a:t>
            </a:r>
            <a:r>
              <a:rPr lang="nl-BE" dirty="0" err="1"/>
              <a:t>holders</a:t>
            </a:r>
            <a:r>
              <a:rPr lang="nl-BE" dirty="0"/>
              <a:t> money</a:t>
            </a:r>
          </a:p>
          <a:p>
            <a:pPr lvl="1"/>
            <a:r>
              <a:rPr lang="nl-BE" dirty="0"/>
              <a:t>Reserves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profits</a:t>
            </a:r>
            <a:endParaRPr lang="nl-BE" dirty="0"/>
          </a:p>
          <a:p>
            <a:r>
              <a:rPr lang="nl-BE" dirty="0"/>
              <a:t>Long term </a:t>
            </a:r>
            <a:r>
              <a:rPr lang="nl-BE" dirty="0" err="1"/>
              <a:t>debts</a:t>
            </a:r>
            <a:endParaRPr lang="nl-BE" dirty="0"/>
          </a:p>
          <a:p>
            <a:endParaRPr lang="nl-BE" dirty="0"/>
          </a:p>
          <a:p>
            <a:r>
              <a:rPr lang="nl-BE" dirty="0"/>
              <a:t>Short term </a:t>
            </a:r>
            <a:r>
              <a:rPr lang="nl-BE" dirty="0" err="1"/>
              <a:t>liabilities</a:t>
            </a:r>
            <a:endParaRPr lang="nl-BE" dirty="0"/>
          </a:p>
          <a:p>
            <a:pPr marL="914400" lvl="2" indent="0">
              <a:buNone/>
            </a:pPr>
            <a:r>
              <a:rPr lang="nl-BE" dirty="0"/>
              <a:t>. </a:t>
            </a:r>
            <a:r>
              <a:rPr lang="nl-BE" dirty="0" err="1"/>
              <a:t>Reimbursements</a:t>
            </a:r>
            <a:r>
              <a:rPr lang="nl-BE" dirty="0"/>
              <a:t> </a:t>
            </a:r>
            <a:r>
              <a:rPr lang="nl-BE" dirty="0" err="1"/>
              <a:t>within</a:t>
            </a:r>
            <a:r>
              <a:rPr lang="nl-BE" dirty="0"/>
              <a:t> the </a:t>
            </a:r>
            <a:r>
              <a:rPr lang="nl-BE" dirty="0" err="1"/>
              <a:t>year</a:t>
            </a:r>
            <a:r>
              <a:rPr lang="nl-BE" dirty="0"/>
              <a:t> of LT </a:t>
            </a:r>
            <a:r>
              <a:rPr lang="nl-BE" dirty="0" err="1"/>
              <a:t>loans</a:t>
            </a:r>
            <a:endParaRPr lang="nl-BE" dirty="0">
              <a:cs typeface="Calibri"/>
            </a:endParaRPr>
          </a:p>
          <a:p>
            <a:pPr marL="914400" lvl="2" indent="0">
              <a:buNone/>
            </a:pPr>
            <a:r>
              <a:rPr lang="nl-BE" dirty="0"/>
              <a:t>. </a:t>
            </a:r>
            <a:r>
              <a:rPr lang="nl-BE" dirty="0" err="1"/>
              <a:t>Payables</a:t>
            </a:r>
            <a:endParaRPr lang="nl-BE" dirty="0" err="1">
              <a:cs typeface="Calibri"/>
            </a:endParaRP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536763-25E5-4E27-9852-A6B7066A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18BD9-3C26-4D17-A97A-5C03180D32DA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6384818B-A77E-4D1B-A8C6-ED4A9C69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413" y="274638"/>
            <a:ext cx="5868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Balance sheet simplified</a:t>
            </a:r>
            <a:endParaRPr lang="nl-BE" sz="28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9C37229C-A6F4-48E3-9CAF-36BC849F829B}"/>
              </a:ext>
            </a:extLst>
          </p:cNvPr>
          <p:cNvSpPr/>
          <p:nvPr/>
        </p:nvSpPr>
        <p:spPr>
          <a:xfrm>
            <a:off x="5376124" y="6126163"/>
            <a:ext cx="14376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1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Working</a:t>
            </a:r>
            <a:r>
              <a:rPr lang="nl-NL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nl-NL" sz="16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capital</a:t>
            </a:r>
            <a:endParaRPr lang="nl-NL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3446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55E065E5-708C-456A-851F-07301650C0B7}"/>
              </a:ext>
            </a:extLst>
          </p:cNvPr>
          <p:cNvSpPr txBox="1"/>
          <p:nvPr/>
        </p:nvSpPr>
        <p:spPr>
          <a:xfrm>
            <a:off x="1314006" y="1699235"/>
            <a:ext cx="9292084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/>
              <a:t>       We </a:t>
            </a:r>
            <a:r>
              <a:rPr lang="nl-NL" sz="2400" dirty="0" err="1"/>
              <a:t>wish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: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necessary</a:t>
            </a:r>
            <a:r>
              <a:rPr lang="nl-NL" sz="2400" dirty="0"/>
              <a:t> diligence </a:t>
            </a:r>
            <a:r>
              <a:rPr lang="nl-NL" sz="2400" dirty="0" err="1"/>
              <a:t>and</a:t>
            </a:r>
            <a:r>
              <a:rPr lang="nl-NL" sz="2400" dirty="0"/>
              <a:t> attention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fully</a:t>
            </a:r>
            <a:r>
              <a:rPr lang="nl-NL" sz="2400" dirty="0"/>
              <a:t> </a:t>
            </a:r>
            <a:r>
              <a:rPr lang="nl-NL" sz="2400" dirty="0" err="1"/>
              <a:t>develop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financial plan</a:t>
            </a:r>
          </a:p>
          <a:p>
            <a:pPr lvl="1"/>
            <a:r>
              <a:rPr lang="en-US" sz="2400" dirty="0"/>
              <a:t>Remember the overview :</a:t>
            </a:r>
            <a:endParaRPr lang="nl-NL" sz="1400" dirty="0"/>
          </a:p>
        </p:txBody>
      </p:sp>
      <p:sp>
        <p:nvSpPr>
          <p:cNvPr id="3" name="Tekstvak 2"/>
          <p:cNvSpPr txBox="1"/>
          <p:nvPr/>
        </p:nvSpPr>
        <p:spPr>
          <a:xfrm>
            <a:off x="5837129" y="413359"/>
            <a:ext cx="46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err="1"/>
              <a:t>Overview</a:t>
            </a:r>
            <a:r>
              <a:rPr lang="nl-BE" sz="3600" dirty="0"/>
              <a:t> of fin-</a:t>
            </a:r>
            <a:r>
              <a:rPr lang="nl-BE" sz="3600" dirty="0" err="1"/>
              <a:t>fun</a:t>
            </a:r>
            <a:r>
              <a:rPr lang="nl-BE" sz="3600" dirty="0"/>
              <a:t> </a:t>
            </a:r>
          </a:p>
        </p:txBody>
      </p:sp>
      <p:sp>
        <p:nvSpPr>
          <p:cNvPr id="5" name="7-puntige ster 4"/>
          <p:cNvSpPr/>
          <p:nvPr/>
        </p:nvSpPr>
        <p:spPr>
          <a:xfrm>
            <a:off x="4920137" y="4626606"/>
            <a:ext cx="1252602" cy="1296441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4442969" y="4089270"/>
            <a:ext cx="3473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Sales &amp; Gross </a:t>
            </a:r>
            <a:r>
              <a:rPr lang="nl-BE" dirty="0" err="1"/>
              <a:t>Margin</a:t>
            </a:r>
            <a:endParaRPr lang="nl-BE" dirty="0"/>
          </a:p>
        </p:txBody>
      </p:sp>
      <p:sp>
        <p:nvSpPr>
          <p:cNvPr id="7" name="Tekstvak 6"/>
          <p:cNvSpPr txBox="1"/>
          <p:nvPr/>
        </p:nvSpPr>
        <p:spPr>
          <a:xfrm>
            <a:off x="6384502" y="4789433"/>
            <a:ext cx="205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      </a:t>
            </a:r>
            <a:r>
              <a:rPr lang="nl-BE" dirty="0" err="1"/>
              <a:t>Expenses</a:t>
            </a:r>
            <a:endParaRPr lang="nl-BE" dirty="0"/>
          </a:p>
        </p:txBody>
      </p:sp>
      <p:sp>
        <p:nvSpPr>
          <p:cNvPr id="8" name="Tekstvak 7"/>
          <p:cNvSpPr txBox="1"/>
          <p:nvPr/>
        </p:nvSpPr>
        <p:spPr>
          <a:xfrm>
            <a:off x="6484475" y="5505762"/>
            <a:ext cx="197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Investment budget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87968" y="6235915"/>
            <a:ext cx="356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Profit &amp; </a:t>
            </a:r>
            <a:r>
              <a:rPr lang="nl-BE" dirty="0" err="1"/>
              <a:t>Loss</a:t>
            </a:r>
            <a:r>
              <a:rPr lang="nl-BE" dirty="0"/>
              <a:t> Statement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72753" y="6137592"/>
            <a:ext cx="3013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/>
              <a:t>Working</a:t>
            </a:r>
            <a:r>
              <a:rPr lang="nl-BE" dirty="0"/>
              <a:t> </a:t>
            </a:r>
            <a:r>
              <a:rPr lang="nl-BE" dirty="0" err="1"/>
              <a:t>capital</a:t>
            </a:r>
            <a:r>
              <a:rPr lang="nl-BE" dirty="0"/>
              <a:t> &amp; </a:t>
            </a:r>
            <a:r>
              <a:rPr lang="nl-BE" dirty="0" err="1"/>
              <a:t>Financing</a:t>
            </a:r>
            <a:r>
              <a:rPr lang="nl-BE" dirty="0"/>
              <a:t> sources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220407" y="5505762"/>
            <a:ext cx="256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Cashflow statement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2091611" y="4786379"/>
            <a:ext cx="291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/>
              <a:t>Balance sheet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D427DA9D-2437-45FB-B425-D4F6B0B7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51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</a:t>
            </a:r>
            <a:r>
              <a:rPr lang="en-US" sz="4000" dirty="0"/>
              <a:t>Finally to help you</a:t>
            </a:r>
            <a:br>
              <a:rPr lang="en-US" dirty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an Excel sheet we provide you with a zero template for the preparation of your financial plan, </a:t>
            </a:r>
          </a:p>
          <a:p>
            <a:pPr marL="0" indent="0">
              <a:buNone/>
            </a:pPr>
            <a:r>
              <a:rPr lang="en-US" dirty="0"/>
              <a:t>whereby you only have to fill in the yellow zones                     while the other cells are calculated automatically </a:t>
            </a:r>
            <a:r>
              <a:rPr lang="nl-BE" sz="4400" dirty="0"/>
              <a:t>👍 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3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F963C2-A02A-4DD2-BCC9-39B28B883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err="1"/>
              <a:t>Showing</a:t>
            </a:r>
            <a:r>
              <a:rPr lang="nl-BE" sz="2400" dirty="0"/>
              <a:t> the link businessmodel -&gt; Financial Model</a:t>
            </a:r>
          </a:p>
          <a:p>
            <a:r>
              <a:rPr lang="nl-BE" sz="2400" dirty="0"/>
              <a:t>Profit &amp; </a:t>
            </a:r>
            <a:r>
              <a:rPr lang="nl-BE" sz="2400" dirty="0" err="1"/>
              <a:t>loss</a:t>
            </a:r>
            <a:r>
              <a:rPr lang="nl-BE" sz="2400" dirty="0"/>
              <a:t> account : </a:t>
            </a:r>
            <a:r>
              <a:rPr lang="nl-BE" sz="2400" dirty="0" err="1"/>
              <a:t>composition</a:t>
            </a:r>
            <a:r>
              <a:rPr lang="nl-BE" sz="2400" dirty="0"/>
              <a:t> of </a:t>
            </a:r>
            <a:r>
              <a:rPr lang="nl-BE" sz="2400" dirty="0" err="1"/>
              <a:t>income</a:t>
            </a:r>
            <a:r>
              <a:rPr lang="nl-BE" sz="2400" dirty="0"/>
              <a:t> statement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Sales forecasts and gross margins</a:t>
            </a:r>
            <a:endParaRPr lang="fr-FR" sz="2400" dirty="0">
              <a:solidFill>
                <a:prstClr val="black"/>
              </a:solidFill>
            </a:endParaRPr>
          </a:p>
          <a:p>
            <a:r>
              <a:rPr lang="nl-BE" sz="2400" dirty="0" err="1"/>
              <a:t>Overview</a:t>
            </a:r>
            <a:r>
              <a:rPr lang="nl-BE" sz="2400" dirty="0"/>
              <a:t> of </a:t>
            </a:r>
            <a:r>
              <a:rPr lang="nl-BE" sz="2400" dirty="0" err="1"/>
              <a:t>expenses</a:t>
            </a:r>
            <a:endParaRPr lang="nl-BE" sz="2400" dirty="0"/>
          </a:p>
          <a:p>
            <a:r>
              <a:rPr lang="nl-BE" sz="2400" dirty="0" err="1"/>
              <a:t>Investments</a:t>
            </a:r>
            <a:r>
              <a:rPr lang="nl-BE" sz="2400" dirty="0"/>
              <a:t> : </a:t>
            </a:r>
            <a:r>
              <a:rPr lang="nl-BE" sz="2400" dirty="0" err="1"/>
              <a:t>fixed</a:t>
            </a:r>
            <a:r>
              <a:rPr lang="nl-BE" sz="2400" dirty="0"/>
              <a:t> assets</a:t>
            </a:r>
          </a:p>
          <a:p>
            <a:r>
              <a:rPr lang="nl-BE" sz="2400" dirty="0" err="1"/>
              <a:t>Terms</a:t>
            </a:r>
            <a:r>
              <a:rPr lang="nl-BE" sz="2400" dirty="0"/>
              <a:t> of </a:t>
            </a:r>
            <a:r>
              <a:rPr lang="nl-BE" sz="2400" dirty="0" err="1"/>
              <a:t>working</a:t>
            </a:r>
            <a:r>
              <a:rPr lang="nl-BE" sz="2400" dirty="0"/>
              <a:t> </a:t>
            </a:r>
            <a:r>
              <a:rPr lang="nl-BE" sz="2400" dirty="0" err="1"/>
              <a:t>capital</a:t>
            </a:r>
            <a:r>
              <a:rPr lang="nl-BE" sz="2400" dirty="0"/>
              <a:t> </a:t>
            </a:r>
          </a:p>
          <a:p>
            <a:r>
              <a:rPr lang="nl-BE" sz="2400" dirty="0"/>
              <a:t>The </a:t>
            </a:r>
            <a:r>
              <a:rPr lang="nl-BE" sz="2400" dirty="0" err="1"/>
              <a:t>purpose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composition</a:t>
            </a:r>
            <a:r>
              <a:rPr lang="nl-BE" sz="2400" dirty="0"/>
              <a:t> of the Cash flow statement</a:t>
            </a:r>
          </a:p>
          <a:p>
            <a:r>
              <a:rPr lang="nl-BE" sz="2400" dirty="0"/>
              <a:t>Balance sheet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DF4787A-1778-4709-9F2E-4562553A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53E4520-C4E6-4470-8250-2E1F08B96BA6}"/>
              </a:ext>
            </a:extLst>
          </p:cNvPr>
          <p:cNvSpPr/>
          <p:nvPr/>
        </p:nvSpPr>
        <p:spPr>
          <a:xfrm>
            <a:off x="5877097" y="450410"/>
            <a:ext cx="594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Agenda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6769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D62DB5-3C0C-4224-9384-38E486773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719" y="1642534"/>
            <a:ext cx="11825214" cy="4525963"/>
          </a:xfrm>
          <a:noFill/>
        </p:spPr>
        <p:txBody>
          <a:bodyPr lIns="91440" tIns="45720" rIns="91440" bIns="45720" anchor="t"/>
          <a:lstStyle/>
          <a:p>
            <a:r>
              <a:rPr lang="nl-BE" dirty="0"/>
              <a:t>Business model </a:t>
            </a:r>
            <a:r>
              <a:rPr lang="nl-BE" dirty="0">
                <a:sym typeface="Wingdings" panose="05000000000000000000" pitchFamily="2" charset="2"/>
              </a:rPr>
              <a:t> </a:t>
            </a:r>
          </a:p>
          <a:p>
            <a:pPr lvl="8"/>
            <a:r>
              <a:rPr lang="en-US" dirty="0">
                <a:sym typeface="Wingdings" panose="05000000000000000000" pitchFamily="2" charset="2"/>
              </a:rPr>
              <a:t>Description of your project, your value proposition and your objectives</a:t>
            </a:r>
          </a:p>
          <a:p>
            <a:pPr lvl="8"/>
            <a:r>
              <a:rPr lang="nl-BE" dirty="0" err="1">
                <a:sym typeface="Wingdings" panose="05000000000000000000" pitchFamily="2" charset="2"/>
              </a:rPr>
              <a:t>Converted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to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numbers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to</a:t>
            </a:r>
            <a:r>
              <a:rPr lang="nl-BE" dirty="0">
                <a:sym typeface="Wingdings" panose="05000000000000000000" pitchFamily="2" charset="2"/>
              </a:rPr>
              <a:t> show </a:t>
            </a:r>
            <a:r>
              <a:rPr lang="nl-BE" dirty="0" err="1">
                <a:sym typeface="Wingdings" panose="05000000000000000000" pitchFamily="2" charset="2"/>
              </a:rPr>
              <a:t>how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you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gain</a:t>
            </a:r>
            <a:r>
              <a:rPr lang="nl-BE" dirty="0">
                <a:sym typeface="Wingdings" panose="05000000000000000000" pitchFamily="2" charset="2"/>
              </a:rPr>
              <a:t> money</a:t>
            </a:r>
          </a:p>
          <a:p>
            <a:r>
              <a:rPr lang="nl-BE" dirty="0">
                <a:sym typeface="Wingdings" panose="05000000000000000000" pitchFamily="2" charset="2"/>
              </a:rPr>
              <a:t>financial model</a:t>
            </a:r>
          </a:p>
          <a:p>
            <a:pPr lvl="8"/>
            <a:r>
              <a:rPr lang="nl-BE" dirty="0" err="1">
                <a:sym typeface="Wingdings" panose="05000000000000000000" pitchFamily="2" charset="2"/>
              </a:rPr>
              <a:t>Revenues</a:t>
            </a:r>
            <a:endParaRPr lang="nl-BE" dirty="0">
              <a:sym typeface="Wingdings" panose="05000000000000000000" pitchFamily="2" charset="2"/>
            </a:endParaRPr>
          </a:p>
          <a:p>
            <a:pPr lvl="8"/>
            <a:r>
              <a:rPr lang="nl-BE" dirty="0" err="1">
                <a:sym typeface="Wingdings" panose="05000000000000000000" pitchFamily="2" charset="2"/>
              </a:rPr>
              <a:t>Costs</a:t>
            </a:r>
            <a:r>
              <a:rPr lang="nl-BE" dirty="0">
                <a:sym typeface="Wingdings" panose="05000000000000000000" pitchFamily="2" charset="2"/>
              </a:rPr>
              <a:t> </a:t>
            </a:r>
          </a:p>
          <a:p>
            <a:pPr lvl="8"/>
            <a:r>
              <a:rPr lang="nl-BE" dirty="0" err="1">
                <a:sym typeface="Wingdings" panose="05000000000000000000" pitchFamily="2" charset="2"/>
              </a:rPr>
              <a:t>Expenses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and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investments</a:t>
            </a:r>
            <a:endParaRPr lang="nl-BE" dirty="0">
              <a:sym typeface="Wingdings" panose="05000000000000000000" pitchFamily="2" charset="2"/>
            </a:endParaRPr>
          </a:p>
          <a:p>
            <a:pPr lvl="8"/>
            <a:r>
              <a:rPr lang="nl-BE" dirty="0" err="1">
                <a:sym typeface="Wingdings" panose="05000000000000000000" pitchFamily="2" charset="2"/>
              </a:rPr>
              <a:t>Working</a:t>
            </a: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err="1">
                <a:sym typeface="Wingdings" panose="05000000000000000000" pitchFamily="2" charset="2"/>
              </a:rPr>
              <a:t>capital</a:t>
            </a: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EDF4554-2BD8-4765-91DA-0ABD40B0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D8CC541-839D-44BD-B1F2-5AF005E63E6C}"/>
              </a:ext>
            </a:extLst>
          </p:cNvPr>
          <p:cNvSpPr/>
          <p:nvPr/>
        </p:nvSpPr>
        <p:spPr>
          <a:xfrm>
            <a:off x="5877097" y="450410"/>
            <a:ext cx="594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Business and financial model</a:t>
            </a:r>
            <a:endParaRPr lang="nl-BE" sz="2800" dirty="0"/>
          </a:p>
        </p:txBody>
      </p:sp>
      <p:sp>
        <p:nvSpPr>
          <p:cNvPr id="6" name="Pijl: omhoog/omlaag 5">
            <a:extLst>
              <a:ext uri="{FF2B5EF4-FFF2-40B4-BE49-F238E27FC236}">
                <a16:creationId xmlns:a16="http://schemas.microsoft.com/office/drawing/2014/main" id="{CF55E275-1F9D-4AB8-9B3D-96BFB82C7DF2}"/>
              </a:ext>
            </a:extLst>
          </p:cNvPr>
          <p:cNvSpPr/>
          <p:nvPr/>
        </p:nvSpPr>
        <p:spPr>
          <a:xfrm>
            <a:off x="1241570" y="2223081"/>
            <a:ext cx="434893" cy="780177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C33CFD5-F926-4852-8F1E-B43BB5BC3F34}"/>
              </a:ext>
            </a:extLst>
          </p:cNvPr>
          <p:cNvSpPr/>
          <p:nvPr/>
        </p:nvSpPr>
        <p:spPr>
          <a:xfrm>
            <a:off x="1912691" y="2223081"/>
            <a:ext cx="1119619" cy="4865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err="1"/>
              <a:t>To</a:t>
            </a:r>
            <a:r>
              <a:rPr lang="nl-BE" sz="1200" dirty="0"/>
              <a:t> </a:t>
            </a:r>
            <a:r>
              <a:rPr lang="nl-BE" sz="1200" dirty="0" err="1"/>
              <a:t>connect</a:t>
            </a:r>
            <a:r>
              <a:rPr lang="nl-BE" sz="1200" dirty="0"/>
              <a:t> </a:t>
            </a:r>
          </a:p>
        </p:txBody>
      </p:sp>
      <p:sp>
        <p:nvSpPr>
          <p:cNvPr id="8" name="Pijl: omlaag 7">
            <a:extLst>
              <a:ext uri="{FF2B5EF4-FFF2-40B4-BE49-F238E27FC236}">
                <a16:creationId xmlns:a16="http://schemas.microsoft.com/office/drawing/2014/main" id="{E3B4F9DA-75F7-4062-A4B5-0F3662015585}"/>
              </a:ext>
            </a:extLst>
          </p:cNvPr>
          <p:cNvSpPr/>
          <p:nvPr/>
        </p:nvSpPr>
        <p:spPr>
          <a:xfrm>
            <a:off x="2323749" y="3724712"/>
            <a:ext cx="534549" cy="978408"/>
          </a:xfrm>
          <a:prstGeom prst="downArrow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33506B78-ECFE-4F63-BA97-ACC66093BD29}"/>
              </a:ext>
            </a:extLst>
          </p:cNvPr>
          <p:cNvSpPr/>
          <p:nvPr/>
        </p:nvSpPr>
        <p:spPr>
          <a:xfrm>
            <a:off x="486561" y="5041783"/>
            <a:ext cx="3266328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/>
              <a:t>Income</a:t>
            </a:r>
            <a:r>
              <a:rPr lang="nl-BE" dirty="0"/>
              <a:t> statement + cashflow</a:t>
            </a:r>
          </a:p>
          <a:p>
            <a:pPr algn="ctr"/>
            <a:r>
              <a:rPr lang="nl-BE" dirty="0"/>
              <a:t>(a </a:t>
            </a:r>
            <a:r>
              <a:rPr lang="nl-BE" dirty="0" err="1"/>
              <a:t>dynamic</a:t>
            </a:r>
            <a:r>
              <a:rPr lang="nl-BE" dirty="0"/>
              <a:t> </a:t>
            </a:r>
            <a:r>
              <a:rPr lang="nl-BE" dirty="0" err="1"/>
              <a:t>representation</a:t>
            </a:r>
            <a:r>
              <a:rPr lang="nl-BE" dirty="0"/>
              <a:t>) 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4BFE83E4-2678-4B1F-8865-1630BE024D36}"/>
              </a:ext>
            </a:extLst>
          </p:cNvPr>
          <p:cNvSpPr/>
          <p:nvPr/>
        </p:nvSpPr>
        <p:spPr>
          <a:xfrm>
            <a:off x="4100816" y="5041783"/>
            <a:ext cx="367500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/>
              <a:t>Balance sheet</a:t>
            </a:r>
          </a:p>
          <a:p>
            <a:pPr algn="ctr"/>
            <a:r>
              <a:rPr lang="nl-BE"/>
              <a:t>(periodic one shot position)</a:t>
            </a:r>
            <a:endParaRPr lang="nl-BE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42B7924-4A47-4B51-806F-FAAEEE07E16C}"/>
              </a:ext>
            </a:extLst>
          </p:cNvPr>
          <p:cNvSpPr txBox="1"/>
          <p:nvPr/>
        </p:nvSpPr>
        <p:spPr>
          <a:xfrm>
            <a:off x="3731928" y="520681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73006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D77E70-72E9-42B6-9D33-4D036A50D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623" y="1600201"/>
            <a:ext cx="10998777" cy="5543549"/>
          </a:xfrm>
        </p:spPr>
        <p:txBody>
          <a:bodyPr anchor="t"/>
          <a:lstStyle/>
          <a:p>
            <a:pPr marL="0" indent="0">
              <a:buNone/>
            </a:pPr>
            <a:r>
              <a:rPr lang="nl-BE" sz="2400" dirty="0" err="1">
                <a:cs typeface="Calibri"/>
              </a:rPr>
              <a:t>All</a:t>
            </a:r>
            <a:r>
              <a:rPr lang="nl-BE" sz="2400" dirty="0">
                <a:cs typeface="Calibri"/>
              </a:rPr>
              <a:t> items are </a:t>
            </a:r>
            <a:r>
              <a:rPr lang="nl-BE" sz="2400" dirty="0" err="1">
                <a:cs typeface="Calibri"/>
              </a:rPr>
              <a:t>expressed</a:t>
            </a:r>
            <a:r>
              <a:rPr lang="nl-BE" sz="2400" dirty="0">
                <a:cs typeface="Calibri"/>
              </a:rPr>
              <a:t> without the v.a.t. (</a:t>
            </a:r>
            <a:r>
              <a:rPr lang="nl-BE" sz="2400" dirty="0" err="1">
                <a:cs typeface="Calibri"/>
              </a:rPr>
              <a:t>value</a:t>
            </a:r>
            <a:r>
              <a:rPr lang="nl-BE" sz="2400" dirty="0">
                <a:cs typeface="Calibri"/>
              </a:rPr>
              <a:t> </a:t>
            </a:r>
            <a:r>
              <a:rPr lang="nl-BE" sz="2400" dirty="0" err="1">
                <a:cs typeface="Calibri"/>
              </a:rPr>
              <a:t>added</a:t>
            </a:r>
            <a:r>
              <a:rPr lang="nl-BE" sz="2400" dirty="0">
                <a:cs typeface="Calibri"/>
              </a:rPr>
              <a:t> </a:t>
            </a:r>
            <a:r>
              <a:rPr lang="nl-BE" sz="2400" dirty="0" err="1">
                <a:cs typeface="Calibri"/>
              </a:rPr>
              <a:t>taxes</a:t>
            </a:r>
            <a:r>
              <a:rPr lang="nl-BE" sz="2400" dirty="0">
                <a:cs typeface="Calibri"/>
              </a:rPr>
              <a:t>)</a:t>
            </a:r>
            <a:endParaRPr lang="nl-BE" sz="2400" dirty="0"/>
          </a:p>
          <a:p>
            <a:r>
              <a:rPr lang="nl-BE" sz="2400" dirty="0"/>
              <a:t>Revenue = turnover =&gt; </a:t>
            </a:r>
            <a:r>
              <a:rPr lang="nl-BE" sz="2400" dirty="0" err="1"/>
              <a:t>your</a:t>
            </a:r>
            <a:r>
              <a:rPr lang="nl-BE" sz="2400" dirty="0"/>
              <a:t> sales </a:t>
            </a:r>
            <a:endParaRPr lang="nl-BE" sz="2400" dirty="0">
              <a:cs typeface="Calibri"/>
            </a:endParaRPr>
          </a:p>
          <a:p>
            <a:r>
              <a:rPr lang="nl-BE" sz="2400" dirty="0"/>
              <a:t>Gross </a:t>
            </a:r>
            <a:r>
              <a:rPr lang="nl-BE" sz="2400" dirty="0" err="1"/>
              <a:t>margin</a:t>
            </a:r>
            <a:r>
              <a:rPr lang="nl-BE" sz="2400" dirty="0"/>
              <a:t> = revenue – direct </a:t>
            </a:r>
            <a:r>
              <a:rPr lang="nl-BE" sz="2400" dirty="0" err="1"/>
              <a:t>cost</a:t>
            </a:r>
            <a:r>
              <a:rPr lang="nl-BE" sz="2400" dirty="0"/>
              <a:t> of </a:t>
            </a:r>
            <a:r>
              <a:rPr lang="nl-BE" sz="2400" dirty="0" err="1"/>
              <a:t>used</a:t>
            </a:r>
            <a:r>
              <a:rPr lang="nl-BE" sz="2400" dirty="0"/>
              <a:t> </a:t>
            </a:r>
            <a:r>
              <a:rPr lang="nl-BE" sz="2400" dirty="0" err="1"/>
              <a:t>goods</a:t>
            </a:r>
            <a:r>
              <a:rPr lang="nl-BE" sz="2400" dirty="0"/>
              <a:t> </a:t>
            </a:r>
          </a:p>
          <a:p>
            <a:r>
              <a:rPr lang="nl-BE" sz="2400" dirty="0"/>
              <a:t>Operating </a:t>
            </a:r>
            <a:r>
              <a:rPr lang="nl-BE" sz="2400" dirty="0" err="1"/>
              <a:t>expenses</a:t>
            </a:r>
            <a:r>
              <a:rPr lang="nl-BE" sz="2400" dirty="0"/>
              <a:t> (marketing, </a:t>
            </a:r>
            <a:r>
              <a:rPr lang="nl-BE" sz="2400" dirty="0" err="1"/>
              <a:t>staff</a:t>
            </a:r>
            <a:r>
              <a:rPr lang="nl-BE" sz="2400" dirty="0"/>
              <a:t>, office, </a:t>
            </a:r>
            <a:r>
              <a:rPr lang="nl-BE" sz="2400" dirty="0" err="1"/>
              <a:t>travel</a:t>
            </a:r>
            <a:r>
              <a:rPr lang="nl-BE" sz="2400" dirty="0"/>
              <a:t>, </a:t>
            </a:r>
            <a:r>
              <a:rPr lang="nl-BE" sz="2400" dirty="0" err="1"/>
              <a:t>insurance</a:t>
            </a:r>
            <a:r>
              <a:rPr lang="nl-BE" sz="2400" dirty="0"/>
              <a:t>, maintenance, </a:t>
            </a:r>
            <a:r>
              <a:rPr lang="nl-BE" sz="2400" dirty="0" err="1"/>
              <a:t>third</a:t>
            </a:r>
            <a:r>
              <a:rPr lang="nl-BE" sz="2400" dirty="0"/>
              <a:t> party </a:t>
            </a:r>
            <a:r>
              <a:rPr lang="nl-BE" sz="2400" dirty="0" err="1"/>
              <a:t>costs</a:t>
            </a:r>
            <a:r>
              <a:rPr lang="nl-BE" sz="2400" dirty="0"/>
              <a:t>,…)</a:t>
            </a:r>
          </a:p>
          <a:p>
            <a:r>
              <a:rPr lang="nl-BE" sz="2400" dirty="0"/>
              <a:t>EBITDA -&gt; </a:t>
            </a:r>
            <a:r>
              <a:rPr lang="nl-BE" sz="2400" dirty="0" err="1"/>
              <a:t>earnings</a:t>
            </a:r>
            <a:r>
              <a:rPr lang="nl-BE" sz="2400" dirty="0"/>
              <a:t> </a:t>
            </a:r>
            <a:r>
              <a:rPr lang="nl-BE" sz="2400" dirty="0" err="1"/>
              <a:t>before</a:t>
            </a:r>
            <a:r>
              <a:rPr lang="nl-BE" sz="2400" dirty="0"/>
              <a:t> intrest/</a:t>
            </a:r>
            <a:r>
              <a:rPr lang="nl-BE" sz="2400" dirty="0" err="1"/>
              <a:t>taxes</a:t>
            </a:r>
            <a:r>
              <a:rPr lang="nl-BE" sz="2400" dirty="0"/>
              <a:t>/</a:t>
            </a:r>
            <a:r>
              <a:rPr lang="nl-BE" sz="2400" dirty="0" err="1"/>
              <a:t>depreciations</a:t>
            </a:r>
            <a:r>
              <a:rPr lang="nl-BE" sz="2400" dirty="0"/>
              <a:t>/</a:t>
            </a:r>
            <a:r>
              <a:rPr lang="nl-BE" sz="2400" dirty="0" err="1"/>
              <a:t>amortization</a:t>
            </a:r>
            <a:r>
              <a:rPr lang="nl-BE" sz="2400" dirty="0"/>
              <a:t>) = </a:t>
            </a:r>
            <a:r>
              <a:rPr lang="nl-BE" sz="2400" dirty="0" err="1"/>
              <a:t>gross</a:t>
            </a:r>
            <a:r>
              <a:rPr lang="nl-BE" sz="2400" dirty="0"/>
              <a:t> </a:t>
            </a:r>
            <a:r>
              <a:rPr lang="nl-BE" sz="2400" dirty="0" err="1"/>
              <a:t>margin</a:t>
            </a:r>
            <a:r>
              <a:rPr lang="nl-BE" sz="2400" dirty="0"/>
              <a:t> minus </a:t>
            </a:r>
            <a:r>
              <a:rPr lang="nl-BE" sz="2400" dirty="0" err="1"/>
              <a:t>operation</a:t>
            </a:r>
            <a:r>
              <a:rPr lang="nl-BE" sz="2400" dirty="0"/>
              <a:t> </a:t>
            </a:r>
            <a:r>
              <a:rPr lang="nl-BE" sz="2400" dirty="0" err="1"/>
              <a:t>expenses</a:t>
            </a:r>
            <a:r>
              <a:rPr lang="nl-BE" sz="2400" dirty="0"/>
              <a:t> </a:t>
            </a:r>
          </a:p>
          <a:p>
            <a:r>
              <a:rPr lang="nl-BE" sz="2400" dirty="0"/>
              <a:t>Depreciations/</a:t>
            </a:r>
            <a:r>
              <a:rPr lang="nl-BE" sz="2400" dirty="0" err="1"/>
              <a:t>amortization</a:t>
            </a:r>
            <a:r>
              <a:rPr lang="nl-BE" sz="2400" dirty="0"/>
              <a:t> of </a:t>
            </a:r>
            <a:r>
              <a:rPr lang="nl-BE" sz="2400" dirty="0" err="1"/>
              <a:t>your</a:t>
            </a:r>
            <a:r>
              <a:rPr lang="nl-BE" sz="2400" dirty="0"/>
              <a:t> </a:t>
            </a:r>
            <a:r>
              <a:rPr lang="nl-BE" sz="2400" dirty="0" err="1"/>
              <a:t>investments</a:t>
            </a:r>
            <a:r>
              <a:rPr lang="nl-BE" sz="2400" dirty="0"/>
              <a:t> </a:t>
            </a:r>
            <a:r>
              <a:rPr lang="nl-BE" sz="2400" dirty="0" err="1"/>
              <a:t>depending</a:t>
            </a:r>
            <a:r>
              <a:rPr lang="nl-BE" sz="2400" dirty="0"/>
              <a:t> on the </a:t>
            </a:r>
            <a:r>
              <a:rPr lang="nl-BE" sz="2400" dirty="0" err="1"/>
              <a:t>economic</a:t>
            </a:r>
            <a:r>
              <a:rPr lang="nl-BE" sz="2400" dirty="0"/>
              <a:t> </a:t>
            </a:r>
            <a:r>
              <a:rPr lang="nl-BE" sz="2400" dirty="0" err="1"/>
              <a:t>lifespan</a:t>
            </a:r>
            <a:endParaRPr lang="nl-BE" sz="2400" dirty="0"/>
          </a:p>
          <a:p>
            <a:r>
              <a:rPr lang="nl-BE" sz="2400" dirty="0"/>
              <a:t>EBIT -&gt; </a:t>
            </a:r>
            <a:r>
              <a:rPr lang="nl-BE" sz="2400" dirty="0" err="1"/>
              <a:t>earnings</a:t>
            </a:r>
            <a:r>
              <a:rPr lang="nl-BE" sz="2400" dirty="0"/>
              <a:t> </a:t>
            </a:r>
            <a:r>
              <a:rPr lang="nl-BE" sz="2400" dirty="0" err="1"/>
              <a:t>before</a:t>
            </a:r>
            <a:r>
              <a:rPr lang="nl-BE" sz="2400" dirty="0"/>
              <a:t> intrest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taxes</a:t>
            </a:r>
            <a:r>
              <a:rPr lang="nl-BE" sz="2400" dirty="0"/>
              <a:t> = EBITDA minus </a:t>
            </a:r>
            <a:r>
              <a:rPr lang="nl-BE" sz="2400" dirty="0" err="1"/>
              <a:t>depreciations</a:t>
            </a:r>
            <a:r>
              <a:rPr lang="nl-BE" sz="2400" dirty="0"/>
              <a:t>/</a:t>
            </a:r>
            <a:r>
              <a:rPr lang="nl-BE" sz="2400" dirty="0" err="1"/>
              <a:t>amortization</a:t>
            </a:r>
            <a:endParaRPr lang="nl-BE" sz="2400" dirty="0"/>
          </a:p>
          <a:p>
            <a:r>
              <a:rPr lang="nl-BE" sz="2400" dirty="0"/>
              <a:t>Financial </a:t>
            </a:r>
            <a:r>
              <a:rPr lang="nl-BE" sz="2400" dirty="0" err="1"/>
              <a:t>costs</a:t>
            </a:r>
            <a:r>
              <a:rPr lang="nl-BE" sz="2400" dirty="0"/>
              <a:t> (intrest, </a:t>
            </a:r>
            <a:r>
              <a:rPr lang="nl-BE" sz="2400" dirty="0" err="1"/>
              <a:t>other</a:t>
            </a:r>
            <a:r>
              <a:rPr lang="nl-BE" sz="2400" dirty="0"/>
              <a:t> charges)</a:t>
            </a:r>
          </a:p>
          <a:p>
            <a:r>
              <a:rPr lang="nl-BE" sz="2400" dirty="0" err="1">
                <a:cs typeface="Calibri"/>
              </a:rPr>
              <a:t>Income</a:t>
            </a:r>
            <a:r>
              <a:rPr lang="nl-BE" sz="2400" dirty="0">
                <a:cs typeface="Calibri"/>
              </a:rPr>
              <a:t> </a:t>
            </a:r>
            <a:r>
              <a:rPr lang="nl-BE" sz="2400" dirty="0" err="1">
                <a:cs typeface="Calibri"/>
              </a:rPr>
              <a:t>taxes</a:t>
            </a:r>
            <a:endParaRPr lang="nl-BE" sz="2400" dirty="0">
              <a:cs typeface="Calibri"/>
            </a:endParaRPr>
          </a:p>
          <a:p>
            <a:r>
              <a:rPr lang="nl-BE" sz="2400" dirty="0">
                <a:cs typeface="Calibri"/>
              </a:rPr>
              <a:t>Net </a:t>
            </a:r>
            <a:r>
              <a:rPr lang="nl-BE" sz="2400" dirty="0" err="1">
                <a:cs typeface="Calibri"/>
              </a:rPr>
              <a:t>profit</a:t>
            </a:r>
            <a:endParaRPr lang="nl-BE" sz="2400" dirty="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07CEFB-F503-4920-8862-E71F44AF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417E72B-C162-4068-915E-345AA71FF611}"/>
              </a:ext>
            </a:extLst>
          </p:cNvPr>
          <p:cNvSpPr txBox="1"/>
          <p:nvPr/>
        </p:nvSpPr>
        <p:spPr>
          <a:xfrm>
            <a:off x="6096000" y="439388"/>
            <a:ext cx="67056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600" dirty="0"/>
              <a:t>P &amp; L major attention points</a:t>
            </a:r>
            <a:endParaRPr lang="nl-NL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10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                                                                       Example preparation of a 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profit and loss account (or </a:t>
            </a:r>
            <a:r>
              <a:rPr lang="en-US" sz="2400" dirty="0" err="1"/>
              <a:t>incomestatement</a:t>
            </a:r>
            <a:r>
              <a:rPr lang="en-US" sz="2400" dirty="0"/>
              <a:t>)</a:t>
            </a:r>
            <a:endParaRPr lang="nl-BE" sz="24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149451"/>
              </p:ext>
            </p:extLst>
          </p:nvPr>
        </p:nvGraphicFramePr>
        <p:xfrm>
          <a:off x="609602" y="1592021"/>
          <a:ext cx="10972799" cy="4789723"/>
        </p:xfrm>
        <a:graphic>
          <a:graphicData uri="http://schemas.openxmlformats.org/drawingml/2006/table">
            <a:tbl>
              <a:tblPr/>
              <a:tblGrid>
                <a:gridCol w="2527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64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859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76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4334">
                <a:tc>
                  <a:txBody>
                    <a:bodyPr/>
                    <a:lstStyle/>
                    <a:p>
                      <a:pPr algn="l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Profit &amp; Loss Statement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EDITED IN …..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685"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685"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Year 1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685"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Septemb.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Yeartotal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%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 revenues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of raw materials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(Stockvariation *)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Goods *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#DELING.DOOR.0!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Margin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#DELING.DOOR.0!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Third parties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operationel costs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 from operations = EBITDA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#DELING.DOOR.0!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Depreciations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income from operations = EBIT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#DELING.DOOR.0!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Intrest **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Bankcharges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Profit BEFORE TAXES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#DELING.DOOR.0!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3471">
                <a:tc>
                  <a:txBody>
                    <a:bodyPr/>
                    <a:lstStyle/>
                    <a:p>
                      <a:pPr algn="l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Incometax</a:t>
                      </a:r>
                    </a:p>
                  </a:txBody>
                  <a:tcPr marL="4592" marR="4592" marT="4592" marB="22042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84162">
                <a:tc>
                  <a:txBody>
                    <a:bodyPr/>
                    <a:lstStyle/>
                    <a:p>
                      <a:pPr algn="l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PROFIT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#DELING.DOOR.0!</a:t>
                      </a:r>
                    </a:p>
                  </a:txBody>
                  <a:tcPr marL="4592" marR="4592" marT="4592" marB="22042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32399" y="511409"/>
            <a:ext cx="6382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/>
              <a:t>Defining</a:t>
            </a:r>
            <a:r>
              <a:rPr lang="nl-BE" sz="2800" dirty="0"/>
              <a:t> the Sales &amp; Gross </a:t>
            </a:r>
            <a:r>
              <a:rPr lang="nl-BE" sz="2800" dirty="0" err="1"/>
              <a:t>Margin</a:t>
            </a:r>
            <a:r>
              <a:rPr lang="nl-BE" sz="2800" dirty="0"/>
              <a:t> forecast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85611" y="1519707"/>
            <a:ext cx="10772564" cy="51706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Per product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determine</a:t>
            </a:r>
            <a:r>
              <a:rPr lang="nl-BE" sz="2400" dirty="0"/>
              <a:t> </a:t>
            </a:r>
            <a:r>
              <a:rPr lang="nl-BE" sz="2400" dirty="0" err="1"/>
              <a:t>your</a:t>
            </a:r>
            <a:r>
              <a:rPr lang="nl-BE" sz="2400" dirty="0"/>
              <a:t> sales unit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define</a:t>
            </a:r>
            <a:r>
              <a:rPr lang="nl-BE" sz="2400" dirty="0"/>
              <a:t> </a:t>
            </a:r>
            <a:r>
              <a:rPr lang="nl-BE" sz="2400" dirty="0" err="1"/>
              <a:t>your</a:t>
            </a:r>
            <a:r>
              <a:rPr lang="nl-BE" sz="2400" dirty="0"/>
              <a:t> </a:t>
            </a:r>
            <a:r>
              <a:rPr lang="nl-BE" sz="2400" dirty="0" err="1"/>
              <a:t>salesprice</a:t>
            </a:r>
            <a:r>
              <a:rPr lang="nl-BE" sz="2400" dirty="0"/>
              <a:t> per unit (</a:t>
            </a:r>
            <a:r>
              <a:rPr lang="nl-BE" sz="2000" dirty="0"/>
              <a:t> </a:t>
            </a:r>
            <a:r>
              <a:rPr lang="nl-BE" sz="2000" dirty="0" err="1"/>
              <a:t>see</a:t>
            </a:r>
            <a:r>
              <a:rPr lang="nl-BE" sz="2000" dirty="0"/>
              <a:t> next slide)</a:t>
            </a:r>
            <a:r>
              <a:rPr lang="nl-BE" sz="2400" dirty="0"/>
              <a:t>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define</a:t>
            </a:r>
            <a:r>
              <a:rPr lang="nl-BE" sz="2400" dirty="0"/>
              <a:t> the </a:t>
            </a:r>
            <a:r>
              <a:rPr lang="nl-BE" sz="2400" dirty="0" err="1"/>
              <a:t>planned</a:t>
            </a:r>
            <a:r>
              <a:rPr lang="nl-BE" sz="2400" dirty="0"/>
              <a:t> </a:t>
            </a:r>
            <a:r>
              <a:rPr lang="nl-BE" sz="2400" dirty="0" err="1"/>
              <a:t>quantities</a:t>
            </a:r>
            <a:endParaRPr lang="nl-B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mention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cost</a:t>
            </a:r>
            <a:r>
              <a:rPr lang="nl-BE" sz="2400" dirty="0"/>
              <a:t> of sales per unit (</a:t>
            </a:r>
            <a:r>
              <a:rPr lang="nl-BE" sz="2000" dirty="0" err="1"/>
              <a:t>suggestion</a:t>
            </a:r>
            <a:r>
              <a:rPr lang="nl-BE" sz="2000" dirty="0"/>
              <a:t> </a:t>
            </a:r>
            <a:r>
              <a:rPr lang="nl-BE" sz="2000" dirty="0" err="1"/>
              <a:t>to</a:t>
            </a:r>
            <a:r>
              <a:rPr lang="nl-BE" sz="2000" dirty="0"/>
              <a:t> keep </a:t>
            </a:r>
            <a:r>
              <a:rPr lang="nl-BE" sz="2000" dirty="0" err="1"/>
              <a:t>it</a:t>
            </a:r>
            <a:r>
              <a:rPr lang="nl-BE" sz="2000" dirty="0"/>
              <a:t> </a:t>
            </a:r>
            <a:r>
              <a:rPr lang="nl-BE" sz="2000" dirty="0" err="1"/>
              <a:t>simple</a:t>
            </a:r>
            <a:r>
              <a:rPr lang="nl-BE" sz="2000" dirty="0"/>
              <a:t> : </a:t>
            </a:r>
            <a:r>
              <a:rPr lang="en-US" sz="2000" dirty="0">
                <a:ea typeface="+mn-lt"/>
                <a:cs typeface="+mn-lt"/>
              </a:rPr>
              <a:t>to avoid double counting of labor costs and energy costs, limit </a:t>
            </a:r>
            <a:r>
              <a:rPr lang="nl-BE" sz="2000" dirty="0" err="1">
                <a:ea typeface="+mn-lt"/>
                <a:cs typeface="+mn-lt"/>
              </a:rPr>
              <a:t>yourself</a:t>
            </a:r>
            <a:r>
              <a:rPr lang="nl-BE" sz="2000" dirty="0">
                <a:ea typeface="+mn-lt"/>
                <a:cs typeface="+mn-lt"/>
              </a:rPr>
              <a:t> </a:t>
            </a:r>
            <a:r>
              <a:rPr lang="nl-BE" sz="2000" dirty="0" err="1">
                <a:ea typeface="+mn-lt"/>
                <a:cs typeface="+mn-lt"/>
              </a:rPr>
              <a:t>to</a:t>
            </a:r>
            <a:r>
              <a:rPr lang="nl-BE" sz="2000" dirty="0">
                <a:ea typeface="+mn-lt"/>
                <a:cs typeface="+mn-lt"/>
              </a:rPr>
              <a:t> the </a:t>
            </a:r>
            <a:r>
              <a:rPr lang="nl-BE" sz="2000" dirty="0" err="1">
                <a:ea typeface="+mn-lt"/>
                <a:cs typeface="+mn-lt"/>
              </a:rPr>
              <a:t>cost</a:t>
            </a:r>
            <a:r>
              <a:rPr lang="nl-BE" sz="2000" dirty="0">
                <a:ea typeface="+mn-lt"/>
                <a:cs typeface="+mn-lt"/>
              </a:rPr>
              <a:t> of the raw </a:t>
            </a:r>
            <a:r>
              <a:rPr lang="nl-BE" sz="2000" dirty="0" err="1">
                <a:ea typeface="+mn-lt"/>
                <a:cs typeface="+mn-lt"/>
              </a:rPr>
              <a:t>materials</a:t>
            </a:r>
            <a:r>
              <a:rPr lang="nl-BE" sz="2000" dirty="0">
                <a:ea typeface="+mn-lt"/>
                <a:cs typeface="+mn-lt"/>
              </a:rPr>
              <a:t> </a:t>
            </a:r>
            <a:r>
              <a:rPr lang="nl-BE" sz="2000" dirty="0" err="1">
                <a:ea typeface="+mn-lt"/>
                <a:cs typeface="+mn-lt"/>
              </a:rPr>
              <a:t>used</a:t>
            </a:r>
            <a:r>
              <a:rPr lang="nl-BE" sz="2000" dirty="0">
                <a:ea typeface="+mn-lt"/>
                <a:cs typeface="+mn-lt"/>
              </a:rPr>
              <a:t> + </a:t>
            </a:r>
            <a:r>
              <a:rPr lang="nl-BE" sz="2000" dirty="0" err="1">
                <a:ea typeface="+mn-lt"/>
                <a:cs typeface="+mn-lt"/>
              </a:rPr>
              <a:t>possibly</a:t>
            </a:r>
            <a:r>
              <a:rPr lang="nl-BE" sz="2000" dirty="0">
                <a:ea typeface="+mn-lt"/>
                <a:cs typeface="+mn-lt"/>
              </a:rPr>
              <a:t> the </a:t>
            </a:r>
            <a:r>
              <a:rPr lang="nl-BE" sz="2000" dirty="0" err="1">
                <a:ea typeface="+mn-lt"/>
                <a:cs typeface="+mn-lt"/>
              </a:rPr>
              <a:t>cost</a:t>
            </a:r>
            <a:r>
              <a:rPr lang="nl-BE" sz="2000" dirty="0">
                <a:ea typeface="+mn-lt"/>
                <a:cs typeface="+mn-lt"/>
              </a:rPr>
              <a:t> of the </a:t>
            </a:r>
            <a:r>
              <a:rPr lang="nl-BE" sz="2000" dirty="0" err="1">
                <a:ea typeface="+mn-lt"/>
                <a:cs typeface="+mn-lt"/>
              </a:rPr>
              <a:t>packaging</a:t>
            </a:r>
            <a:r>
              <a:rPr lang="nl-BE" sz="2400" dirty="0">
                <a:ea typeface="+mn-lt"/>
                <a:cs typeface="+mn-lt"/>
              </a:rPr>
              <a:t>)</a:t>
            </a:r>
            <a:endParaRPr lang="nl-BE" sz="2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Please</a:t>
            </a:r>
            <a:r>
              <a:rPr lang="nl-BE" sz="2400" dirty="0"/>
              <a:t> do </a:t>
            </a:r>
            <a:r>
              <a:rPr lang="nl-BE" sz="2400" dirty="0" err="1"/>
              <a:t>so</a:t>
            </a:r>
            <a:r>
              <a:rPr lang="nl-BE" sz="2400" dirty="0"/>
              <a:t> </a:t>
            </a:r>
            <a:r>
              <a:rPr lang="nl-BE" sz="2400" dirty="0" err="1"/>
              <a:t>for</a:t>
            </a:r>
            <a:r>
              <a:rPr lang="nl-BE" sz="2400" dirty="0"/>
              <a:t> the next 12 or 24 </a:t>
            </a:r>
            <a:r>
              <a:rPr lang="nl-BE" sz="2400" dirty="0" err="1"/>
              <a:t>months</a:t>
            </a:r>
            <a:r>
              <a:rPr lang="nl-BE" sz="2400" dirty="0"/>
              <a:t> </a:t>
            </a:r>
            <a:r>
              <a:rPr lang="nl-BE" sz="2400" dirty="0" err="1"/>
              <a:t>so</a:t>
            </a:r>
            <a:r>
              <a:rPr lang="nl-BE" sz="2400" dirty="0"/>
              <a:t> </a:t>
            </a:r>
            <a:r>
              <a:rPr lang="nl-BE" sz="2400" dirty="0" err="1"/>
              <a:t>that</a:t>
            </a:r>
            <a:r>
              <a:rPr lang="nl-BE" sz="2400" dirty="0"/>
              <a:t> the </a:t>
            </a:r>
            <a:r>
              <a:rPr lang="nl-BE" sz="2400" dirty="0" err="1"/>
              <a:t>evolution</a:t>
            </a:r>
            <a:r>
              <a:rPr lang="nl-BE" sz="2400" dirty="0"/>
              <a:t> is </a:t>
            </a:r>
            <a:r>
              <a:rPr lang="nl-BE" sz="2400" dirty="0" err="1"/>
              <a:t>visualised</a:t>
            </a: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Important </a:t>
            </a:r>
            <a:r>
              <a:rPr lang="nl-BE" sz="2400" dirty="0" err="1"/>
              <a:t>remark</a:t>
            </a:r>
            <a:r>
              <a:rPr lang="nl-BE" sz="2400" dirty="0"/>
              <a:t> :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/>
              <a:t>The name ‘product’ is </a:t>
            </a:r>
            <a:r>
              <a:rPr lang="nl-BE" sz="2400" dirty="0" err="1"/>
              <a:t>generic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can</a:t>
            </a:r>
            <a:r>
              <a:rPr lang="nl-BE" sz="2400" dirty="0"/>
              <a:t> </a:t>
            </a:r>
            <a:r>
              <a:rPr lang="nl-BE" sz="2400" dirty="0" err="1"/>
              <a:t>represent</a:t>
            </a:r>
            <a:r>
              <a:rPr lang="nl-BE" sz="2400" dirty="0"/>
              <a:t> a </a:t>
            </a:r>
            <a:r>
              <a:rPr lang="nl-BE" sz="2400" dirty="0" err="1"/>
              <a:t>trade</a:t>
            </a:r>
            <a:r>
              <a:rPr lang="nl-BE" sz="2400" dirty="0"/>
              <a:t> product, a </a:t>
            </a:r>
            <a:r>
              <a:rPr lang="nl-BE" sz="2400" dirty="0" err="1"/>
              <a:t>physical</a:t>
            </a:r>
            <a:r>
              <a:rPr lang="nl-BE" sz="2400" dirty="0"/>
              <a:t> </a:t>
            </a:r>
            <a:r>
              <a:rPr lang="nl-BE" sz="2400" dirty="0" err="1"/>
              <a:t>manufactured</a:t>
            </a:r>
            <a:r>
              <a:rPr lang="nl-BE" sz="2400" dirty="0"/>
              <a:t> or assembled product, a project, or a service !</a:t>
            </a:r>
            <a:endParaRPr lang="nl-BE" sz="2400" dirty="0">
              <a:cs typeface="Calibri"/>
            </a:endParaRPr>
          </a:p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A5E333-FD8B-4AB4-B6EB-1FCFCBBE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1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68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D0FB4-F943-458B-8606-7B8E2109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nl-NL" sz="2400" dirty="0">
                <a:cs typeface="Calibri"/>
              </a:rPr>
              <a:t>                            </a:t>
            </a:r>
            <a:br>
              <a:rPr lang="nl-NL" sz="2400" dirty="0">
                <a:cs typeface="Calibri"/>
              </a:rPr>
            </a:br>
            <a:r>
              <a:rPr lang="nl-NL" sz="2800" dirty="0">
                <a:cs typeface="Calibri"/>
              </a:rPr>
              <a:t>                                                            </a:t>
            </a:r>
            <a:r>
              <a:rPr lang="nl-NL" sz="2400" dirty="0">
                <a:cs typeface="Calibri"/>
              </a:rPr>
              <a:t>Suggestions </a:t>
            </a:r>
            <a:r>
              <a:rPr lang="nl-NL" sz="2400" dirty="0" err="1">
                <a:cs typeface="Calibri"/>
              </a:rPr>
              <a:t>for</a:t>
            </a:r>
            <a:r>
              <a:rPr lang="nl-NL" sz="2400" dirty="0">
                <a:cs typeface="Calibri"/>
              </a:rPr>
              <a:t> </a:t>
            </a:r>
            <a:r>
              <a:rPr lang="nl-NL" sz="2400" dirty="0" err="1">
                <a:cs typeface="Calibri"/>
              </a:rPr>
              <a:t>price</a:t>
            </a:r>
            <a:r>
              <a:rPr lang="nl-NL" sz="2400" dirty="0">
                <a:cs typeface="Calibri"/>
              </a:rPr>
              <a:t>-setting of </a:t>
            </a:r>
            <a:r>
              <a:rPr lang="nl-NL" sz="2400" dirty="0" err="1">
                <a:cs typeface="Calibri"/>
              </a:rPr>
              <a:t>your</a:t>
            </a:r>
            <a:r>
              <a:rPr lang="nl-NL" sz="2400" dirty="0">
                <a:cs typeface="Calibri"/>
              </a:rPr>
              <a:t> sales unit</a:t>
            </a:r>
            <a:br>
              <a:rPr lang="nl-NL" sz="2400" dirty="0">
                <a:cs typeface="Calibri"/>
              </a:rPr>
            </a:b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B2F05-B08F-4E08-AA89-ECCCD0DA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13529"/>
          </a:xfrm>
        </p:spPr>
        <p:txBody>
          <a:bodyPr anchor="t"/>
          <a:lstStyle/>
          <a:p>
            <a:pPr marL="0" indent="0">
              <a:buNone/>
            </a:pPr>
            <a:r>
              <a:rPr lang="nl-NL" sz="2800" dirty="0" err="1">
                <a:cs typeface="Calibri"/>
              </a:rPr>
              <a:t>Try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to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find</a:t>
            </a:r>
            <a:r>
              <a:rPr lang="nl-NL" sz="2800" dirty="0">
                <a:cs typeface="Calibri"/>
              </a:rPr>
              <a:t> out </a:t>
            </a:r>
            <a:r>
              <a:rPr lang="nl-NL" sz="2800" dirty="0" err="1">
                <a:cs typeface="Calibri"/>
              </a:rPr>
              <a:t>what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you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need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to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prepare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your</a:t>
            </a:r>
            <a:r>
              <a:rPr lang="nl-NL" sz="2800" dirty="0">
                <a:cs typeface="Calibri"/>
              </a:rPr>
              <a:t> product ready </a:t>
            </a:r>
            <a:r>
              <a:rPr lang="nl-NL" sz="2800" dirty="0" err="1">
                <a:cs typeface="Calibri"/>
              </a:rPr>
              <a:t>to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>
                <a:cs typeface="Calibri"/>
              </a:rPr>
              <a:t>sell</a:t>
            </a:r>
            <a:r>
              <a:rPr lang="nl-NL" sz="2800" dirty="0">
                <a:cs typeface="Calibri"/>
              </a:rPr>
              <a:t> :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. </a:t>
            </a:r>
            <a:r>
              <a:rPr lang="nl-NL" dirty="0" err="1">
                <a:cs typeface="Calibri"/>
              </a:rPr>
              <a:t>What</a:t>
            </a:r>
            <a:r>
              <a:rPr lang="nl-NL" dirty="0">
                <a:cs typeface="Calibri"/>
              </a:rPr>
              <a:t> is </a:t>
            </a:r>
            <a:r>
              <a:rPr lang="nl-NL" dirty="0" err="1">
                <a:cs typeface="Calibri"/>
              </a:rPr>
              <a:t>the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cost</a:t>
            </a:r>
            <a:r>
              <a:rPr lang="nl-NL" dirty="0">
                <a:cs typeface="Calibri"/>
              </a:rPr>
              <a:t> of </a:t>
            </a:r>
            <a:r>
              <a:rPr lang="nl-NL" dirty="0" err="1">
                <a:cs typeface="Calibri"/>
              </a:rPr>
              <a:t>raw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material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needed</a:t>
            </a:r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. How </a:t>
            </a:r>
            <a:r>
              <a:rPr lang="nl-NL" dirty="0" err="1">
                <a:cs typeface="Calibri"/>
              </a:rPr>
              <a:t>many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hours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labourwork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multiplied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by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the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cost</a:t>
            </a:r>
            <a:r>
              <a:rPr lang="nl-NL" dirty="0">
                <a:cs typeface="Calibri"/>
              </a:rPr>
              <a:t> per </a:t>
            </a:r>
            <a:r>
              <a:rPr lang="nl-NL" dirty="0" err="1">
                <a:cs typeface="Calibri"/>
              </a:rPr>
              <a:t>hour</a:t>
            </a:r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. </a:t>
            </a:r>
            <a:r>
              <a:rPr lang="nl-NL" dirty="0" err="1">
                <a:cs typeface="Calibri"/>
              </a:rPr>
              <a:t>What</a:t>
            </a:r>
            <a:r>
              <a:rPr lang="nl-NL" dirty="0">
                <a:cs typeface="Calibri"/>
              </a:rPr>
              <a:t> is </a:t>
            </a:r>
            <a:r>
              <a:rPr lang="nl-NL" dirty="0" err="1">
                <a:cs typeface="Calibri"/>
              </a:rPr>
              <a:t>the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estimated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cost</a:t>
            </a:r>
            <a:r>
              <a:rPr lang="nl-NL" dirty="0">
                <a:cs typeface="Calibri"/>
              </a:rPr>
              <a:t> of energy </a:t>
            </a:r>
            <a:r>
              <a:rPr lang="nl-NL" dirty="0" err="1">
                <a:cs typeface="Calibri"/>
              </a:rPr>
              <a:t>consumption</a:t>
            </a:r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. </a:t>
            </a:r>
            <a:r>
              <a:rPr lang="nl-NL" dirty="0" err="1">
                <a:ea typeface="+mn-lt"/>
                <a:cs typeface="+mn-lt"/>
              </a:rPr>
              <a:t>Multiply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this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total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cost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with</a:t>
            </a:r>
            <a:r>
              <a:rPr lang="nl-NL" dirty="0">
                <a:ea typeface="+mn-lt"/>
                <a:cs typeface="+mn-lt"/>
              </a:rPr>
              <a:t> a </a:t>
            </a:r>
            <a:r>
              <a:rPr lang="nl-NL" dirty="0" err="1">
                <a:ea typeface="+mn-lt"/>
                <a:cs typeface="+mn-lt"/>
              </a:rPr>
              <a:t>certain</a:t>
            </a:r>
            <a:r>
              <a:rPr lang="nl-NL" dirty="0">
                <a:ea typeface="+mn-lt"/>
                <a:cs typeface="+mn-lt"/>
              </a:rPr>
              <a:t> factor 1, xx  or 2, xx</a:t>
            </a:r>
          </a:p>
          <a:p>
            <a:pPr marL="0" indent="0">
              <a:buNone/>
            </a:pPr>
            <a:r>
              <a:rPr lang="nl-NL" dirty="0">
                <a:ea typeface="+mn-lt"/>
                <a:cs typeface="+mn-lt"/>
              </a:rPr>
              <a:t>  </a:t>
            </a:r>
            <a:r>
              <a:rPr lang="nl-NL" dirty="0" err="1">
                <a:ea typeface="+mn-lt"/>
                <a:cs typeface="+mn-lt"/>
              </a:rPr>
              <a:t>to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define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your</a:t>
            </a:r>
            <a:r>
              <a:rPr lang="nl-NL" dirty="0">
                <a:ea typeface="+mn-lt"/>
                <a:cs typeface="+mn-lt"/>
              </a:rPr>
              <a:t>  </a:t>
            </a:r>
            <a:r>
              <a:rPr lang="nl-NL" dirty="0" err="1">
                <a:ea typeface="+mn-lt"/>
                <a:cs typeface="+mn-lt"/>
              </a:rPr>
              <a:t>salesprice</a:t>
            </a:r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Search - if possible - for the existing market price, just to compare and to check if your price is suitable and feasible</a:t>
            </a:r>
            <a:endParaRPr lang="nl-NL" sz="2800" dirty="0">
              <a:ea typeface="+mn-lt"/>
              <a:cs typeface="+mn-lt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298674-B2E8-461F-B210-552595D6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3B79E-2C34-474C-B35D-6B2CDCC3BF65}" type="slidenum">
              <a:rPr lang="nl-NL" altLang="nl-NL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altLang="nl-NL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8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32399" y="511409"/>
            <a:ext cx="206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/>
              <a:t>Exercise</a:t>
            </a:r>
            <a:r>
              <a:rPr lang="nl-BE" sz="3600" dirty="0"/>
              <a:t> A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64890" y="2314893"/>
            <a:ext cx="10668827" cy="44319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Sales &amp; </a:t>
            </a:r>
            <a:r>
              <a:rPr lang="nl-BE" sz="2400" dirty="0" err="1"/>
              <a:t>gross</a:t>
            </a:r>
            <a:r>
              <a:rPr lang="nl-BE" sz="2400" dirty="0"/>
              <a:t> </a:t>
            </a:r>
            <a:r>
              <a:rPr lang="nl-BE" sz="2400" dirty="0" err="1"/>
              <a:t>margin</a:t>
            </a:r>
            <a:r>
              <a:rPr lang="nl-BE" sz="2400" dirty="0"/>
              <a:t> </a:t>
            </a:r>
            <a:r>
              <a:rPr lang="nl-BE" sz="2400" dirty="0" err="1"/>
              <a:t>description</a:t>
            </a:r>
            <a:endParaRPr lang="nl-BE" sz="2400" dirty="0"/>
          </a:p>
          <a:p>
            <a:endParaRPr lang="nl-BE" sz="2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BE" sz="2400" dirty="0" err="1"/>
              <a:t>Identify</a:t>
            </a:r>
            <a:r>
              <a:rPr lang="nl-BE" sz="2400" dirty="0"/>
              <a:t> a </a:t>
            </a:r>
            <a:r>
              <a:rPr lang="nl-BE" sz="2400" dirty="0" err="1"/>
              <a:t>specific</a:t>
            </a:r>
            <a:r>
              <a:rPr lang="nl-BE" sz="2400" dirty="0"/>
              <a:t> product</a:t>
            </a:r>
          </a:p>
          <a:p>
            <a:pPr lvl="1"/>
            <a:endParaRPr lang="nl-BE" sz="2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BE" sz="2400" dirty="0"/>
              <a:t>Per product 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Composition</a:t>
            </a:r>
            <a:r>
              <a:rPr lang="nl-BE" sz="2400" dirty="0"/>
              <a:t> of </a:t>
            </a:r>
            <a:r>
              <a:rPr lang="nl-BE" sz="2400" dirty="0" err="1"/>
              <a:t>the</a:t>
            </a:r>
            <a:r>
              <a:rPr lang="nl-BE" sz="2400" dirty="0"/>
              <a:t> product </a:t>
            </a:r>
            <a:r>
              <a:rPr lang="nl-BE" sz="2400" dirty="0" err="1"/>
              <a:t>and</a:t>
            </a:r>
            <a:r>
              <a:rPr lang="nl-BE" sz="2400" dirty="0"/>
              <a:t> sales unit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nl-BE" sz="2400" dirty="0"/>
              <a:t>Sales </a:t>
            </a:r>
            <a:r>
              <a:rPr lang="nl-BE" sz="2400" dirty="0" err="1"/>
              <a:t>price</a:t>
            </a:r>
            <a:r>
              <a:rPr lang="nl-BE" sz="2400" dirty="0"/>
              <a:t> per unit 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your</a:t>
            </a:r>
            <a:r>
              <a:rPr lang="nl-BE" sz="2400" dirty="0"/>
              <a:t> </a:t>
            </a:r>
            <a:r>
              <a:rPr lang="nl-BE" sz="2400" dirty="0" err="1"/>
              <a:t>cost</a:t>
            </a:r>
            <a:r>
              <a:rPr lang="nl-BE" sz="2400" dirty="0"/>
              <a:t> of sales per unit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nl-BE" sz="2400" dirty="0"/>
              <a:t>Quantity per </a:t>
            </a:r>
            <a:r>
              <a:rPr lang="nl-BE" sz="2400" dirty="0" err="1"/>
              <a:t>month</a:t>
            </a:r>
            <a:endParaRPr lang="nl-BE" sz="2400" dirty="0"/>
          </a:p>
          <a:p>
            <a:r>
              <a:rPr lang="nl-BE" sz="2400" dirty="0"/>
              <a:t>                     </a:t>
            </a:r>
            <a:r>
              <a:rPr lang="nl-BE" sz="2400" dirty="0" err="1"/>
              <a:t>Calculate</a:t>
            </a:r>
            <a:r>
              <a:rPr lang="nl-BE" sz="2400" dirty="0"/>
              <a:t> </a:t>
            </a:r>
            <a:r>
              <a:rPr lang="nl-BE" sz="2400" dirty="0" err="1"/>
              <a:t>the</a:t>
            </a:r>
            <a:r>
              <a:rPr lang="nl-BE" sz="2400" dirty="0"/>
              <a:t> </a:t>
            </a:r>
            <a:r>
              <a:rPr lang="nl-BE" sz="2400" dirty="0" err="1"/>
              <a:t>gross</a:t>
            </a:r>
            <a:r>
              <a:rPr lang="nl-BE" sz="2400" dirty="0"/>
              <a:t> </a:t>
            </a:r>
            <a:r>
              <a:rPr lang="nl-BE" sz="2400" dirty="0" err="1"/>
              <a:t>margin</a:t>
            </a:r>
            <a:r>
              <a:rPr lang="nl-BE" sz="2400" dirty="0"/>
              <a:t> per </a:t>
            </a:r>
            <a:r>
              <a:rPr lang="nl-BE" sz="2400" dirty="0" err="1"/>
              <a:t>month</a:t>
            </a:r>
            <a:r>
              <a:rPr lang="nl-BE" sz="2400" dirty="0"/>
              <a:t>, per </a:t>
            </a:r>
            <a:r>
              <a:rPr lang="nl-BE" sz="2400" dirty="0" err="1"/>
              <a:t>year</a:t>
            </a:r>
            <a:endParaRPr lang="nl-BE" sz="2400" dirty="0"/>
          </a:p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00AC24-152C-4514-A3EB-32999E8F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1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4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785658" y="471484"/>
            <a:ext cx="4790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/>
              <a:t>2. Detail </a:t>
            </a:r>
            <a:r>
              <a:rPr lang="nl-BE" sz="3600" dirty="0" err="1"/>
              <a:t>expenses</a:t>
            </a:r>
            <a:endParaRPr lang="nl-BE" sz="3600" dirty="0"/>
          </a:p>
        </p:txBody>
      </p:sp>
      <p:sp>
        <p:nvSpPr>
          <p:cNvPr id="3" name="Tekstvak 2"/>
          <p:cNvSpPr txBox="1"/>
          <p:nvPr/>
        </p:nvSpPr>
        <p:spPr>
          <a:xfrm>
            <a:off x="720162" y="1525058"/>
            <a:ext cx="95432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Marketing </a:t>
            </a:r>
            <a:r>
              <a:rPr lang="nl-BE" sz="2400" dirty="0" err="1"/>
              <a:t>costs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/>
              <a:t>research, consultancy, </a:t>
            </a:r>
            <a:r>
              <a:rPr lang="nl-BE" dirty="0" err="1"/>
              <a:t>advertizing</a:t>
            </a: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Staff</a:t>
            </a:r>
            <a:r>
              <a:rPr lang="nl-BE" sz="2400" dirty="0"/>
              <a:t> </a:t>
            </a:r>
            <a:r>
              <a:rPr lang="nl-BE" sz="2400" dirty="0" err="1"/>
              <a:t>costs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/>
              <a:t>employees, </a:t>
            </a:r>
            <a:r>
              <a:rPr lang="nl-BE" dirty="0" err="1"/>
              <a:t>administrative</a:t>
            </a:r>
            <a:r>
              <a:rPr lang="nl-BE" dirty="0"/>
              <a:t> </a:t>
            </a:r>
            <a:r>
              <a:rPr lang="nl-BE" dirty="0" err="1"/>
              <a:t>people</a:t>
            </a:r>
            <a:r>
              <a:rPr lang="nl-BE" dirty="0"/>
              <a:t>, </a:t>
            </a:r>
            <a:r>
              <a:rPr lang="nl-BE" dirty="0" err="1"/>
              <a:t>salespeople</a:t>
            </a:r>
            <a:r>
              <a:rPr lang="nl-BE" dirty="0"/>
              <a:t>,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Office </a:t>
            </a:r>
            <a:r>
              <a:rPr lang="nl-BE" sz="2400" dirty="0" err="1"/>
              <a:t>costs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/>
              <a:t>rent, </a:t>
            </a:r>
            <a:r>
              <a:rPr lang="nl-BE" dirty="0" err="1"/>
              <a:t>communication</a:t>
            </a:r>
            <a:r>
              <a:rPr lang="nl-BE" dirty="0"/>
              <a:t>, </a:t>
            </a:r>
            <a:r>
              <a:rPr lang="nl-BE" dirty="0" err="1"/>
              <a:t>utilities</a:t>
            </a:r>
            <a:r>
              <a:rPr lang="nl-BE" dirty="0"/>
              <a:t>, </a:t>
            </a:r>
            <a:r>
              <a:rPr lang="nl-BE" dirty="0" err="1"/>
              <a:t>stationary</a:t>
            </a:r>
            <a:r>
              <a:rPr lang="nl-BE" dirty="0"/>
              <a:t>, cleaning </a:t>
            </a:r>
            <a:r>
              <a:rPr lang="nl-BE" dirty="0" err="1"/>
              <a:t>costs</a:t>
            </a:r>
            <a:r>
              <a:rPr lang="nl-B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Sales </a:t>
            </a:r>
            <a:r>
              <a:rPr lang="nl-BE" sz="2400" dirty="0" err="1"/>
              <a:t>travel</a:t>
            </a:r>
            <a:r>
              <a:rPr lang="nl-BE" sz="2400" dirty="0"/>
              <a:t> </a:t>
            </a:r>
            <a:r>
              <a:rPr lang="nl-BE" sz="2400" dirty="0" err="1"/>
              <a:t>costs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 err="1"/>
              <a:t>depends</a:t>
            </a:r>
            <a:r>
              <a:rPr lang="nl-BE" dirty="0"/>
              <a:t> on </a:t>
            </a:r>
            <a:r>
              <a:rPr lang="nl-BE" dirty="0" err="1"/>
              <a:t>number</a:t>
            </a:r>
            <a:r>
              <a:rPr lang="nl-BE" dirty="0"/>
              <a:t> of sales </a:t>
            </a:r>
            <a:r>
              <a:rPr lang="nl-BE" dirty="0" err="1"/>
              <a:t>people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managers</a:t>
            </a: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Insurances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/>
              <a:t>building, </a:t>
            </a:r>
            <a:r>
              <a:rPr lang="nl-BE" dirty="0" err="1"/>
              <a:t>responsability</a:t>
            </a:r>
            <a:r>
              <a:rPr lang="nl-BE" dirty="0"/>
              <a:t> of the company, </a:t>
            </a:r>
            <a:r>
              <a:rPr lang="nl-BE" dirty="0" err="1"/>
              <a:t>people</a:t>
            </a: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Maintenance </a:t>
            </a:r>
            <a:r>
              <a:rPr lang="nl-BE" sz="2400" dirty="0" err="1"/>
              <a:t>costs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/>
              <a:t>maintenance </a:t>
            </a:r>
            <a:r>
              <a:rPr lang="nl-BE" dirty="0" err="1"/>
              <a:t>machinery</a:t>
            </a:r>
            <a:r>
              <a:rPr lang="nl-BE" dirty="0"/>
              <a:t>, maintenance equipment</a:t>
            </a: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Third</a:t>
            </a:r>
            <a:r>
              <a:rPr lang="nl-BE" sz="2400" dirty="0"/>
              <a:t> party </a:t>
            </a:r>
            <a:r>
              <a:rPr lang="nl-BE" sz="2400" dirty="0" err="1"/>
              <a:t>fees</a:t>
            </a:r>
            <a:r>
              <a:rPr lang="nl-BE" sz="2400" dirty="0"/>
              <a:t> 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dirty="0"/>
              <a:t>transport, </a:t>
            </a:r>
            <a:r>
              <a:rPr lang="nl-BE" dirty="0" err="1"/>
              <a:t>advisers</a:t>
            </a:r>
            <a:r>
              <a:rPr lang="nl-BE" dirty="0"/>
              <a:t>, </a:t>
            </a:r>
            <a:r>
              <a:rPr lang="nl-BE" dirty="0" err="1"/>
              <a:t>legal</a:t>
            </a:r>
            <a:r>
              <a:rPr lang="nl-BE" dirty="0"/>
              <a:t>, accountancy, cleaning </a:t>
            </a:r>
            <a:r>
              <a:rPr lang="nl-BE" dirty="0" err="1"/>
              <a:t>cy</a:t>
            </a:r>
            <a:endParaRPr lang="nl-BE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1712876" y="6172484"/>
            <a:ext cx="10329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/>
              <a:t>Remarks</a:t>
            </a:r>
            <a:r>
              <a:rPr lang="nl-BE" dirty="0"/>
              <a:t>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1400" dirty="0"/>
              <a:t>TO DO : per </a:t>
            </a:r>
            <a:r>
              <a:rPr lang="nl-BE" sz="1400" dirty="0" err="1"/>
              <a:t>month</a:t>
            </a:r>
            <a:r>
              <a:rPr lang="nl-BE" sz="1400" dirty="0"/>
              <a:t> </a:t>
            </a:r>
            <a:r>
              <a:rPr lang="nl-BE" sz="1400" dirty="0" err="1"/>
              <a:t>for</a:t>
            </a:r>
            <a:r>
              <a:rPr lang="nl-BE" sz="1400" dirty="0"/>
              <a:t> the first 12 or 24 </a:t>
            </a:r>
            <a:r>
              <a:rPr lang="nl-BE" sz="1400" dirty="0" err="1"/>
              <a:t>months</a:t>
            </a:r>
            <a:r>
              <a:rPr lang="nl-BE" sz="1400" dirty="0"/>
              <a:t>, </a:t>
            </a:r>
            <a:r>
              <a:rPr lang="nl-BE" sz="1400" dirty="0" err="1"/>
              <a:t>when</a:t>
            </a:r>
            <a:r>
              <a:rPr lang="nl-BE" sz="1400" dirty="0"/>
              <a:t> </a:t>
            </a:r>
            <a:r>
              <a:rPr lang="nl-BE" sz="1400" dirty="0" err="1"/>
              <a:t>applicable</a:t>
            </a:r>
            <a:r>
              <a:rPr lang="nl-BE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sz="1400" dirty="0" err="1"/>
              <a:t>Some</a:t>
            </a:r>
            <a:r>
              <a:rPr lang="nl-BE" sz="1400" dirty="0"/>
              <a:t> </a:t>
            </a:r>
            <a:r>
              <a:rPr lang="nl-BE" sz="1400" dirty="0" err="1"/>
              <a:t>costs</a:t>
            </a:r>
            <a:r>
              <a:rPr lang="nl-BE" sz="1400" dirty="0"/>
              <a:t> are </a:t>
            </a:r>
            <a:r>
              <a:rPr lang="nl-BE" sz="1400" dirty="0" err="1"/>
              <a:t>annual</a:t>
            </a:r>
            <a:r>
              <a:rPr lang="nl-BE" sz="1400" dirty="0"/>
              <a:t> subject </a:t>
            </a:r>
            <a:r>
              <a:rPr lang="nl-BE" sz="1400" dirty="0" err="1"/>
              <a:t>to</a:t>
            </a:r>
            <a:r>
              <a:rPr lang="nl-BE" sz="1400" dirty="0"/>
              <a:t> </a:t>
            </a:r>
            <a:r>
              <a:rPr lang="nl-BE" sz="1400" dirty="0" err="1"/>
              <a:t>an</a:t>
            </a:r>
            <a:r>
              <a:rPr lang="nl-BE" sz="1400" dirty="0"/>
              <a:t> index : </a:t>
            </a:r>
            <a:r>
              <a:rPr lang="nl-BE" sz="1400" dirty="0" err="1"/>
              <a:t>define</a:t>
            </a:r>
            <a:r>
              <a:rPr lang="nl-BE" sz="1400" dirty="0"/>
              <a:t> the index as </a:t>
            </a:r>
            <a:r>
              <a:rPr lang="nl-BE" sz="1400" dirty="0" err="1"/>
              <a:t>usual</a:t>
            </a:r>
            <a:r>
              <a:rPr lang="nl-BE" sz="1400" dirty="0"/>
              <a:t> in </a:t>
            </a:r>
            <a:r>
              <a:rPr lang="nl-BE" sz="1400" dirty="0" err="1"/>
              <a:t>your</a:t>
            </a:r>
            <a:r>
              <a:rPr lang="nl-BE" sz="1400" dirty="0"/>
              <a:t> country 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5E1874-2FA6-4140-BED7-C2993C01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nl-NL" dirty="0">
                <a:solidFill>
                  <a:prstClr val="black"/>
                </a:solidFill>
                <a:cs typeface="Arial" panose="020B0604020202020204" pitchFamily="34" charset="0"/>
              </a:rPr>
              <a:t>	</a:t>
            </a:r>
            <a:fld id="{4AA6DB38-696D-4CBB-9BB3-B4045B13AF34}" type="slidenum">
              <a:rPr lang="nl-NL" altLang="nl-NL" smtClean="0">
                <a:solidFill>
                  <a:prstClr val="black"/>
                </a:solidFill>
                <a:cs typeface="Arial" panose="020B0604020202020204" pitchFamily="34" charset="0"/>
              </a:rPr>
              <a:pPr lvl="2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altLang="nl-NL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15882"/>
      </p:ext>
    </p:extLst>
  </p:cSld>
  <p:clrMapOvr>
    <a:masterClrMapping/>
  </p:clrMapOvr>
</p:sld>
</file>

<file path=ppt/theme/theme1.xml><?xml version="1.0" encoding="utf-8"?>
<a:theme xmlns:a="http://schemas.openxmlformats.org/drawingml/2006/main" name="6_Theme Ov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0AD9A51E8C540B9ABF879B7C15572" ma:contentTypeVersion="22" ma:contentTypeDescription="Een nieuw document maken." ma:contentTypeScope="" ma:versionID="a83492f41bffc59c736feec430ff4c8a">
  <xsd:schema xmlns:xsd="http://www.w3.org/2001/XMLSchema" xmlns:xs="http://www.w3.org/2001/XMLSchema" xmlns:p="http://schemas.microsoft.com/office/2006/metadata/properties" xmlns:ns2="e5271b92-5528-43be-8b31-710a997a1812" xmlns:ns3="8888bdad-888a-4c19-aa02-a09a8dcd21f2" targetNamespace="http://schemas.microsoft.com/office/2006/metadata/properties" ma:root="true" ma:fieldsID="cc083a4fd000b02ae488f4e003e1442d" ns2:_="" ns3:_="">
    <xsd:import namespace="e5271b92-5528-43be-8b31-710a997a1812"/>
    <xsd:import namespace="8888bdad-888a-4c19-aa02-a09a8dcd21f2"/>
    <xsd:element name="properties">
      <xsd:complexType>
        <xsd:sequence>
          <xsd:element name="documentManagement">
            <xsd:complexType>
              <xsd:all>
                <xsd:element ref="ns2:SharedWithDetails" minOccurs="0"/>
                <xsd:element ref="ns2:SharedWithUser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Team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71b92-5528-43be-8b31-710a997a1812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astSharedByTime" ma:index="10" nillable="true" ma:displayName="Laatst gedeeld, per tijdstip" ma:description="" ma:internalName="LastSharedByTime" ma:readOnly="true">
      <xsd:simpleType>
        <xsd:restriction base="dms:DateTime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a522bc5-718b-4390-a4e8-30fd9bd77ddc}" ma:internalName="TaxCatchAll" ma:showField="CatchAllData" ma:web="e5271b92-5528-43be-8b31-710a997a18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8bdad-888a-4c19-aa02-a09a8dcd2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Team" ma:index="17" nillable="true" ma:displayName="Team" ma:format="Dropdown" ma:list="UserInfo" ma:SharePointGroup="0" ma:internalName="Team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Afbeeldingtags" ma:readOnly="false" ma:fieldId="{5cf76f15-5ced-4ddc-b409-7134ff3c332f}" ma:taxonomyMulti="true" ma:sspId="e38aa8a9-2314-4ff2-81f2-761ac3176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 xmlns="8888bdad-888a-4c19-aa02-a09a8dcd21f2">
      <UserInfo>
        <DisplayName/>
        <AccountId xsi:nil="true"/>
        <AccountType/>
      </UserInfo>
    </Team>
    <TaxCatchAll xmlns="e5271b92-5528-43be-8b31-710a997a1812" xsi:nil="true"/>
    <lcf76f155ced4ddcb4097134ff3c332f xmlns="8888bdad-888a-4c19-aa02-a09a8dcd21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E78577-890D-43BB-BBC5-913E5EB5F1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271b92-5528-43be-8b31-710a997a1812"/>
    <ds:schemaRef ds:uri="8888bdad-888a-4c19-aa02-a09a8dcd2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9E12F7-129D-46E5-84B7-58C9C91AB2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18D7A6-A61A-4841-89F9-E900A0CCA91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d6897f18-c11e-484f-9b9d-bc6978913f95"/>
    <ds:schemaRef ds:uri="http://www.w3.org/XML/1998/namespace"/>
    <ds:schemaRef ds:uri="http://purl.org/dc/dcmitype/"/>
    <ds:schemaRef ds:uri="http://schemas.openxmlformats.org/package/2006/metadata/core-properties"/>
    <ds:schemaRef ds:uri="8888bdad-888a-4c19-aa02-a09a8dcd21f2"/>
    <ds:schemaRef ds:uri="e5271b92-5528-43be-8b31-710a997a18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1083</Words>
  <Application>Microsoft Office PowerPoint</Application>
  <PresentationFormat>Grand écran</PresentationFormat>
  <Paragraphs>532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6_Theme OvrO</vt:lpstr>
      <vt:lpstr>Guidelines for the financial plan</vt:lpstr>
      <vt:lpstr>Présentation PowerPoint</vt:lpstr>
      <vt:lpstr>Présentation PowerPoint</vt:lpstr>
      <vt:lpstr>Présentation PowerPoint</vt:lpstr>
      <vt:lpstr>                                                                       Example preparation of a                                                                            profit and loss account (or incomestatement)</vt:lpstr>
      <vt:lpstr>Présentation PowerPoint</vt:lpstr>
      <vt:lpstr>                                                                                         Suggestions for price-setting of your sales unit </vt:lpstr>
      <vt:lpstr>Présentation PowerPoint</vt:lpstr>
      <vt:lpstr>Présentation PowerPoint</vt:lpstr>
      <vt:lpstr>Investment plan</vt:lpstr>
      <vt:lpstr>Présentation PowerPoint</vt:lpstr>
      <vt:lpstr>                                                                                                                          Determine the need of working capital</vt:lpstr>
      <vt:lpstr>Présentation PowerPoint</vt:lpstr>
      <vt:lpstr>Présentation PowerPoint</vt:lpstr>
      <vt:lpstr>Présentation PowerPoint</vt:lpstr>
      <vt:lpstr>Balance sheet simplified</vt:lpstr>
      <vt:lpstr>Présentation PowerPoint</vt:lpstr>
      <vt:lpstr>                                       Finally to help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De Wiele</dc:creator>
  <cp:lastModifiedBy>Georges Claes</cp:lastModifiedBy>
  <cp:revision>466</cp:revision>
  <cp:lastPrinted>2019-09-10T15:39:00Z</cp:lastPrinted>
  <dcterms:created xsi:type="dcterms:W3CDTF">2019-01-12T12:04:43Z</dcterms:created>
  <dcterms:modified xsi:type="dcterms:W3CDTF">2024-02-07T11:33:13Z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0x010100C540AD9A51E8C540B9ABF879B7C15572</vt:lpwstr>
  </property>
  <property fmtid="{D5CDD505-2E9C-101B-9397-08002B2CF9AE}" pid="3" name="MediaServiceImageTags">
    <vt:lpwstr/>
  </property>
</Properties>
</file>