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9"/>
  </p:notesMasterIdLst>
  <p:sldIdLst>
    <p:sldId id="256" r:id="rId5"/>
    <p:sldId id="271" r:id="rId6"/>
    <p:sldId id="272" r:id="rId7"/>
    <p:sldId id="278" r:id="rId8"/>
    <p:sldId id="281" r:id="rId9"/>
    <p:sldId id="259" r:id="rId10"/>
    <p:sldId id="260" r:id="rId11"/>
    <p:sldId id="258" r:id="rId12"/>
    <p:sldId id="283" r:id="rId13"/>
    <p:sldId id="279" r:id="rId14"/>
    <p:sldId id="257" r:id="rId15"/>
    <p:sldId id="276" r:id="rId16"/>
    <p:sldId id="265" r:id="rId17"/>
    <p:sldId id="284" r:id="rId1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8321D-0AA4-424C-8EFD-5F75FF3DB34D}" v="2" dt="2022-04-11T11:18:12.158"/>
    <p1510:client id="{243EC778-2F9B-EB0A-28BA-477FC0F8ADBE}" v="2" dt="2021-02-12T19:16:35.105"/>
    <p1510:client id="{40F7255C-009D-EB9D-DFED-FF79C9E98636}" v="3" dt="2020-09-23T10:50:40.065"/>
    <p1510:client id="{4289A9CD-8C25-8C8D-D85B-E282E6D184C5}" v="966" dt="2020-02-22T12:57:39.440"/>
    <p1510:client id="{4532EE2F-8AB4-39C6-6602-67A6B8600B59}" v="177" dt="2020-08-21T12:24:15.712"/>
    <p1510:client id="{517721B6-5322-4F86-AEA8-B79FD3E7D546}" v="17" dt="2020-09-24T06:57:48.891"/>
    <p1510:client id="{71DA264D-E9F7-F8D4-6561-4FD17F7F6D1D}" v="1730" dt="2020-06-29T13:31:40.587"/>
    <p1510:client id="{7C6B3E60-DB6C-8D07-A26E-5D6505696A3B}" v="4" dt="2020-06-24T15:59:27.946"/>
    <p1510:client id="{BD1DEAD1-441E-4B95-8011-C17C7EB0B76F}" v="16" dt="2019-09-11T07:21:48.166"/>
    <p1510:client id="{DB9AD0C8-8554-1D97-9000-2ED1429008A9}" v="7" dt="2020-08-22T08:51:47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E0F4E-7375-4BB5-98E9-733E44615530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9DB6-A6FF-412D-A59C-193C11442B5C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496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B2A5A-C54A-477D-8CF3-3B99E4366AD2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9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731093-52AA-43CC-9ECB-7E38323EC379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3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B47C1E-4626-47C3-B844-AA45CB7AA5EC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41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9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C907DE-9E5A-4FD4-A243-0A12CDD1BF52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3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518766-27D7-4891-9535-6AAC13116A7A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18BD9-3C26-4D17-A97A-5C03180D32DA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4BEE6B-F0F2-4215-9316-8DA383456B5C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92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A6DB38-696D-4CBB-9BB3-B4045B13AF34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91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BA772F-6AE5-4820-80D2-8C15A9D5DBEE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7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901E1-C7DB-4AF4-9139-2B5B84EDEE97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2"/>
          <p:cNvSpPr txBox="1">
            <a:spLocks/>
          </p:cNvSpPr>
          <p:nvPr userDrawn="1"/>
        </p:nvSpPr>
        <p:spPr>
          <a:xfrm>
            <a:off x="0" y="1439864"/>
            <a:ext cx="12192000" cy="54181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0" indent="-457200">
              <a:lnSpc>
                <a:spcPts val="3400"/>
              </a:lnSpc>
              <a:spcBef>
                <a:spcPts val="1200"/>
              </a:spcBef>
              <a:buFont typeface="Arial"/>
              <a:buNone/>
              <a:defRPr/>
            </a:pPr>
            <a:endParaRPr lang="nl-BE" sz="2000">
              <a:solidFill>
                <a:prstClr val="black"/>
              </a:solidFill>
            </a:endParaRPr>
          </a:p>
        </p:txBody>
      </p:sp>
      <p:pic>
        <p:nvPicPr>
          <p:cNvPr id="1027" name="Picture 8" descr="lign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133" y="404813"/>
            <a:ext cx="61384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0" descr="Logo Ondernemers voor ondernemers-Black_Horiz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501651"/>
            <a:ext cx="3937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jdelijke aanduiding voor inhoud 2"/>
          <p:cNvSpPr txBox="1">
            <a:spLocks/>
          </p:cNvSpPr>
          <p:nvPr userDrawn="1"/>
        </p:nvSpPr>
        <p:spPr>
          <a:xfrm>
            <a:off x="1" y="1439863"/>
            <a:ext cx="12240684" cy="5580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0" indent="-457200">
              <a:lnSpc>
                <a:spcPts val="3400"/>
              </a:lnSpc>
              <a:spcBef>
                <a:spcPts val="1200"/>
              </a:spcBef>
              <a:buFont typeface="Arial"/>
              <a:buNone/>
              <a:defRPr/>
            </a:pPr>
            <a:endParaRPr lang="nl-BE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/>
              <a:t>Richtlijnen voor het financiële plan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/>
          <a:lstStyle/>
          <a:p>
            <a:r>
              <a:rPr lang="fr-FR" dirty="0"/>
              <a:t>Uw </a:t>
            </a:r>
            <a:r>
              <a:rPr lang="fr-FR" err="1"/>
              <a:t>businessplan</a:t>
            </a:r>
            <a:r>
              <a:rPr lang="fr-FR" dirty="0"/>
              <a:t> </a:t>
            </a:r>
            <a:r>
              <a:rPr lang="fr-FR"/>
              <a:t>vertaald in </a:t>
            </a:r>
            <a:r>
              <a:rPr lang="fr-FR" err="1"/>
              <a:t>cijfers</a:t>
            </a:r>
            <a:endParaRPr lang="fr-FR"/>
          </a:p>
          <a:p>
            <a:r>
              <a:rPr lang="nl-BE"/>
              <a:t>Het financieel plan wordt uw noodzakelijke partner</a:t>
            </a:r>
          </a:p>
        </p:txBody>
      </p:sp>
    </p:spTree>
    <p:extLst>
      <p:ext uri="{BB962C8B-B14F-4D97-AF65-F5344CB8AC3E}">
        <p14:creationId xmlns:p14="http://schemas.microsoft.com/office/powerpoint/2010/main" val="136216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51F279-A818-4047-A12C-14CA22A50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 lIns="91440" tIns="45720" rIns="91440" bIns="45720" anchor="t"/>
          <a:lstStyle/>
          <a:p>
            <a:pPr marL="457200" lvl="1" indent="0">
              <a:buNone/>
            </a:pPr>
            <a:r>
              <a:rPr lang="nl-BE" sz="2400">
                <a:ea typeface="+mn-lt"/>
                <a:cs typeface="+mn-lt"/>
              </a:rPr>
              <a:t>Waarom? </a:t>
            </a:r>
          </a:p>
          <a:p>
            <a:pPr marL="457200" lvl="1" indent="0">
              <a:buNone/>
            </a:pPr>
            <a:r>
              <a:rPr lang="nl-BE" sz="2400">
                <a:ea typeface="+mn-lt"/>
                <a:cs typeface="+mn-lt"/>
              </a:rPr>
              <a:t>Het is belangrijk om uw cashflowprognose te laten zien om aan te tonen dat uw bedrijfsvoorstel winstgevend genoeg is om alle kosten (uitgaven en financiële verplichtingen) te ondersteunen.</a:t>
            </a:r>
          </a:p>
          <a:p>
            <a:pPr marL="0" indent="0">
              <a:buNone/>
            </a:pPr>
            <a:r>
              <a:rPr lang="nl-BE" sz="2400"/>
              <a:t>       Samenstelling : </a:t>
            </a:r>
            <a:endParaRPr lang="nl-BE" sz="2400">
              <a:cs typeface="Calibri"/>
            </a:endParaRPr>
          </a:p>
          <a:p>
            <a:pPr lvl="1">
              <a:buNone/>
            </a:pPr>
            <a:r>
              <a:rPr lang="nl-BE" sz="1800">
                <a:ea typeface="+mn-lt"/>
                <a:cs typeface="+mn-lt"/>
              </a:rPr>
              <a:t>We vertrekken vanuit de beginpositie aan liquide middelen in de kas en op de bankrekening van uw bedrijf</a:t>
            </a:r>
            <a:endParaRPr lang="nl-BE">
              <a:ea typeface="+mn-lt"/>
              <a:cs typeface="+mn-lt"/>
            </a:endParaRPr>
          </a:p>
          <a:p>
            <a:pPr lvl="1">
              <a:buNone/>
            </a:pPr>
            <a:r>
              <a:rPr lang="nl-BE" sz="1800">
                <a:ea typeface="+mn-lt"/>
                <a:cs typeface="+mn-lt"/>
              </a:rPr>
              <a:t>Plus     : het netto-resultaat  + afschrijvingen/waardeverminderingen van </a:t>
            </a:r>
          </a:p>
          <a:p>
            <a:pPr lvl="1">
              <a:buNone/>
            </a:pPr>
            <a:r>
              <a:rPr lang="nl-BE" sz="1800">
                <a:ea typeface="+mn-lt"/>
                <a:cs typeface="+mn-lt"/>
              </a:rPr>
              <a:t>               de betreffende periode uit de winst-en verliesrekening </a:t>
            </a:r>
          </a:p>
          <a:p>
            <a:pPr lvl="1">
              <a:buNone/>
            </a:pPr>
            <a:r>
              <a:rPr lang="nl-BE" sz="1800">
                <a:ea typeface="+mn-lt"/>
                <a:cs typeface="+mn-lt"/>
              </a:rPr>
              <a:t>Min     :  de behoefte aan werkkapitaal (stock, debiteuren, crediteuren)</a:t>
            </a:r>
            <a:endParaRPr lang="nl-BE">
              <a:ea typeface="+mn-lt"/>
              <a:cs typeface="+mn-lt"/>
            </a:endParaRPr>
          </a:p>
          <a:p>
            <a:pPr lvl="1">
              <a:buNone/>
            </a:pPr>
            <a:r>
              <a:rPr lang="nl-BE" sz="1600">
                <a:ea typeface="+mn-lt"/>
                <a:cs typeface="+mn-lt"/>
              </a:rPr>
              <a:t>(Voor het 1</a:t>
            </a:r>
            <a:r>
              <a:rPr lang="nl-BE" sz="1600" baseline="30000">
                <a:ea typeface="+mn-lt"/>
                <a:cs typeface="+mn-lt"/>
              </a:rPr>
              <a:t>ste</a:t>
            </a:r>
            <a:r>
              <a:rPr lang="nl-BE" sz="1600">
                <a:ea typeface="+mn-lt"/>
                <a:cs typeface="+mn-lt"/>
              </a:rPr>
              <a:t> jaar en … voor de volgende jaren neem je het verschil aan behoefte ten overstaan van het vorige jaar)</a:t>
            </a:r>
          </a:p>
          <a:p>
            <a:pPr lvl="1">
              <a:buNone/>
            </a:pPr>
            <a:r>
              <a:rPr lang="nl-BE" sz="1800">
                <a:ea typeface="+mn-lt"/>
                <a:cs typeface="+mn-lt"/>
              </a:rPr>
              <a:t>Min     :  de kapitaaluitgaven voor uw voorziene investeringen van het betreffende jaar</a:t>
            </a:r>
            <a:endParaRPr lang="nl-BE"/>
          </a:p>
          <a:p>
            <a:pPr lvl="1">
              <a:buNone/>
            </a:pPr>
            <a:r>
              <a:rPr lang="nl-BE" sz="1800">
                <a:ea typeface="+mn-lt"/>
                <a:cs typeface="+mn-lt"/>
              </a:rPr>
              <a:t>Plus     : de ontvangen leningen voor uw bedrijf</a:t>
            </a:r>
            <a:endParaRPr lang="nl-BE"/>
          </a:p>
          <a:p>
            <a:pPr lvl="1">
              <a:buNone/>
            </a:pPr>
            <a:r>
              <a:rPr lang="nl-BE" sz="1800">
                <a:ea typeface="+mn-lt"/>
                <a:cs typeface="+mn-lt"/>
              </a:rPr>
              <a:t>Min     : de geplande verschuldigde kapitaalterugbetaling van de ontvangen leningen</a:t>
            </a:r>
            <a:endParaRPr lang="nl-BE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BE" sz="1800">
                <a:ea typeface="+mn-lt"/>
                <a:cs typeface="+mn-lt"/>
              </a:rPr>
              <a:t>-&gt; Tip : het eindresultaat van uw kasstroom dient op zijn minst </a:t>
            </a:r>
            <a:r>
              <a:rPr lang="nl-BE" sz="1800" b="1">
                <a:ea typeface="+mn-lt"/>
                <a:cs typeface="+mn-lt"/>
              </a:rPr>
              <a:t>ten allen tijde nul te zijn of positief </a:t>
            </a:r>
            <a:r>
              <a:rPr lang="nl-BE" sz="1800">
                <a:ea typeface="+mn-lt"/>
                <a:cs typeface="+mn-lt"/>
              </a:rPr>
              <a:t>!</a:t>
            </a:r>
            <a:endParaRPr lang="nl-BE">
              <a:ea typeface="+mn-lt"/>
              <a:cs typeface="+mn-lt"/>
            </a:endParaRPr>
          </a:p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934B4F-BE98-4755-A968-59D15840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27B6E6-5EF5-403C-A70E-25123222CF96}"/>
              </a:ext>
            </a:extLst>
          </p:cNvPr>
          <p:cNvSpPr txBox="1"/>
          <p:nvPr/>
        </p:nvSpPr>
        <p:spPr>
          <a:xfrm>
            <a:off x="5664200" y="216364"/>
            <a:ext cx="6527799" cy="58477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/>
              <a:t>5. D</a:t>
            </a:r>
            <a:r>
              <a:rPr lang="nl-NL" sz="3200">
                <a:ea typeface="+mn-lt"/>
                <a:cs typeface="+mn-lt"/>
              </a:rPr>
              <a:t>e cashflow-evolutie</a:t>
            </a:r>
            <a:endParaRPr lang="nl-NL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6972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877097" y="450410"/>
            <a:ext cx="5943601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2400" err="1">
                <a:ea typeface="+mn-lt"/>
                <a:cs typeface="+mn-lt"/>
              </a:rPr>
              <a:t>Korte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samenvatting</a:t>
            </a:r>
            <a:r>
              <a:rPr lang="en-US" sz="2400">
                <a:ea typeface="+mn-lt"/>
                <a:cs typeface="+mn-lt"/>
              </a:rPr>
              <a:t> van de </a:t>
            </a:r>
            <a:r>
              <a:rPr lang="en-US" sz="2400" err="1">
                <a:ea typeface="+mn-lt"/>
                <a:cs typeface="+mn-lt"/>
              </a:rPr>
              <a:t>stapsgewijze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uitwerking</a:t>
            </a:r>
            <a:r>
              <a:rPr lang="en-US" sz="2400">
                <a:ea typeface="+mn-lt"/>
                <a:cs typeface="+mn-lt"/>
              </a:rPr>
              <a:t> van </a:t>
            </a:r>
            <a:r>
              <a:rPr lang="en-US" sz="2400" err="1">
                <a:ea typeface="+mn-lt"/>
                <a:cs typeface="+mn-lt"/>
              </a:rPr>
              <a:t>uw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financieel</a:t>
            </a:r>
            <a:r>
              <a:rPr lang="en-US" sz="2400">
                <a:ea typeface="+mn-lt"/>
                <a:cs typeface="+mn-lt"/>
              </a:rPr>
              <a:t> plan</a:t>
            </a:r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673800" y="1417569"/>
            <a:ext cx="10399208" cy="55399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sz="2400"/>
              <a:t>			                      1. Prognose van de omzet en </a:t>
            </a:r>
            <a:r>
              <a:rPr lang="nl-BE" sz="2400" err="1"/>
              <a:t>bruto-marge</a:t>
            </a:r>
            <a:endParaRPr lang="nl-BE" sz="2400"/>
          </a:p>
          <a:p>
            <a:r>
              <a:rPr lang="nl-BE" sz="2400" err="1">
                <a:ea typeface="+mn-lt"/>
                <a:cs typeface="+mn-lt"/>
              </a:rPr>
              <a:t>Ingrédienten</a:t>
            </a:r>
            <a:r>
              <a:rPr lang="nl-BE" sz="2400">
                <a:ea typeface="+mn-lt"/>
                <a:cs typeface="+mn-lt"/>
              </a:rPr>
              <a:t> de V&amp;W rekening</a:t>
            </a:r>
            <a:r>
              <a:rPr lang="nl-BE" sz="2400"/>
              <a:t>      2. </a:t>
            </a:r>
            <a:r>
              <a:rPr lang="nl-BE" sz="2400">
                <a:ea typeface="+mn-lt"/>
                <a:cs typeface="+mn-lt"/>
              </a:rPr>
              <a:t>Détail van de verschillende onkosten         </a:t>
            </a:r>
            <a:endParaRPr lang="nl-BE"/>
          </a:p>
          <a:p>
            <a:r>
              <a:rPr lang="nl-BE" sz="2400"/>
              <a:t>                                                              3. De begroting </a:t>
            </a:r>
            <a:r>
              <a:rPr lang="nl-BE" sz="2400">
                <a:ea typeface="+mn-lt"/>
                <a:cs typeface="+mn-lt"/>
              </a:rPr>
              <a:t>van de investeringen</a:t>
            </a:r>
          </a:p>
          <a:p>
            <a:endParaRPr lang="nl-BE" sz="2400"/>
          </a:p>
          <a:p>
            <a:r>
              <a:rPr lang="nl-BE" sz="2400">
                <a:ea typeface="+mn-lt"/>
                <a:cs typeface="+mn-lt"/>
              </a:rPr>
              <a:t>Intégratie in               </a:t>
            </a:r>
            <a:r>
              <a:rPr lang="nl-BE" sz="2400"/>
              <a:t>                         4. Verlies &amp; Winstrekening</a:t>
            </a:r>
            <a:endParaRPr lang="nl-BE" sz="2400">
              <a:cs typeface="Calibri"/>
            </a:endParaRPr>
          </a:p>
          <a:p>
            <a:endParaRPr lang="nl-BE" sz="2400"/>
          </a:p>
          <a:p>
            <a:r>
              <a:rPr lang="nl-BE" sz="2400" err="1"/>
              <a:t>Ingrédienten</a:t>
            </a:r>
            <a:r>
              <a:rPr lang="nl-BE" sz="2400"/>
              <a:t> voor de cashflow        5. De behoefte aan werkkapitaal </a:t>
            </a:r>
          </a:p>
          <a:p>
            <a:r>
              <a:rPr lang="nl-BE" sz="2400"/>
              <a:t>                                                               6. Financiële bronnen</a:t>
            </a:r>
            <a:endParaRPr lang="nl-BE" sz="2400">
              <a:cs typeface="Calibri"/>
            </a:endParaRPr>
          </a:p>
          <a:p>
            <a:endParaRPr lang="nl-BE" sz="2400"/>
          </a:p>
          <a:p>
            <a:r>
              <a:rPr lang="nl-BE" sz="2400"/>
              <a:t>Intégratie in een                                 7. </a:t>
            </a:r>
            <a:r>
              <a:rPr lang="nl-BE" sz="2400">
                <a:ea typeface="+mn-lt"/>
                <a:cs typeface="+mn-lt"/>
              </a:rPr>
              <a:t>Cashflow-evolutiestaat</a:t>
            </a:r>
            <a:endParaRPr lang="nl-BE" sz="240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/>
          </a:p>
          <a:p>
            <a:r>
              <a:rPr lang="nl-BE" sz="2400"/>
              <a:t>Consolidatie in een                            8. </a:t>
            </a:r>
            <a:r>
              <a:rPr lang="nl-BE" sz="2400">
                <a:ea typeface="+mn-lt"/>
                <a:cs typeface="+mn-lt"/>
              </a:rPr>
              <a:t>Begrote balans</a:t>
            </a:r>
            <a:endParaRPr lang="nl-BE" sz="240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/>
          </a:p>
          <a:p>
            <a:r>
              <a:rPr lang="nl-BE" sz="2400">
                <a:ea typeface="+mn-lt"/>
                <a:cs typeface="+mn-lt"/>
              </a:rPr>
              <a:t>Financieel gecontroleerd door</a:t>
            </a:r>
            <a:r>
              <a:rPr lang="nl-BE" sz="2400"/>
              <a:t>        9. Ratio-analyse</a:t>
            </a:r>
            <a:endParaRPr lang="nl-BE"/>
          </a:p>
          <a:p>
            <a:endParaRPr lang="nl-BE"/>
          </a:p>
        </p:txBody>
      </p:sp>
      <p:sp>
        <p:nvSpPr>
          <p:cNvPr id="8" name="Pijl: omlaag 7">
            <a:extLst>
              <a:ext uri="{FF2B5EF4-FFF2-40B4-BE49-F238E27FC236}">
                <a16:creationId xmlns:a16="http://schemas.microsoft.com/office/drawing/2014/main" id="{AEF52BC2-0294-447E-80AC-D8A7A31CB8D8}"/>
              </a:ext>
            </a:extLst>
          </p:cNvPr>
          <p:cNvSpPr/>
          <p:nvPr/>
        </p:nvSpPr>
        <p:spPr>
          <a:xfrm>
            <a:off x="1986742" y="2321453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Pijl: omlaag 8">
            <a:extLst>
              <a:ext uri="{FF2B5EF4-FFF2-40B4-BE49-F238E27FC236}">
                <a16:creationId xmlns:a16="http://schemas.microsoft.com/office/drawing/2014/main" id="{7AA5F378-158D-4F77-AB24-A95B7213D484}"/>
              </a:ext>
            </a:extLst>
          </p:cNvPr>
          <p:cNvSpPr/>
          <p:nvPr/>
        </p:nvSpPr>
        <p:spPr>
          <a:xfrm>
            <a:off x="1986742" y="4073235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Pijl: omlaag 10">
            <a:extLst>
              <a:ext uri="{FF2B5EF4-FFF2-40B4-BE49-F238E27FC236}">
                <a16:creationId xmlns:a16="http://schemas.microsoft.com/office/drawing/2014/main" id="{6EA5058B-AB0E-4B31-8363-17A7300BB4D0}"/>
              </a:ext>
            </a:extLst>
          </p:cNvPr>
          <p:cNvSpPr/>
          <p:nvPr/>
        </p:nvSpPr>
        <p:spPr>
          <a:xfrm>
            <a:off x="1986742" y="5160817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2424EF12-0A49-4C5B-89CB-639500382270}"/>
              </a:ext>
            </a:extLst>
          </p:cNvPr>
          <p:cNvSpPr/>
          <p:nvPr/>
        </p:nvSpPr>
        <p:spPr>
          <a:xfrm>
            <a:off x="1986742" y="5863833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ACCAF4-86B4-40C9-A4FA-C602270F2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lvl="3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47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A20361E4-C8F7-47E9-8FF6-8083AFB35BCF}"/>
              </a:ext>
            </a:extLst>
          </p:cNvPr>
          <p:cNvSpPr/>
          <p:nvPr/>
        </p:nvSpPr>
        <p:spPr>
          <a:xfrm>
            <a:off x="607004" y="3790489"/>
            <a:ext cx="11119702" cy="2792872"/>
          </a:xfrm>
          <a:prstGeom prst="round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487B9C-D5D6-4F39-B910-864BC12B07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Actief            </a:t>
            </a:r>
            <a:endParaRPr lang="nl-NL">
              <a:cs typeface="Calibri"/>
            </a:endParaRPr>
          </a:p>
          <a:p>
            <a:r>
              <a:rPr lang="nl-BE">
                <a:solidFill>
                  <a:srgbClr val="FF0000"/>
                </a:solidFill>
                <a:ea typeface="+mn-lt"/>
                <a:cs typeface="+mn-lt"/>
              </a:rPr>
              <a:t>Waaraan wordt het geld besteed</a:t>
            </a:r>
            <a:endParaRPr lang="nl-BE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9F5445-6E8F-4C19-85C8-E9359D98A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15875">
            <a:solidFill>
              <a:schemeClr val="accent1">
                <a:alpha val="99000"/>
              </a:schemeClr>
            </a:solidFill>
          </a:ln>
        </p:spPr>
        <p:txBody>
          <a:bodyPr anchor="t"/>
          <a:lstStyle/>
          <a:p>
            <a:r>
              <a:rPr lang="nl-NL">
                <a:cs typeface="Calibri"/>
              </a:rPr>
              <a:t>Vast actief</a:t>
            </a:r>
          </a:p>
          <a:p>
            <a:pPr lvl="1"/>
            <a:r>
              <a:rPr lang="nl-BE">
                <a:ea typeface="+mn-lt"/>
                <a:cs typeface="+mn-lt"/>
              </a:rPr>
              <a:t>Onroerend: terreinen, gebouwen</a:t>
            </a:r>
            <a:endParaRPr lang="nl-BE">
              <a:cs typeface="Calibri"/>
            </a:endParaRPr>
          </a:p>
          <a:p>
            <a:pPr lvl="1"/>
            <a:r>
              <a:rPr lang="nl-BE">
                <a:ea typeface="+mn-lt"/>
                <a:cs typeface="+mn-lt"/>
              </a:rPr>
              <a:t>Rollend materieel : </a:t>
            </a:r>
            <a:r>
              <a:rPr lang="nl-BE" sz="1600">
                <a:ea typeface="+mn-lt"/>
                <a:cs typeface="+mn-lt"/>
              </a:rPr>
              <a:t>voertuigen, </a:t>
            </a:r>
            <a:r>
              <a:rPr lang="nl-BE" sz="1600" err="1">
                <a:ea typeface="+mn-lt"/>
                <a:cs typeface="+mn-lt"/>
              </a:rPr>
              <a:t>motos</a:t>
            </a:r>
            <a:endParaRPr lang="nl-BE" sz="1600">
              <a:cs typeface="Calibri"/>
            </a:endParaRPr>
          </a:p>
          <a:p>
            <a:pPr lvl="1"/>
            <a:r>
              <a:rPr lang="nl-BE">
                <a:ea typeface="+mn-lt"/>
                <a:cs typeface="+mn-lt"/>
              </a:rPr>
              <a:t>Machines, uitrustingen, meubilair</a:t>
            </a:r>
            <a:endParaRPr lang="nl-BE">
              <a:cs typeface="Calibri"/>
            </a:endParaRPr>
          </a:p>
          <a:p>
            <a:endParaRPr lang="nl-BE"/>
          </a:p>
          <a:p>
            <a:r>
              <a:rPr lang="nl-BE"/>
              <a:t>Vlottend actief</a:t>
            </a:r>
          </a:p>
          <a:p>
            <a:pPr lvl="1"/>
            <a:r>
              <a:rPr lang="nl-BE"/>
              <a:t>Stock</a:t>
            </a:r>
          </a:p>
          <a:p>
            <a:pPr lvl="1"/>
            <a:r>
              <a:rPr lang="nl-BE"/>
              <a:t>Debiteuren</a:t>
            </a:r>
          </a:p>
          <a:p>
            <a:pPr lvl="1"/>
            <a:r>
              <a:rPr lang="nl-BE"/>
              <a:t>Liquiditeiten : kas / bank</a:t>
            </a:r>
            <a:endParaRPr lang="nl-BE">
              <a:cs typeface="Calibri"/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50BDB2-452B-401B-893B-A7EC09A5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/>
              <a:t>Passief </a:t>
            </a:r>
          </a:p>
          <a:p>
            <a:r>
              <a:rPr lang="nl-BE">
                <a:solidFill>
                  <a:srgbClr val="FF0000"/>
                </a:solidFill>
                <a:ea typeface="+mn-lt"/>
                <a:cs typeface="+mn-lt"/>
              </a:rPr>
              <a:t>Vanwaar komt het geld</a:t>
            </a:r>
            <a:endParaRPr lang="nl-BE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6F526F-0F5E-4994-8873-91F3963C2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2640" y="2174875"/>
            <a:ext cx="5614170" cy="3951288"/>
          </a:xfrm>
          <a:ln w="15875">
            <a:solidFill>
              <a:schemeClr val="accent1"/>
            </a:solidFill>
          </a:ln>
        </p:spPr>
        <p:txBody>
          <a:bodyPr lIns="91440" tIns="45720" rIns="91440" bIns="45720" anchor="t"/>
          <a:lstStyle/>
          <a:p>
            <a:r>
              <a:rPr lang="nl-BE"/>
              <a:t>Eigen vermogen</a:t>
            </a:r>
          </a:p>
          <a:p>
            <a:pPr lvl="1"/>
            <a:r>
              <a:rPr lang="nl-BE"/>
              <a:t>Kapitaal van de aandeelhouders</a:t>
            </a:r>
          </a:p>
          <a:p>
            <a:pPr lvl="1"/>
            <a:r>
              <a:rPr lang="nl-BE"/>
              <a:t>Reserves en overgedragen winsten/verliezen</a:t>
            </a:r>
          </a:p>
          <a:p>
            <a:r>
              <a:rPr lang="nl-BE"/>
              <a:t>Schulden op lange termijn (&gt; 1 jaar)</a:t>
            </a:r>
          </a:p>
          <a:p>
            <a:pPr marL="0" indent="0">
              <a:buNone/>
            </a:pPr>
            <a:endParaRPr lang="nl-BE"/>
          </a:p>
          <a:p>
            <a:r>
              <a:rPr lang="nl-BE">
                <a:cs typeface="Calibri"/>
              </a:rPr>
              <a:t>Schulden op korte termijn (&lt; 1 jaar)</a:t>
            </a:r>
            <a:r>
              <a:rPr lang="nl-BE"/>
              <a:t>. het .</a:t>
            </a:r>
            <a:r>
              <a:rPr lang="nl-BE" sz="2000"/>
              <a:t>Terugbetaling leningsgedeelte binnen het jaar</a:t>
            </a:r>
          </a:p>
          <a:p>
            <a:pPr marL="0" indent="0">
              <a:buNone/>
            </a:pPr>
            <a:r>
              <a:rPr lang="nl-BE" sz="2000"/>
              <a:t>      . Te betalen rekeningen </a:t>
            </a:r>
            <a:endParaRPr lang="nl-BE" sz="2000">
              <a:cs typeface="Calibri"/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536763-25E5-4E27-9852-A6B7066A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18BD9-3C26-4D17-A97A-5C03180D32DA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6384818B-A77E-4D1B-A8C6-ED4A9C69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413" y="274638"/>
            <a:ext cx="5868987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/>
              <a:t>6. De </a:t>
            </a:r>
            <a:r>
              <a:rPr lang="en-US" sz="2800" err="1"/>
              <a:t>Balans</a:t>
            </a:r>
            <a:r>
              <a:rPr lang="en-US" sz="2800" dirty="0"/>
              <a:t> </a:t>
            </a:r>
            <a:r>
              <a:rPr lang="en-US" sz="2000" err="1"/>
              <a:t>eenvoudig</a:t>
            </a:r>
            <a:r>
              <a:rPr lang="en-US" sz="2000" dirty="0"/>
              <a:t> </a:t>
            </a:r>
            <a:r>
              <a:rPr lang="en-US" sz="2000" err="1"/>
              <a:t>voorgesteld</a:t>
            </a:r>
            <a:endParaRPr lang="nl-BE" sz="2000">
              <a:cs typeface="Calibri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9C37229C-A6F4-48E3-9CAF-36BC849F829B}"/>
              </a:ext>
            </a:extLst>
          </p:cNvPr>
          <p:cNvSpPr/>
          <p:nvPr/>
        </p:nvSpPr>
        <p:spPr>
          <a:xfrm>
            <a:off x="6002576" y="6126163"/>
            <a:ext cx="184731" cy="307777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endParaRPr lang="nl-NL" sz="1400" b="1" cap="none" spc="0">
              <a:ln w="22225">
                <a:solidFill>
                  <a:srgbClr val="C0504D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446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5E065E5-708C-456A-851F-07301650C0B7}"/>
              </a:ext>
            </a:extLst>
          </p:cNvPr>
          <p:cNvSpPr txBox="1"/>
          <p:nvPr/>
        </p:nvSpPr>
        <p:spPr>
          <a:xfrm>
            <a:off x="1314006" y="1699235"/>
            <a:ext cx="9292084" cy="193899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/>
              <a:t>       Wij wensen u </a:t>
            </a:r>
            <a:r>
              <a:rPr lang="nl-NL" sz="2400">
                <a:ea typeface="+mn-lt"/>
                <a:cs typeface="+mn-lt"/>
              </a:rPr>
              <a:t> : 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nl-NL" sz="2400">
                <a:ea typeface="+mn-lt"/>
                <a:cs typeface="+mn-lt"/>
              </a:rPr>
              <a:t>De nodige discipline en aandacht</a:t>
            </a:r>
            <a:endParaRPr lang="nl-NL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nl-NL" sz="2400">
                <a:ea typeface="+mn-lt"/>
                <a:cs typeface="+mn-lt"/>
              </a:rPr>
              <a:t>Om uw financieel plan volledig uit te werken volgens het getoonde proces</a:t>
            </a:r>
          </a:p>
          <a:p>
            <a:pPr lvl="1"/>
            <a:r>
              <a:rPr lang="en-US" sz="2400" err="1">
                <a:ea typeface="+mn-lt"/>
                <a:cs typeface="+mn-lt"/>
              </a:rPr>
              <a:t>Bekijk</a:t>
            </a:r>
            <a:r>
              <a:rPr lang="en-US" sz="2400">
                <a:ea typeface="+mn-lt"/>
                <a:cs typeface="+mn-lt"/>
              </a:rPr>
              <a:t> nog </a:t>
            </a:r>
            <a:r>
              <a:rPr lang="en-US" sz="2400" err="1">
                <a:ea typeface="+mn-lt"/>
                <a:cs typeface="+mn-lt"/>
              </a:rPr>
              <a:t>eens</a:t>
            </a:r>
            <a:r>
              <a:rPr lang="en-US" sz="2400">
                <a:ea typeface="+mn-lt"/>
                <a:cs typeface="+mn-lt"/>
              </a:rPr>
              <a:t> het </a:t>
            </a:r>
            <a:r>
              <a:rPr lang="en-US" sz="2400" err="1">
                <a:ea typeface="+mn-lt"/>
                <a:cs typeface="+mn-lt"/>
              </a:rPr>
              <a:t>overzicht</a:t>
            </a:r>
            <a:r>
              <a:rPr lang="en-US" sz="2400">
                <a:ea typeface="+mn-lt"/>
                <a:cs typeface="+mn-lt"/>
              </a:rPr>
              <a:t> :</a:t>
            </a:r>
            <a:endParaRPr lang="nl-NL">
              <a:ea typeface="+mn-lt"/>
              <a:cs typeface="+mn-lt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188658" y="437419"/>
            <a:ext cx="6093988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2800"/>
              <a:t>Overzicht van het financieel proces</a:t>
            </a:r>
            <a:endParaRPr lang="nl-NL"/>
          </a:p>
        </p:txBody>
      </p:sp>
      <p:sp>
        <p:nvSpPr>
          <p:cNvPr id="5" name="7-puntige ster 4"/>
          <p:cNvSpPr/>
          <p:nvPr/>
        </p:nvSpPr>
        <p:spPr>
          <a:xfrm>
            <a:off x="4920137" y="4626606"/>
            <a:ext cx="1252602" cy="1296441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4106334" y="4064380"/>
            <a:ext cx="314960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/>
              <a:t>Verkoopcijfers en </a:t>
            </a:r>
            <a:r>
              <a:rPr lang="nl-BE" err="1"/>
              <a:t>bruto-marges</a:t>
            </a:r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6384502" y="4789433"/>
            <a:ext cx="205780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/>
              <a:t>      Onkosten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484475" y="5505762"/>
            <a:ext cx="275117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/>
              <a:t>Investeringsbegroting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787968" y="6235915"/>
            <a:ext cx="356897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>
                <a:cs typeface="Calibri"/>
              </a:rPr>
              <a:t>Resultatenrekening (exploitatie)</a:t>
            </a:r>
            <a:endParaRPr lang="nl-BE"/>
          </a:p>
        </p:txBody>
      </p:sp>
      <p:sp>
        <p:nvSpPr>
          <p:cNvPr id="10" name="Tekstvak 9"/>
          <p:cNvSpPr txBox="1"/>
          <p:nvPr/>
        </p:nvSpPr>
        <p:spPr>
          <a:xfrm>
            <a:off x="2572753" y="6137592"/>
            <a:ext cx="301385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/>
              <a:t>Werkkapitaal en Financiële bronnen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2220407" y="5505762"/>
            <a:ext cx="256453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>
                <a:ea typeface="+mn-lt"/>
                <a:cs typeface="+mn-lt"/>
              </a:rPr>
              <a:t>Kasstroom-evolutiestaat</a:t>
            </a:r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2091611" y="4786379"/>
            <a:ext cx="291879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l-BE"/>
              <a:t>Balans</a:t>
            </a:r>
            <a:endParaRPr lang="nl-NL"/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id="{D427DA9D-2437-45FB-B425-D4F6B0B7A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5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1" y="274638"/>
            <a:ext cx="11827932" cy="1143000"/>
          </a:xfrm>
        </p:spPr>
        <p:txBody>
          <a:bodyPr anchor="t"/>
          <a:lstStyle/>
          <a:p>
            <a:r>
              <a:rPr lang="en-US"/>
              <a:t>                                    </a:t>
            </a:r>
            <a:r>
              <a:rPr lang="en-US">
                <a:ea typeface="+mj-lt"/>
                <a:cs typeface="+mj-lt"/>
              </a:rPr>
              <a:t>     </a:t>
            </a:r>
            <a:r>
              <a:rPr lang="en-US" sz="3600">
                <a:ea typeface="+mj-lt"/>
                <a:cs typeface="+mj-lt"/>
              </a:rPr>
              <a:t>En </a:t>
            </a:r>
            <a:r>
              <a:rPr lang="en-US" sz="3600" err="1">
                <a:ea typeface="+mj-lt"/>
                <a:cs typeface="+mj-lt"/>
              </a:rPr>
              <a:t>tenslotte</a:t>
            </a:r>
            <a:r>
              <a:rPr lang="en-US" sz="3600">
                <a:ea typeface="+mj-lt"/>
                <a:cs typeface="+mj-lt"/>
              </a:rPr>
              <a:t> </a:t>
            </a:r>
            <a:r>
              <a:rPr lang="en-US" sz="3600" err="1">
                <a:ea typeface="+mj-lt"/>
                <a:cs typeface="+mj-lt"/>
              </a:rPr>
              <a:t>voor</a:t>
            </a:r>
            <a:r>
              <a:rPr lang="en-US" sz="3600">
                <a:ea typeface="+mj-lt"/>
                <a:cs typeface="+mj-lt"/>
              </a:rPr>
              <a:t> </a:t>
            </a:r>
            <a:r>
              <a:rPr lang="en-US" sz="3600" err="1">
                <a:ea typeface="+mj-lt"/>
                <a:cs typeface="+mj-lt"/>
              </a:rPr>
              <a:t>uw</a:t>
            </a:r>
            <a:r>
              <a:rPr lang="en-US" sz="3600">
                <a:ea typeface="+mj-lt"/>
                <a:cs typeface="+mj-lt"/>
              </a:rPr>
              <a:t> </a:t>
            </a:r>
            <a:r>
              <a:rPr lang="en-US" sz="3600" err="1">
                <a:ea typeface="+mj-lt"/>
                <a:cs typeface="+mj-lt"/>
              </a:rPr>
              <a:t>gemak</a:t>
            </a:r>
            <a:r>
              <a:rPr lang="en-US" sz="3600">
                <a:ea typeface="+mj-lt"/>
                <a:cs typeface="+mj-lt"/>
              </a:rPr>
              <a:t> ….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>
              <a:buNone/>
            </a:pPr>
            <a:r>
              <a:rPr lang="nl-BE">
                <a:ea typeface="+mn-lt"/>
                <a:cs typeface="+mn-lt"/>
              </a:rPr>
              <a:t>In een Excel-sheet voorzien wij u van een zero-template voor het opstellen van uw financieel plan.</a:t>
            </a:r>
          </a:p>
          <a:p>
            <a:pPr>
              <a:buNone/>
            </a:pPr>
            <a:r>
              <a:rPr lang="nl-BE">
                <a:ea typeface="+mn-lt"/>
                <a:cs typeface="+mn-lt"/>
              </a:rPr>
              <a:t>U hoeft alleen de gele velden in te vullen, terwijl de andere cellen automatisch worden berekend.</a:t>
            </a:r>
            <a:r>
              <a:rPr lang="en-US" dirty="0"/>
              <a:t> </a:t>
            </a:r>
            <a:r>
              <a:rPr lang="nl-BE" sz="4400">
                <a:solidFill>
                  <a:srgbClr val="00B050"/>
                </a:solidFill>
              </a:rPr>
              <a:t>👍</a:t>
            </a:r>
            <a:r>
              <a:rPr lang="nl-BE" sz="4400" dirty="0">
                <a:solidFill>
                  <a:srgbClr val="FFFF00"/>
                </a:solidFill>
              </a:rPr>
              <a:t> </a:t>
            </a:r>
            <a:r>
              <a:rPr lang="nl-BE" sz="4400"/>
              <a:t>!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3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F963C2-A02A-4DD2-BCC9-39B28B883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nl-BE" sz="2400"/>
              <a:t>Weergave van de link Bedrijfsmodel -&gt; Financieel model</a:t>
            </a:r>
          </a:p>
          <a:p>
            <a:r>
              <a:rPr lang="nl-BE" sz="2400"/>
              <a:t>Winst- en verliesrekening: samenstelling van de winst-en-verliesrekening</a:t>
            </a:r>
          </a:p>
          <a:p>
            <a:r>
              <a:rPr lang="nl-BE" sz="2400"/>
              <a:t>Verkoopvoorspelling en brutomarges</a:t>
            </a:r>
          </a:p>
          <a:p>
            <a:r>
              <a:rPr lang="nl-BE" sz="2400"/>
              <a:t>Overzicht van de uitgaven</a:t>
            </a:r>
          </a:p>
          <a:p>
            <a:r>
              <a:rPr lang="nl-BE" sz="2400"/>
              <a:t>Investeringen: samenstelling van uw vaste activa</a:t>
            </a:r>
          </a:p>
          <a:p>
            <a:r>
              <a:rPr lang="nl-BE" sz="2400"/>
              <a:t>De financiële noden voor uw werkkapitaal</a:t>
            </a:r>
            <a:endParaRPr lang="nl-BE" sz="2400">
              <a:cs typeface="Calibri"/>
            </a:endParaRPr>
          </a:p>
          <a:p>
            <a:r>
              <a:rPr lang="nl-BE" sz="2400"/>
              <a:t>Doel en samenstelling van uw cashflow-evolutie</a:t>
            </a:r>
            <a:endParaRPr lang="nl-BE" sz="2400">
              <a:cs typeface="Calibri"/>
            </a:endParaRPr>
          </a:p>
          <a:p>
            <a:r>
              <a:rPr lang="nl-BE" sz="2400"/>
              <a:t>Balans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DF4787A-1778-4709-9F2E-4562553A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53E4520-C4E6-4470-8250-2E1F08B96BA6}"/>
              </a:ext>
            </a:extLst>
          </p:cNvPr>
          <p:cNvSpPr/>
          <p:nvPr/>
        </p:nvSpPr>
        <p:spPr>
          <a:xfrm>
            <a:off x="5877097" y="450410"/>
            <a:ext cx="594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Agenda</a:t>
            </a:r>
            <a:endParaRPr lang="nl-BE" sz="2800"/>
          </a:p>
        </p:txBody>
      </p:sp>
    </p:spTree>
    <p:extLst>
      <p:ext uri="{BB962C8B-B14F-4D97-AF65-F5344CB8AC3E}">
        <p14:creationId xmlns:p14="http://schemas.microsoft.com/office/powerpoint/2010/main" val="36769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D62DB5-3C0C-4224-9384-38E486773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68" y="1481666"/>
            <a:ext cx="11110430" cy="5265209"/>
          </a:xfrm>
          <a:noFill/>
        </p:spPr>
        <p:txBody>
          <a:bodyPr/>
          <a:lstStyle/>
          <a:p>
            <a:r>
              <a:rPr lang="nl-BE"/>
              <a:t>Business model    </a:t>
            </a:r>
            <a:r>
              <a:rPr lang="nl-BE">
                <a:sym typeface="Wingdings" panose="05000000000000000000" pitchFamily="2" charset="2"/>
              </a:rPr>
              <a:t> </a:t>
            </a:r>
          </a:p>
          <a:p>
            <a:pPr lvl="8"/>
            <a:r>
              <a:rPr lang="fr-FR" err="1">
                <a:sym typeface="Wingdings" panose="05000000000000000000" pitchFamily="2" charset="2"/>
              </a:rPr>
              <a:t>Beschrijving</a:t>
            </a:r>
            <a:r>
              <a:rPr lang="fr-FR">
                <a:sym typeface="Wingdings" panose="05000000000000000000" pitchFamily="2" charset="2"/>
              </a:rPr>
              <a:t> van </a:t>
            </a:r>
            <a:r>
              <a:rPr lang="fr-FR" err="1">
                <a:sym typeface="Wingdings" panose="05000000000000000000" pitchFamily="2" charset="2"/>
              </a:rPr>
              <a:t>uw</a:t>
            </a:r>
            <a:r>
              <a:rPr lang="fr-FR">
                <a:sym typeface="Wingdings" panose="05000000000000000000" pitchFamily="2" charset="2"/>
              </a:rPr>
              <a:t> </a:t>
            </a:r>
            <a:r>
              <a:rPr lang="fr-FR" err="1">
                <a:sym typeface="Wingdings" panose="05000000000000000000" pitchFamily="2" charset="2"/>
              </a:rPr>
              <a:t>project</a:t>
            </a:r>
            <a:r>
              <a:rPr lang="fr-FR">
                <a:sym typeface="Wingdings" panose="05000000000000000000" pitchFamily="2" charset="2"/>
              </a:rPr>
              <a:t>, </a:t>
            </a:r>
            <a:r>
              <a:rPr lang="fr-FR" err="1">
                <a:sym typeface="Wingdings" panose="05000000000000000000" pitchFamily="2" charset="2"/>
              </a:rPr>
              <a:t>uw</a:t>
            </a:r>
            <a:r>
              <a:rPr lang="fr-FR">
                <a:sym typeface="Wingdings" panose="05000000000000000000" pitchFamily="2" charset="2"/>
              </a:rPr>
              <a:t> </a:t>
            </a:r>
            <a:r>
              <a:rPr lang="fr-FR" err="1">
                <a:sym typeface="Wingdings" panose="05000000000000000000" pitchFamily="2" charset="2"/>
              </a:rPr>
              <a:t>waardevoorstel</a:t>
            </a:r>
            <a:r>
              <a:rPr lang="fr-FR">
                <a:sym typeface="Wingdings" panose="05000000000000000000" pitchFamily="2" charset="2"/>
              </a:rPr>
              <a:t> en </a:t>
            </a:r>
            <a:r>
              <a:rPr lang="fr-FR" err="1">
                <a:sym typeface="Wingdings" panose="05000000000000000000" pitchFamily="2" charset="2"/>
              </a:rPr>
              <a:t>objectieven</a:t>
            </a:r>
            <a:endParaRPr lang="fr-FR">
              <a:sym typeface="Wingdings" panose="05000000000000000000" pitchFamily="2" charset="2"/>
            </a:endParaRPr>
          </a:p>
          <a:p>
            <a:pPr lvl="8"/>
            <a:r>
              <a:rPr lang="fr-FR" err="1">
                <a:sym typeface="Wingdings" panose="05000000000000000000" pitchFamily="2" charset="2"/>
              </a:rPr>
              <a:t>Omgezet</a:t>
            </a:r>
            <a:r>
              <a:rPr lang="fr-FR">
                <a:sym typeface="Wingdings" panose="05000000000000000000" pitchFamily="2" charset="2"/>
              </a:rPr>
              <a:t> in </a:t>
            </a:r>
            <a:r>
              <a:rPr lang="fr-FR" err="1">
                <a:sym typeface="Wingdings" panose="05000000000000000000" pitchFamily="2" charset="2"/>
              </a:rPr>
              <a:t>cijfers</a:t>
            </a:r>
            <a:r>
              <a:rPr lang="fr-FR">
                <a:sym typeface="Wingdings" panose="05000000000000000000" pitchFamily="2" charset="2"/>
              </a:rPr>
              <a:t> om te </a:t>
            </a:r>
            <a:r>
              <a:rPr lang="fr-FR" err="1">
                <a:sym typeface="Wingdings" panose="05000000000000000000" pitchFamily="2" charset="2"/>
              </a:rPr>
              <a:t>tonen</a:t>
            </a:r>
            <a:r>
              <a:rPr lang="fr-FR">
                <a:sym typeface="Wingdings" panose="05000000000000000000" pitchFamily="2" charset="2"/>
              </a:rPr>
              <a:t> </a:t>
            </a:r>
            <a:r>
              <a:rPr lang="fr-FR" err="1">
                <a:sym typeface="Wingdings" panose="05000000000000000000" pitchFamily="2" charset="2"/>
              </a:rPr>
              <a:t>hoe</a:t>
            </a:r>
            <a:r>
              <a:rPr lang="fr-FR">
                <a:sym typeface="Wingdings" panose="05000000000000000000" pitchFamily="2" charset="2"/>
              </a:rPr>
              <a:t> je </a:t>
            </a:r>
            <a:r>
              <a:rPr lang="fr-FR" err="1">
                <a:sym typeface="Wingdings" panose="05000000000000000000" pitchFamily="2" charset="2"/>
              </a:rPr>
              <a:t>je</a:t>
            </a:r>
            <a:r>
              <a:rPr lang="fr-FR">
                <a:sym typeface="Wingdings" panose="05000000000000000000" pitchFamily="2" charset="2"/>
              </a:rPr>
              <a:t> </a:t>
            </a:r>
            <a:r>
              <a:rPr lang="fr-FR" err="1">
                <a:sym typeface="Wingdings" panose="05000000000000000000" pitchFamily="2" charset="2"/>
              </a:rPr>
              <a:t>winsten</a:t>
            </a:r>
            <a:r>
              <a:rPr lang="fr-FR">
                <a:sym typeface="Wingdings" panose="05000000000000000000" pitchFamily="2" charset="2"/>
              </a:rPr>
              <a:t> </a:t>
            </a:r>
            <a:r>
              <a:rPr lang="fr-FR" err="1">
                <a:sym typeface="Wingdings" panose="05000000000000000000" pitchFamily="2" charset="2"/>
              </a:rPr>
              <a:t>gaat</a:t>
            </a:r>
            <a:r>
              <a:rPr lang="fr-FR">
                <a:sym typeface="Wingdings" panose="05000000000000000000" pitchFamily="2" charset="2"/>
              </a:rPr>
              <a:t> </a:t>
            </a:r>
            <a:r>
              <a:rPr lang="fr-FR" err="1">
                <a:sym typeface="Wingdings" panose="05000000000000000000" pitchFamily="2" charset="2"/>
              </a:rPr>
              <a:t>realiseren</a:t>
            </a:r>
            <a:r>
              <a:rPr lang="fr-FR">
                <a:sym typeface="Wingdings" panose="05000000000000000000" pitchFamily="2" charset="2"/>
              </a:rPr>
              <a:t>  </a:t>
            </a:r>
            <a:endParaRPr lang="nl-BE">
              <a:sym typeface="Wingdings" panose="05000000000000000000" pitchFamily="2" charset="2"/>
            </a:endParaRPr>
          </a:p>
          <a:p>
            <a:r>
              <a:rPr lang="nl-BE">
                <a:sym typeface="Wingdings" panose="05000000000000000000" pitchFamily="2" charset="2"/>
              </a:rPr>
              <a:t>Financieel model </a:t>
            </a:r>
          </a:p>
          <a:p>
            <a:pPr lvl="8"/>
            <a:r>
              <a:rPr lang="fr-FR" err="1">
                <a:sym typeface="Wingdings" panose="05000000000000000000" pitchFamily="2" charset="2"/>
              </a:rPr>
              <a:t>Opbrengsten</a:t>
            </a:r>
            <a:endParaRPr lang="fr-FR">
              <a:sym typeface="Wingdings" panose="05000000000000000000" pitchFamily="2" charset="2"/>
            </a:endParaRPr>
          </a:p>
          <a:p>
            <a:pPr lvl="8"/>
            <a:r>
              <a:rPr lang="fr-FR" err="1">
                <a:sym typeface="Wingdings" panose="05000000000000000000" pitchFamily="2" charset="2"/>
              </a:rPr>
              <a:t>Kosten</a:t>
            </a:r>
            <a:r>
              <a:rPr lang="fr-FR">
                <a:sym typeface="Wingdings" panose="05000000000000000000" pitchFamily="2" charset="2"/>
              </a:rPr>
              <a:t> </a:t>
            </a:r>
          </a:p>
          <a:p>
            <a:pPr lvl="8"/>
            <a:r>
              <a:rPr lang="fr-FR" err="1">
                <a:sym typeface="Wingdings" panose="05000000000000000000" pitchFamily="2" charset="2"/>
              </a:rPr>
              <a:t>Onkosten</a:t>
            </a:r>
            <a:r>
              <a:rPr lang="fr-FR">
                <a:sym typeface="Wingdings" panose="05000000000000000000" pitchFamily="2" charset="2"/>
              </a:rPr>
              <a:t> en </a:t>
            </a:r>
            <a:r>
              <a:rPr lang="fr-FR" err="1">
                <a:sym typeface="Wingdings" panose="05000000000000000000" pitchFamily="2" charset="2"/>
              </a:rPr>
              <a:t>investeringen</a:t>
            </a:r>
            <a:endParaRPr lang="fr-FR">
              <a:sym typeface="Wingdings" panose="05000000000000000000" pitchFamily="2" charset="2"/>
            </a:endParaRPr>
          </a:p>
          <a:p>
            <a:pPr lvl="8"/>
            <a:r>
              <a:rPr lang="fr-FR" err="1">
                <a:sym typeface="Wingdings" panose="05000000000000000000" pitchFamily="2" charset="2"/>
              </a:rPr>
              <a:t>Werkkapitaal</a:t>
            </a:r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EDF4554-2BD8-4765-91DA-0ABD40B0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8133" y="6381751"/>
            <a:ext cx="64558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D8CC541-839D-44BD-B1F2-5AF005E63E6C}"/>
              </a:ext>
            </a:extLst>
          </p:cNvPr>
          <p:cNvSpPr/>
          <p:nvPr/>
        </p:nvSpPr>
        <p:spPr>
          <a:xfrm>
            <a:off x="5877097" y="450410"/>
            <a:ext cx="594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800"/>
              <a:t>Businessmodel </a:t>
            </a:r>
            <a:r>
              <a:rPr lang="nl-BE" sz="2800">
                <a:sym typeface="Wingdings" panose="05000000000000000000" pitchFamily="2" charset="2"/>
              </a:rPr>
              <a:t></a:t>
            </a:r>
            <a:r>
              <a:rPr lang="nl-BE" sz="2800"/>
              <a:t>  Financieel model</a:t>
            </a:r>
          </a:p>
        </p:txBody>
      </p:sp>
      <p:sp>
        <p:nvSpPr>
          <p:cNvPr id="6" name="Pijl: omhoog/omlaag 5">
            <a:extLst>
              <a:ext uri="{FF2B5EF4-FFF2-40B4-BE49-F238E27FC236}">
                <a16:creationId xmlns:a16="http://schemas.microsoft.com/office/drawing/2014/main" id="{CF55E275-1F9D-4AB8-9B3D-96BFB82C7DF2}"/>
              </a:ext>
            </a:extLst>
          </p:cNvPr>
          <p:cNvSpPr/>
          <p:nvPr/>
        </p:nvSpPr>
        <p:spPr>
          <a:xfrm>
            <a:off x="1241570" y="2223081"/>
            <a:ext cx="434893" cy="780177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C33CFD5-F926-4852-8F1E-B43BB5BC3F34}"/>
              </a:ext>
            </a:extLst>
          </p:cNvPr>
          <p:cNvSpPr/>
          <p:nvPr/>
        </p:nvSpPr>
        <p:spPr>
          <a:xfrm>
            <a:off x="1912691" y="2223081"/>
            <a:ext cx="1211509" cy="4865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/>
              <a:t>Te vertalen naar</a:t>
            </a:r>
          </a:p>
        </p:txBody>
      </p:sp>
      <p:sp>
        <p:nvSpPr>
          <p:cNvPr id="8" name="Pijl: omlaag 7">
            <a:extLst>
              <a:ext uri="{FF2B5EF4-FFF2-40B4-BE49-F238E27FC236}">
                <a16:creationId xmlns:a16="http://schemas.microsoft.com/office/drawing/2014/main" id="{E3B4F9DA-75F7-4062-A4B5-0F3662015585}"/>
              </a:ext>
            </a:extLst>
          </p:cNvPr>
          <p:cNvSpPr/>
          <p:nvPr/>
        </p:nvSpPr>
        <p:spPr>
          <a:xfrm>
            <a:off x="2323749" y="3979333"/>
            <a:ext cx="534549" cy="939799"/>
          </a:xfrm>
          <a:prstGeom prst="downArrow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33506B78-ECFE-4F63-BA97-ACC66093BD29}"/>
              </a:ext>
            </a:extLst>
          </p:cNvPr>
          <p:cNvSpPr/>
          <p:nvPr/>
        </p:nvSpPr>
        <p:spPr>
          <a:xfrm>
            <a:off x="1092200" y="5203156"/>
            <a:ext cx="3802418" cy="11768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/>
              <a:t>Resultatenrekening : evolutie van de verlies-en winstrekening en de cashflow (een dynamische weergave in de tijd)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4BFE83E4-2678-4B1F-8865-1630BE024D36}"/>
              </a:ext>
            </a:extLst>
          </p:cNvPr>
          <p:cNvSpPr/>
          <p:nvPr/>
        </p:nvSpPr>
        <p:spPr>
          <a:xfrm>
            <a:off x="6475653" y="5203156"/>
            <a:ext cx="3847522" cy="11768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l-BE" sz="1600"/>
              <a:t>Balans = weergave van uw financiële staat (een statisch gegeven op een bepaald ogenblik)</a:t>
            </a:r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42B7924-4A47-4B51-806F-FAAEEE07E16C}"/>
              </a:ext>
            </a:extLst>
          </p:cNvPr>
          <p:cNvSpPr txBox="1"/>
          <p:nvPr/>
        </p:nvSpPr>
        <p:spPr>
          <a:xfrm>
            <a:off x="5181599" y="5545667"/>
            <a:ext cx="575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/>
              <a:t>  +</a:t>
            </a:r>
          </a:p>
        </p:txBody>
      </p:sp>
    </p:spTree>
    <p:extLst>
      <p:ext uri="{BB962C8B-B14F-4D97-AF65-F5344CB8AC3E}">
        <p14:creationId xmlns:p14="http://schemas.microsoft.com/office/powerpoint/2010/main" val="273006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D77E70-72E9-42B6-9D33-4D036A50D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623" y="1600201"/>
            <a:ext cx="11244310" cy="5543549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nl-BE" sz="2400">
                <a:cs typeface="Calibri"/>
              </a:rPr>
              <a:t>Vooraf ter info : </a:t>
            </a:r>
            <a:r>
              <a:rPr lang="nl-BE" sz="2000">
                <a:cs typeface="Calibri"/>
              </a:rPr>
              <a:t>alle posities worden uitgedrukt zonder BTW (Belasting over de toegevoegde waarde</a:t>
            </a:r>
            <a:r>
              <a:rPr lang="nl-BE" sz="2400">
                <a:cs typeface="Calibri"/>
              </a:rPr>
              <a:t>)</a:t>
            </a:r>
          </a:p>
          <a:p>
            <a:pPr marL="0" indent="0">
              <a:buNone/>
            </a:pPr>
            <a:r>
              <a:rPr lang="nl-BE" sz="2400">
                <a:cs typeface="Calibri"/>
              </a:rPr>
              <a:t>Inkomen = uw omzet uitgedrukt in verkoopseenheden x de eenheidsprijs</a:t>
            </a:r>
          </a:p>
          <a:p>
            <a:pPr marL="0" indent="0">
              <a:buNone/>
            </a:pPr>
            <a:r>
              <a:rPr lang="nl-BE" sz="2400">
                <a:cs typeface="Calibri"/>
              </a:rPr>
              <a:t>Brutomarge = omzet - directe kosten van de verbruikte goederen </a:t>
            </a:r>
          </a:p>
          <a:p>
            <a:pPr marL="0" indent="0">
              <a:buNone/>
            </a:pPr>
            <a:r>
              <a:rPr lang="nl-BE" sz="2000" i="1">
                <a:cs typeface="Calibri"/>
              </a:rPr>
              <a:t>werkingskosten</a:t>
            </a:r>
            <a:r>
              <a:rPr lang="nl-BE" sz="2400">
                <a:cs typeface="Calibri"/>
              </a:rPr>
              <a:t> (</a:t>
            </a:r>
            <a:r>
              <a:rPr lang="nl-BE" sz="2000">
                <a:cs typeface="Calibri"/>
              </a:rPr>
              <a:t>marketing, personeel, reiskosten, kantoor, verzekering, onderhoud, kosten van derden, ...)</a:t>
            </a:r>
          </a:p>
          <a:p>
            <a:pPr marL="0" indent="0">
              <a:buNone/>
            </a:pPr>
            <a:endParaRPr lang="nl-BE" sz="1800">
              <a:cs typeface="Calibri"/>
            </a:endParaRPr>
          </a:p>
          <a:p>
            <a:pPr marL="0" indent="0">
              <a:buNone/>
            </a:pPr>
            <a:r>
              <a:rPr lang="nl-BE" sz="2400">
                <a:cs typeface="Calibri"/>
              </a:rPr>
              <a:t>EBITDA -&gt; resultaat voor rente/belasting/afschrijving) = </a:t>
            </a:r>
            <a:r>
              <a:rPr lang="nl-BE" sz="2000">
                <a:cs typeface="Calibri"/>
              </a:rPr>
              <a:t>brutomarge minus exploitatiekosten </a:t>
            </a:r>
          </a:p>
          <a:p>
            <a:pPr marL="0" indent="0">
              <a:buNone/>
            </a:pPr>
            <a:endParaRPr lang="nl-BE" sz="2000" i="1">
              <a:cs typeface="Calibri"/>
            </a:endParaRPr>
          </a:p>
          <a:p>
            <a:pPr marL="0" indent="0">
              <a:buNone/>
            </a:pPr>
            <a:r>
              <a:rPr lang="nl-BE" sz="2000" i="1">
                <a:cs typeface="Calibri"/>
              </a:rPr>
              <a:t>afschrijving van uw investeringen begroot volgens de economische levensduur</a:t>
            </a:r>
            <a:endParaRPr lang="nl-BE"/>
          </a:p>
          <a:p>
            <a:pPr marL="0" indent="0">
              <a:buNone/>
            </a:pPr>
            <a:endParaRPr lang="nl-BE" sz="1800">
              <a:cs typeface="Calibri"/>
            </a:endParaRPr>
          </a:p>
          <a:p>
            <a:pPr marL="0" indent="0">
              <a:buNone/>
            </a:pPr>
            <a:r>
              <a:rPr lang="nl-BE" sz="2400">
                <a:cs typeface="Calibri"/>
              </a:rPr>
              <a:t>EBIT -&gt; resultaat voor rente en belastingen = EBITDA minus afschrijvingen en amortisatie</a:t>
            </a:r>
          </a:p>
          <a:p>
            <a:pPr marL="0" indent="0">
              <a:buNone/>
            </a:pPr>
            <a:r>
              <a:rPr lang="nl-BE" sz="2000" i="1">
                <a:cs typeface="Calibri"/>
              </a:rPr>
              <a:t>Financiële kosten (rente, andere kosten)</a:t>
            </a:r>
          </a:p>
          <a:p>
            <a:pPr marL="0" indent="0">
              <a:buNone/>
            </a:pPr>
            <a:r>
              <a:rPr lang="nl-BE" sz="2000" i="1">
                <a:cs typeface="Calibri"/>
              </a:rPr>
              <a:t>Inkomstenbelasting</a:t>
            </a:r>
          </a:p>
          <a:p>
            <a:pPr marL="0" indent="0">
              <a:buNone/>
            </a:pPr>
            <a:r>
              <a:rPr lang="nl-BE" sz="2400">
                <a:cs typeface="Calibri"/>
              </a:rPr>
              <a:t>Netto-resultaat na belasting</a:t>
            </a:r>
          </a:p>
          <a:p>
            <a:pPr marL="0" indent="0">
              <a:buNone/>
            </a:pPr>
            <a:endParaRPr lang="nl-BE" sz="2400">
              <a:cs typeface="Calibri"/>
            </a:endParaRPr>
          </a:p>
          <a:p>
            <a:pPr marL="0" indent="0">
              <a:buNone/>
            </a:pPr>
            <a:endParaRPr lang="nl-BE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r>
              <a:rPr lang="fr-FR" sz="2400">
                <a:cs typeface="Calibri"/>
              </a:rPr>
              <a:t>									</a:t>
            </a:r>
          </a:p>
          <a:p>
            <a:pPr marL="0" indent="0">
              <a:buNone/>
            </a:pPr>
            <a:r>
              <a:rPr lang="fr-FR" sz="2400">
                <a:cs typeface="Calibri"/>
              </a:rPr>
              <a:t>										</a:t>
            </a: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r>
              <a:rPr lang="fr-FR" sz="2400">
                <a:cs typeface="Calibri"/>
              </a:rPr>
              <a:t>			</a:t>
            </a:r>
          </a:p>
          <a:p>
            <a:pPr marL="0" indent="0">
              <a:buNone/>
            </a:pPr>
            <a:r>
              <a:rPr lang="fr-FR" sz="2400">
                <a:cs typeface="Calibri"/>
              </a:rPr>
              <a:t>			</a:t>
            </a: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  <a:p>
            <a:pPr marL="0" indent="0">
              <a:buNone/>
            </a:pPr>
            <a:endParaRPr lang="fr-FR" sz="2400">
              <a:cs typeface="Calibri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D07CEFB-F503-4920-8862-E71F44AF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5349" y="6381751"/>
            <a:ext cx="30836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417E72B-C162-4068-915E-345AA71FF611}"/>
              </a:ext>
            </a:extLst>
          </p:cNvPr>
          <p:cNvSpPr txBox="1"/>
          <p:nvPr/>
        </p:nvSpPr>
        <p:spPr>
          <a:xfrm>
            <a:off x="5634446" y="448097"/>
            <a:ext cx="6409508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>
                <a:cs typeface="Calibri"/>
              </a:rPr>
              <a:t>                 De verschillende niveaus in de </a:t>
            </a:r>
          </a:p>
          <a:p>
            <a:r>
              <a:rPr lang="nl-NL" sz="2400">
                <a:cs typeface="Calibri"/>
              </a:rPr>
              <a:t>                    Verlies- en Winstrekening</a:t>
            </a:r>
          </a:p>
        </p:txBody>
      </p:sp>
    </p:spTree>
    <p:extLst>
      <p:ext uri="{BB962C8B-B14F-4D97-AF65-F5344CB8AC3E}">
        <p14:creationId xmlns:p14="http://schemas.microsoft.com/office/powerpoint/2010/main" val="190102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D0FB4-F943-458B-8606-7B8E21097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501004" cy="1143000"/>
          </a:xfrm>
        </p:spPr>
        <p:txBody>
          <a:bodyPr lIns="91440" tIns="45720" rIns="91440" bIns="45720" anchor="t"/>
          <a:lstStyle/>
          <a:p>
            <a:r>
              <a:rPr lang="nl-NL" sz="2400">
                <a:cs typeface="Calibri"/>
              </a:rPr>
              <a:t>       </a:t>
            </a:r>
            <a:r>
              <a:rPr lang="nl-NL" sz="2800">
                <a:cs typeface="Calibri"/>
              </a:rPr>
              <a:t>                                  </a:t>
            </a:r>
            <a:r>
              <a:rPr lang="nl-NL" sz="2800">
                <a:ea typeface="+mj-lt"/>
                <a:cs typeface="+mj-lt"/>
              </a:rPr>
              <a:t>                    </a:t>
            </a:r>
            <a:r>
              <a:rPr lang="nl-NL" sz="2400">
                <a:ea typeface="+mj-lt"/>
                <a:cs typeface="+mj-lt"/>
              </a:rPr>
              <a:t>Woordje vooraf over uw omzet bepaling</a:t>
            </a:r>
            <a:br>
              <a:rPr lang="nl-NL" sz="2400">
                <a:ea typeface="+mj-lt"/>
                <a:cs typeface="+mj-lt"/>
              </a:rPr>
            </a:br>
            <a:r>
              <a:rPr lang="nl-NL" sz="2400">
                <a:ea typeface="+mj-lt"/>
                <a:cs typeface="+mj-lt"/>
              </a:rPr>
              <a:t> </a:t>
            </a:r>
            <a:r>
              <a:rPr lang="nl-NL" sz="2800">
                <a:ea typeface="+mj-lt"/>
                <a:cs typeface="+mj-lt"/>
              </a:rPr>
              <a:t>:                                                         </a:t>
            </a:r>
            <a:r>
              <a:rPr lang="nl-NL" sz="1800">
                <a:ea typeface="+mj-lt"/>
                <a:cs typeface="+mj-lt"/>
              </a:rPr>
              <a:t>Suggesties voor de vastlegging van uw verkoopprijs per eenheid</a:t>
            </a:r>
            <a:endParaRPr lang="nl-NL" sz="1800"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EB2F05-B08F-4E08-AA89-ECCCD0DA2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13529"/>
          </a:xfrm>
        </p:spPr>
        <p:txBody>
          <a:bodyPr lIns="91440" tIns="45720" rIns="91440" bIns="45720" anchor="t"/>
          <a:lstStyle/>
          <a:p>
            <a:pPr>
              <a:buNone/>
            </a:pPr>
            <a:r>
              <a:rPr lang="nl-BE" sz="2400">
                <a:ea typeface="+mn-lt"/>
                <a:cs typeface="+mn-lt"/>
              </a:rPr>
              <a:t>Reeds in de uitwerking van het ondernemingsplan werd de verkoopeenheid van de diverse producten (desgevallend per marktsegment, per distributiekanaal) bepaald</a:t>
            </a:r>
          </a:p>
          <a:p>
            <a:pPr>
              <a:buNone/>
            </a:pPr>
            <a:r>
              <a:rPr lang="nl-BE" sz="2400">
                <a:ea typeface="+mn-lt"/>
                <a:cs typeface="+mn-lt"/>
              </a:rPr>
              <a:t>Op volgende vragen met betrekking tot het </a:t>
            </a:r>
            <a:r>
              <a:rPr lang="nl-BE" sz="2400" err="1">
                <a:ea typeface="+mn-lt"/>
                <a:cs typeface="+mn-lt"/>
              </a:rPr>
              <a:t>verkoopklaarmaken</a:t>
            </a:r>
            <a:r>
              <a:rPr lang="nl-BE" sz="2400">
                <a:ea typeface="+mn-lt"/>
                <a:cs typeface="+mn-lt"/>
              </a:rPr>
              <a:t> van deze producten werd een antwoord geformuleerd : </a:t>
            </a:r>
          </a:p>
          <a:p>
            <a:pPr>
              <a:buNone/>
            </a:pPr>
            <a:r>
              <a:rPr lang="nl-BE" sz="2800">
                <a:ea typeface="+mn-lt"/>
                <a:cs typeface="+mn-lt"/>
              </a:rPr>
              <a:t>. </a:t>
            </a:r>
            <a:r>
              <a:rPr lang="nl-BE" sz="2400">
                <a:ea typeface="+mn-lt"/>
                <a:cs typeface="+mn-lt"/>
              </a:rPr>
              <a:t>Wat zijn de kosten van de benodigde grondstoffen?</a:t>
            </a:r>
          </a:p>
          <a:p>
            <a:pPr>
              <a:buNone/>
            </a:pPr>
            <a:r>
              <a:rPr lang="nl-BE" sz="2400">
                <a:ea typeface="+mn-lt"/>
                <a:cs typeface="+mn-lt"/>
              </a:rPr>
              <a:t>. Hoeveel werkuren vermenigvuldigd met de kosten per uur?</a:t>
            </a:r>
          </a:p>
          <a:p>
            <a:pPr>
              <a:buNone/>
            </a:pPr>
            <a:r>
              <a:rPr lang="nl-BE" sz="2400">
                <a:ea typeface="+mn-lt"/>
                <a:cs typeface="+mn-lt"/>
              </a:rPr>
              <a:t>. Wat zijn de geschatte kosten van het energieverbruik?</a:t>
            </a:r>
          </a:p>
          <a:p>
            <a:pPr>
              <a:buNone/>
            </a:pPr>
            <a:r>
              <a:rPr lang="nl-BE" sz="2400">
                <a:ea typeface="+mn-lt"/>
                <a:cs typeface="+mn-lt"/>
              </a:rPr>
              <a:t>. Welke verkoopkosten gaan ermee gepaard</a:t>
            </a:r>
          </a:p>
          <a:p>
            <a:pPr>
              <a:buNone/>
            </a:pPr>
            <a:r>
              <a:rPr lang="nl-BE" sz="2400">
                <a:ea typeface="+mn-lt"/>
                <a:cs typeface="+mn-lt"/>
              </a:rPr>
              <a:t>. Vermenigvuldig deze totale kosten met een bepaalde factor 1, xx of 2, xx om uw verkoopprijs te bepalen.</a:t>
            </a:r>
          </a:p>
          <a:p>
            <a:pPr>
              <a:buNone/>
            </a:pPr>
            <a:r>
              <a:rPr lang="nl-BE" sz="2800">
                <a:ea typeface="+mn-lt"/>
                <a:cs typeface="+mn-lt"/>
              </a:rPr>
              <a:t>Onderzoek - indien mogelijk - de bestaande marktprijs, gewoon om te vergelijken en om te controleren of uw prijs geschikt en haalbaar is.</a:t>
            </a:r>
          </a:p>
          <a:p>
            <a:pPr>
              <a:buNone/>
            </a:pPr>
            <a:endParaRPr lang="nl-BE" sz="2800">
              <a:ea typeface="+mn-lt"/>
              <a:cs typeface="+mn-lt"/>
            </a:endParaRPr>
          </a:p>
          <a:p>
            <a:pPr>
              <a:buNone/>
            </a:pPr>
            <a:endParaRPr lang="nl-BE" sz="2800">
              <a:ea typeface="+mn-lt"/>
              <a:cs typeface="+mn-lt"/>
            </a:endParaRPr>
          </a:p>
          <a:p>
            <a:pPr>
              <a:buNone/>
            </a:pPr>
            <a:endParaRPr lang="nl-BE" sz="2800">
              <a:ea typeface="+mn-lt"/>
              <a:cs typeface="+mn-lt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298674-B2E8-461F-B210-552595D6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8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32399" y="511409"/>
            <a:ext cx="6377393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AutoNum type="arabicPeriod"/>
            </a:pPr>
            <a:r>
              <a:rPr lang="nl-BE" sz="2400">
                <a:ea typeface="+mn-lt"/>
                <a:cs typeface="+mn-lt"/>
              </a:rPr>
              <a:t>Bepaal de verwachte omzet en brutomarge </a:t>
            </a:r>
          </a:p>
          <a:p>
            <a:r>
              <a:rPr lang="nl-BE" sz="2400">
                <a:ea typeface="+mn-lt"/>
                <a:cs typeface="+mn-lt"/>
              </a:rPr>
              <a:t>       in uw financiële plan</a:t>
            </a:r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85611" y="1519707"/>
            <a:ext cx="10772564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BE" sz="2400">
                <a:ea typeface="+mn-lt"/>
                <a:cs typeface="+mn-lt"/>
              </a:rPr>
              <a:t>      Per product </a:t>
            </a:r>
          </a:p>
          <a:p>
            <a:r>
              <a:rPr lang="nl-BE" sz="2400">
                <a:ea typeface="+mn-lt"/>
                <a:cs typeface="+mn-lt"/>
              </a:rPr>
              <a:t>. U heeft uw verkoopeenheid bepaald en uw verkoopprijs per eenheid vastgelegd.</a:t>
            </a:r>
          </a:p>
          <a:p>
            <a:r>
              <a:rPr lang="nl-BE" sz="2400">
                <a:ea typeface="+mn-lt"/>
                <a:cs typeface="+mn-lt"/>
              </a:rPr>
              <a:t>. Definieer nu de geplande verkoophoeveelheden</a:t>
            </a:r>
          </a:p>
          <a:p>
            <a:r>
              <a:rPr lang="nl-BE" sz="2400">
                <a:ea typeface="+mn-lt"/>
                <a:cs typeface="+mn-lt"/>
              </a:rPr>
              <a:t>. Vermeld de kosten van de grondstoffen per eenheid (</a:t>
            </a:r>
            <a:r>
              <a:rPr lang="nl-BE" sz="2000" b="1">
                <a:ea typeface="+mn-lt"/>
                <a:cs typeface="+mn-lt"/>
              </a:rPr>
              <a:t>suggestie om het eenvoudig te </a:t>
            </a:r>
          </a:p>
          <a:p>
            <a:r>
              <a:rPr lang="nl-BE" sz="2000" b="1">
                <a:ea typeface="+mn-lt"/>
                <a:cs typeface="+mn-lt"/>
              </a:rPr>
              <a:t>   houden: om dubbeltellingen van arbeids- en energiekosten te vermijden, beperk u hier tot de </a:t>
            </a:r>
          </a:p>
          <a:p>
            <a:r>
              <a:rPr lang="nl-BE" sz="2000" b="1">
                <a:ea typeface="+mn-lt"/>
                <a:cs typeface="+mn-lt"/>
              </a:rPr>
              <a:t>   kosten van de gebruikte grondstoffen + eventueel de kosten van de verpakking).</a:t>
            </a:r>
          </a:p>
          <a:p>
            <a:r>
              <a:rPr lang="nl-BE" sz="2400">
                <a:ea typeface="+mn-lt"/>
                <a:cs typeface="+mn-lt"/>
              </a:rPr>
              <a:t>. En hieruit zal de brutomarge kunnen berekend worden.</a:t>
            </a:r>
          </a:p>
          <a:p>
            <a:r>
              <a:rPr lang="nl-BE" sz="2400">
                <a:ea typeface="+mn-lt"/>
                <a:cs typeface="+mn-lt"/>
              </a:rPr>
              <a:t>. Doe dit voor de komende 12 of 24 maanden, zodat de evolutie kan worden</a:t>
            </a:r>
          </a:p>
          <a:p>
            <a:r>
              <a:rPr lang="nl-BE" sz="2400">
                <a:ea typeface="+mn-lt"/>
                <a:cs typeface="+mn-lt"/>
              </a:rPr>
              <a:t>  gevisualiseerd.</a:t>
            </a:r>
          </a:p>
          <a:p>
            <a:endParaRPr lang="nl-BE" sz="2400">
              <a:ea typeface="+mn-lt"/>
              <a:cs typeface="+mn-lt"/>
            </a:endParaRPr>
          </a:p>
          <a:p>
            <a:r>
              <a:rPr lang="nl-BE" sz="2400" i="1">
                <a:ea typeface="+mn-lt"/>
                <a:cs typeface="+mn-lt"/>
              </a:rPr>
              <a:t>Belangrijke opmerking </a:t>
            </a:r>
            <a:r>
              <a:rPr lang="nl-BE" sz="2400">
                <a:ea typeface="+mn-lt"/>
                <a:cs typeface="+mn-lt"/>
              </a:rPr>
              <a:t>: </a:t>
            </a:r>
            <a:r>
              <a:rPr lang="nl-BE" sz="2400" i="1">
                <a:ea typeface="+mn-lt"/>
                <a:cs typeface="+mn-lt"/>
              </a:rPr>
              <a:t>De naam "product" is generiek en kan staan voor een commercieel product, een gefabriceerd of geassembleerd fysiek product, een project of een dienst, al of niet per marktsegment !</a:t>
            </a:r>
            <a:endParaRPr lang="nl-BE" i="1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A5E333-FD8B-4AB4-B6EB-1FCFCBBE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lvl="1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2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785658" y="471484"/>
            <a:ext cx="5568142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sz="3600"/>
              <a:t>2. Detailleer uw onkosten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720162" y="1525058"/>
            <a:ext cx="1093735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BE" sz="2000">
                <a:ea typeface="+mn-lt"/>
                <a:cs typeface="+mn-lt"/>
              </a:rPr>
              <a:t>Marketingkosten: onderzoek, advies, reclame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>
                <a:ea typeface="+mn-lt"/>
                <a:cs typeface="+mn-lt"/>
              </a:rPr>
              <a:t>Personeelssalarissen: arbeiders, administratief personeel, verkoopmedewerkers, managers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>
                <a:ea typeface="+mn-lt"/>
                <a:cs typeface="+mn-lt"/>
              </a:rPr>
              <a:t>Kantoorkosten: huur, communicatie, nutsvoorzieningen, kantoorbenodigdheden, schoonmaakkosten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>
                <a:ea typeface="+mn-lt"/>
                <a:cs typeface="+mn-lt"/>
              </a:rPr>
              <a:t>Reiskosten voor de verkoop: afhankelijk van het aantal verkopers en managers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>
                <a:ea typeface="+mn-lt"/>
                <a:cs typeface="+mn-lt"/>
              </a:rPr>
              <a:t>Verzekeringen: gebouw, bedrijfsaansprakelijkheid, personen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>
                <a:ea typeface="+mn-lt"/>
                <a:cs typeface="+mn-lt"/>
              </a:rPr>
              <a:t>Onderhoudskosten: onderhoudsmachines, onderhoudsapparatuur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BE" sz="2000">
                <a:ea typeface="+mn-lt"/>
                <a:cs typeface="+mn-lt"/>
              </a:rPr>
              <a:t>Kosten van derden: transport, consultants, juridisch advies, boekhouding, reiniging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786354" y="6172484"/>
            <a:ext cx="967561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nl-BE">
              <a:cs typeface="Calibri"/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5E1874-2FA6-4140-BED7-C2993C01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lvl="2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F003036-C360-45AC-8F1C-AC16F87C75C1}"/>
              </a:ext>
            </a:extLst>
          </p:cNvPr>
          <p:cNvSpPr/>
          <p:nvPr/>
        </p:nvSpPr>
        <p:spPr>
          <a:xfrm>
            <a:off x="815898" y="4179848"/>
            <a:ext cx="9863253" cy="19926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nl-BE">
                <a:latin typeface="Calibri"/>
                <a:ea typeface="Segoe UI"/>
                <a:cs typeface="Segoe UI"/>
              </a:rPr>
              <a:t>Bemerkingen  : </a:t>
            </a:r>
            <a:r>
              <a:rPr lang="nl-NL">
                <a:latin typeface="Calibri"/>
                <a:ea typeface="Segoe UI"/>
                <a:cs typeface="Segoe UI"/>
              </a:rPr>
              <a:t>​</a:t>
            </a:r>
          </a:p>
          <a:p>
            <a:pPr rtl="0"/>
            <a:r>
              <a:rPr lang="nl-BE">
                <a:latin typeface="Calibri"/>
                <a:ea typeface="Segoe UI"/>
                <a:cs typeface="Segoe UI"/>
              </a:rPr>
              <a:t>​</a:t>
            </a:r>
          </a:p>
          <a:p>
            <a:pPr rtl="0"/>
            <a:r>
              <a:rPr lang="nl-BE">
                <a:latin typeface="Calibri"/>
                <a:ea typeface="Segoe UI"/>
                <a:cs typeface="Segoe UI"/>
              </a:rPr>
              <a:t>Bepaal deze onkosten per maand voor de eerste 12 tot 24 maand​</a:t>
            </a:r>
          </a:p>
          <a:p>
            <a:pPr rtl="0"/>
            <a:r>
              <a:rPr lang="nl-BE">
                <a:latin typeface="Calibri"/>
                <a:ea typeface="Segoe UI"/>
                <a:cs typeface="Segoe UI"/>
              </a:rPr>
              <a:t>​</a:t>
            </a:r>
          </a:p>
          <a:p>
            <a:r>
              <a:rPr lang="nl-BE">
                <a:ea typeface="Segoe UI"/>
                <a:cs typeface="Segoe UI"/>
              </a:rPr>
              <a:t>Sommige kosten zijn jaarlijks en onderhevig aan een index: bepaal de index zoals gebruikelijk in uw land.</a:t>
            </a:r>
          </a:p>
          <a:p>
            <a:endParaRPr lang="nl-BE">
              <a:ea typeface="Segoe UI"/>
              <a:cs typeface="Segoe UI"/>
            </a:endParaRPr>
          </a:p>
          <a:p>
            <a:pPr rtl="0"/>
            <a:r>
              <a:rPr lang="nl-BE">
                <a:latin typeface="Calibri"/>
                <a:ea typeface="Segoe UI"/>
                <a:cs typeface="Segoe UI"/>
              </a:rPr>
              <a:t>​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11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272" y="385180"/>
            <a:ext cx="5476702" cy="1000036"/>
          </a:xfrm>
        </p:spPr>
        <p:txBody>
          <a:bodyPr anchor="t">
            <a:normAutofit/>
          </a:bodyPr>
          <a:lstStyle/>
          <a:p>
            <a:r>
              <a:rPr lang="nl-BE" sz="3600"/>
              <a:t>3. Uw investeringen</a:t>
            </a:r>
            <a:endParaRPr lang="nl-BE" sz="3600">
              <a:cs typeface="Calibri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91673" y="1687132"/>
            <a:ext cx="10887060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sz="2400" err="1">
                <a:ea typeface="+mn-lt"/>
                <a:cs typeface="+mn-lt"/>
              </a:rPr>
              <a:t>Oplijsting</a:t>
            </a:r>
            <a:r>
              <a:rPr lang="nl-BE" sz="2400">
                <a:ea typeface="+mn-lt"/>
                <a:cs typeface="+mn-lt"/>
              </a:rPr>
              <a:t> van de geplande investeringen : </a:t>
            </a:r>
          </a:p>
          <a:p>
            <a:r>
              <a:rPr lang="nl-BE" sz="2400" err="1">
                <a:ea typeface="+mn-lt"/>
                <a:cs typeface="+mn-lt"/>
              </a:rPr>
              <a:t>Definiëer</a:t>
            </a:r>
            <a:r>
              <a:rPr lang="nl-BE" sz="2400">
                <a:ea typeface="+mn-lt"/>
                <a:cs typeface="+mn-lt"/>
              </a:rPr>
              <a:t> uw investeringen voor jaar 1</a:t>
            </a:r>
          </a:p>
          <a:p>
            <a:r>
              <a:rPr lang="nl-BE" sz="2400">
                <a:ea typeface="+mn-lt"/>
                <a:cs typeface="+mn-lt"/>
              </a:rPr>
              <a:t>Als u van plan bent te investeren in jaar 2 of volgende, geef dan ook deze investeringen aan.</a:t>
            </a:r>
          </a:p>
          <a:p>
            <a:endParaRPr lang="nl-BE" sz="2400">
              <a:ea typeface="+mn-lt"/>
              <a:cs typeface="+mn-lt"/>
            </a:endParaRPr>
          </a:p>
          <a:p>
            <a:r>
              <a:rPr lang="nl-BE" sz="2400">
                <a:ea typeface="+mn-lt"/>
                <a:cs typeface="+mn-lt"/>
              </a:rPr>
              <a:t>In het financiële model: </a:t>
            </a:r>
          </a:p>
          <a:p>
            <a:r>
              <a:rPr lang="nl-BE" sz="2400">
                <a:ea typeface="+mn-lt"/>
                <a:cs typeface="+mn-lt"/>
              </a:rPr>
              <a:t>. vul de bedragen in de overeenkomstige kolom in voor jaar 1, jaar 2 of jaar 3.</a:t>
            </a:r>
          </a:p>
          <a:p>
            <a:r>
              <a:rPr lang="nl-BE" sz="2400">
                <a:ea typeface="+mn-lt"/>
                <a:cs typeface="+mn-lt"/>
              </a:rPr>
              <a:t>. bereken de afschrijvingen van de verschillende investeringen o.b.v. de levensduur</a:t>
            </a:r>
          </a:p>
          <a:p>
            <a:r>
              <a:rPr lang="nl-BE" sz="2400">
                <a:ea typeface="+mn-lt"/>
                <a:cs typeface="+mn-lt"/>
              </a:rPr>
              <a:t>. en bereken de resterende waarde van deze investeringen op het einde van ieder jaar </a:t>
            </a:r>
          </a:p>
          <a:p>
            <a:r>
              <a:rPr lang="nl-BE" sz="2400">
                <a:ea typeface="+mn-lt"/>
                <a:cs typeface="+mn-lt"/>
              </a:rPr>
              <a:t>  </a:t>
            </a:r>
            <a:endParaRPr lang="en-US" sz="2400">
              <a:ea typeface="+mn-lt"/>
              <a:cs typeface="+mn-lt"/>
            </a:endParaRPr>
          </a:p>
          <a:p>
            <a:r>
              <a:rPr lang="en-US" sz="2400">
                <a:cs typeface="Calibri"/>
              </a:rPr>
              <a:t>Het </a:t>
            </a:r>
            <a:r>
              <a:rPr lang="en-US" sz="2400" err="1">
                <a:cs typeface="Calibri"/>
              </a:rPr>
              <a:t>financiële</a:t>
            </a:r>
            <a:r>
              <a:rPr lang="en-US" sz="2400">
                <a:cs typeface="Calibri"/>
              </a:rPr>
              <a:t> model is </a:t>
            </a:r>
            <a:r>
              <a:rPr lang="en-US" sz="2400" err="1">
                <a:cs typeface="Calibri"/>
              </a:rPr>
              <a:t>voorzien</a:t>
            </a:r>
            <a:r>
              <a:rPr lang="en-US" sz="2400">
                <a:cs typeface="Calibri"/>
              </a:rPr>
              <a:t> van de </a:t>
            </a:r>
            <a:r>
              <a:rPr lang="en-US" sz="2400" err="1">
                <a:cs typeface="Calibri"/>
              </a:rPr>
              <a:t>nodige</a:t>
            </a:r>
            <a:r>
              <a:rPr lang="en-US" sz="2400">
                <a:cs typeface="Calibri"/>
              </a:rPr>
              <a:t> </a:t>
            </a:r>
            <a:r>
              <a:rPr lang="en-US" sz="2400" err="1">
                <a:cs typeface="Calibri"/>
              </a:rPr>
              <a:t>formules</a:t>
            </a:r>
            <a:endParaRPr lang="en-US" sz="2400">
              <a:cs typeface="Calibri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086C61-62AD-438A-8F8B-B6A3E257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94BEE6B-F0F2-4215-9316-8DA383456B5C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4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586116" cy="1143000"/>
          </a:xfrm>
        </p:spPr>
        <p:txBody>
          <a:bodyPr anchor="t"/>
          <a:lstStyle/>
          <a:p>
            <a:r>
              <a:rPr lang="nl-BE" sz="2800"/>
              <a:t>                                                     </a:t>
            </a:r>
            <a:br>
              <a:rPr lang="nl-BE" sz="2800"/>
            </a:br>
            <a:r>
              <a:rPr lang="nl-BE" sz="2800"/>
              <a:t>                                                          </a:t>
            </a:r>
            <a:r>
              <a:rPr lang="nl-BE" sz="2800">
                <a:ea typeface="+mj-lt"/>
                <a:cs typeface="+mj-lt"/>
              </a:rPr>
              <a:t> 4.  Bepaal uw behoeften aan werkkapitaal</a:t>
            </a:r>
            <a:endParaRPr lang="nl-BE" sz="240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46675"/>
          </a:xfrm>
        </p:spPr>
        <p:txBody>
          <a:bodyPr anchor="t"/>
          <a:lstStyle/>
          <a:p>
            <a:pPr>
              <a:buNone/>
            </a:pPr>
            <a:r>
              <a:rPr lang="nl-BE" sz="2800">
                <a:ea typeface="+mn-lt"/>
                <a:cs typeface="+mn-lt"/>
              </a:rPr>
              <a:t>Verschillende elementen zullen kapitaal opslorpen tijdens uw exploitatie</a:t>
            </a:r>
          </a:p>
          <a:p>
            <a:pPr>
              <a:buNone/>
            </a:pPr>
            <a:r>
              <a:rPr lang="nl-BE" sz="2800">
                <a:ea typeface="+mn-lt"/>
                <a:cs typeface="+mn-lt"/>
              </a:rPr>
              <a:t>-&gt; uw werkkapitaalbehoefte = voorraad + vorderingen - schulden</a:t>
            </a:r>
          </a:p>
          <a:p>
            <a:pPr>
              <a:buNone/>
            </a:pPr>
            <a:r>
              <a:rPr lang="nl-BE" sz="2800">
                <a:ea typeface="+mn-lt"/>
                <a:cs typeface="+mn-lt"/>
              </a:rPr>
              <a:t>U moet dus aan het einde van elke periode de waarde bepalen van : </a:t>
            </a:r>
          </a:p>
          <a:p>
            <a:pPr>
              <a:buNone/>
            </a:pPr>
            <a:r>
              <a:rPr lang="nl-BE" sz="2800">
                <a:ea typeface="+mn-lt"/>
                <a:cs typeface="+mn-lt"/>
              </a:rPr>
              <a:t>. Voorraad: Grondstoffen </a:t>
            </a:r>
          </a:p>
          <a:p>
            <a:pPr>
              <a:buNone/>
            </a:pPr>
            <a:r>
              <a:rPr lang="nl-BE" sz="2800">
                <a:ea typeface="+mn-lt"/>
                <a:cs typeface="+mn-lt"/>
              </a:rPr>
              <a:t>. Vorderingen: het bedrag van de facturen van klanten die nog moeten betalen</a:t>
            </a:r>
          </a:p>
          <a:p>
            <a:pPr>
              <a:buNone/>
            </a:pPr>
            <a:r>
              <a:rPr lang="nl-BE" sz="2800">
                <a:ea typeface="+mn-lt"/>
                <a:cs typeface="+mn-lt"/>
              </a:rPr>
              <a:t>. Schulden: facturen van leveranciers die nog moeten worden betaald</a:t>
            </a:r>
          </a:p>
          <a:p>
            <a:pPr>
              <a:buNone/>
            </a:pPr>
            <a:r>
              <a:rPr lang="nl-BE" sz="2400">
                <a:ea typeface="+mn-lt"/>
                <a:cs typeface="+mn-lt"/>
              </a:rPr>
              <a:t>   Tip : Op basis van een jaar berekent u het gemiddelde van de 12 maandbedragen</a:t>
            </a:r>
          </a:p>
          <a:p>
            <a:pPr>
              <a:buNone/>
            </a:pPr>
            <a:r>
              <a:rPr lang="nl-BE" sz="2800">
                <a:ea typeface="+mn-lt"/>
                <a:cs typeface="+mn-lt"/>
              </a:rPr>
              <a:t>Het financiële model is voorzien van de nodige formules. </a:t>
            </a:r>
            <a:r>
              <a:rPr lang="nl-BE" sz="2000">
                <a:ea typeface="+mn-lt"/>
                <a:cs typeface="+mn-lt"/>
              </a:rPr>
              <a:t>Lees aandachtig de</a:t>
            </a:r>
          </a:p>
          <a:p>
            <a:pPr>
              <a:buNone/>
            </a:pPr>
            <a:r>
              <a:rPr lang="nl-BE" sz="2000">
                <a:ea typeface="+mn-lt"/>
                <a:cs typeface="+mn-lt"/>
              </a:rPr>
              <a:t>rotatiegegevens en de BTW die in uw land van toepassing is en die u mogelijk moet aanpassen.</a:t>
            </a:r>
          </a:p>
          <a:p>
            <a:pPr>
              <a:buNone/>
            </a:pPr>
            <a:endParaRPr lang="nl-BE" sz="2800">
              <a:ea typeface="+mn-lt"/>
              <a:cs typeface="+mn-lt"/>
            </a:endParaRPr>
          </a:p>
          <a:p>
            <a:pPr>
              <a:buNone/>
            </a:pPr>
            <a:endParaRPr lang="nl-BE" sz="2800">
              <a:ea typeface="+mn-lt"/>
              <a:cs typeface="+mn-lt"/>
            </a:endParaRPr>
          </a:p>
          <a:p>
            <a:pPr>
              <a:buNone/>
            </a:pPr>
            <a:endParaRPr lang="nl-BE" sz="2800">
              <a:ea typeface="+mn-lt"/>
              <a:cs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44252"/>
      </p:ext>
    </p:extLst>
  </p:cSld>
  <p:clrMapOvr>
    <a:masterClrMapping/>
  </p:clrMapOvr>
</p:sld>
</file>

<file path=ppt/theme/theme1.xml><?xml version="1.0" encoding="utf-8"?>
<a:theme xmlns:a="http://schemas.openxmlformats.org/drawingml/2006/main" name="6_Theme Ov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 xmlns="8888bdad-888a-4c19-aa02-a09a8dcd21f2">
      <UserInfo>
        <DisplayName/>
        <AccountId xsi:nil="true"/>
        <AccountType/>
      </UserInfo>
    </Team>
    <SharedWithUsers xmlns="e5271b92-5528-43be-8b31-710a997a1812">
      <UserInfo>
        <DisplayName/>
        <AccountId xsi:nil="true"/>
        <AccountType/>
      </UserInfo>
    </SharedWithUsers>
    <TaxCatchAll xmlns="e5271b92-5528-43be-8b31-710a997a1812" xsi:nil="true"/>
    <lcf76f155ced4ddcb4097134ff3c332f xmlns="8888bdad-888a-4c19-aa02-a09a8dcd21f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0AD9A51E8C540B9ABF879B7C15572" ma:contentTypeVersion="22" ma:contentTypeDescription="Een nieuw document maken." ma:contentTypeScope="" ma:versionID="a83492f41bffc59c736feec430ff4c8a">
  <xsd:schema xmlns:xsd="http://www.w3.org/2001/XMLSchema" xmlns:xs="http://www.w3.org/2001/XMLSchema" xmlns:p="http://schemas.microsoft.com/office/2006/metadata/properties" xmlns:ns2="e5271b92-5528-43be-8b31-710a997a1812" xmlns:ns3="8888bdad-888a-4c19-aa02-a09a8dcd21f2" targetNamespace="http://schemas.microsoft.com/office/2006/metadata/properties" ma:root="true" ma:fieldsID="cc083a4fd000b02ae488f4e003e1442d" ns2:_="" ns3:_="">
    <xsd:import namespace="e5271b92-5528-43be-8b31-710a997a1812"/>
    <xsd:import namespace="8888bdad-888a-4c19-aa02-a09a8dcd21f2"/>
    <xsd:element name="properties">
      <xsd:complexType>
        <xsd:sequence>
          <xsd:element name="documentManagement">
            <xsd:complexType>
              <xsd:all>
                <xsd:element ref="ns2:SharedWithDetails" minOccurs="0"/>
                <xsd:element ref="ns2:SharedWithUser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Team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71b92-5528-43be-8b31-710a997a1812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astSharedByTime" ma:index="10" nillable="true" ma:displayName="Laatst gedeeld, per tijdstip" ma:description="" ma:internalName="LastSharedByTime" ma:readOnly="true">
      <xsd:simpleType>
        <xsd:restriction base="dms:DateTime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a522bc5-718b-4390-a4e8-30fd9bd77ddc}" ma:internalName="TaxCatchAll" ma:showField="CatchAllData" ma:web="e5271b92-5528-43be-8b31-710a997a18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8bdad-888a-4c19-aa02-a09a8dcd2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Team" ma:index="17" nillable="true" ma:displayName="Team" ma:format="Dropdown" ma:list="UserInfo" ma:SharePointGroup="0" ma:internalName="Team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Afbeeldingtags" ma:readOnly="false" ma:fieldId="{5cf76f15-5ced-4ddc-b409-7134ff3c332f}" ma:taxonomyMulti="true" ma:sspId="e38aa8a9-2314-4ff2-81f2-761ac3176d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9E12F7-129D-46E5-84B7-58C9C91AB2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18D7A6-A61A-4841-89F9-E900A0CCA91C}">
  <ds:schemaRefs>
    <ds:schemaRef ds:uri="d6897f18-c11e-484f-9b9d-bc6978913f9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8888bdad-888a-4c19-aa02-a09a8dcd21f2"/>
    <ds:schemaRef ds:uri="e5271b92-5528-43be-8b31-710a997a1812"/>
  </ds:schemaRefs>
</ds:datastoreItem>
</file>

<file path=customXml/itemProps3.xml><?xml version="1.0" encoding="utf-8"?>
<ds:datastoreItem xmlns:ds="http://schemas.openxmlformats.org/officeDocument/2006/customXml" ds:itemID="{45C3BE05-0CB6-45A4-826E-9D9BF6C29A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271b92-5528-43be-8b31-710a997a1812"/>
    <ds:schemaRef ds:uri="8888bdad-888a-4c19-aa02-a09a8dcd21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14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6_Theme OvrO</vt:lpstr>
      <vt:lpstr>Richtlijnen voor het financiële plan</vt:lpstr>
      <vt:lpstr>Présentation PowerPoint</vt:lpstr>
      <vt:lpstr>Présentation PowerPoint</vt:lpstr>
      <vt:lpstr>Présentation PowerPoint</vt:lpstr>
      <vt:lpstr>                                                             Woordje vooraf over uw omzet bepaling  :                                                         Suggesties voor de vastlegging van uw verkoopprijs per eenheid</vt:lpstr>
      <vt:lpstr>Présentation PowerPoint</vt:lpstr>
      <vt:lpstr>Présentation PowerPoint</vt:lpstr>
      <vt:lpstr>3. Uw investeringen</vt:lpstr>
      <vt:lpstr>                                                                                                                 4.  Bepaal uw behoeften aan werkkapitaal</vt:lpstr>
      <vt:lpstr>Présentation PowerPoint</vt:lpstr>
      <vt:lpstr>Présentation PowerPoint</vt:lpstr>
      <vt:lpstr>6. De Balans eenvoudig voorgesteld</vt:lpstr>
      <vt:lpstr>Présentation PowerPoint</vt:lpstr>
      <vt:lpstr>                                         En tenslotte voor uw gemak 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Richtlijnen voor het financiële plan</dc:title>
  <dc:creator>Jan Van De Wiele</dc:creator>
  <cp:revision>24</cp:revision>
  <cp:lastPrinted>2019-09-10T15:39:00Z</cp:lastPrinted>
  <dcterms:created xsi:type="dcterms:W3CDTF">2019-01-12T12:04:43Z</dcterms:created>
  <dcterms:modified xsi:type="dcterms:W3CDTF">2024-02-07T11:37:34Z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0x010100C540AD9A51E8C540B9ABF879B7C15572</vt:lpwstr>
  </property>
  <property fmtid="{D5CDD505-2E9C-101B-9397-08002B2CF9AE}" pid="3" name="Order">
    <vt:r8>3150500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