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9"/>
  </p:notesMasterIdLst>
  <p:sldIdLst>
    <p:sldId id="256" r:id="rId5"/>
    <p:sldId id="271" r:id="rId6"/>
    <p:sldId id="272" r:id="rId7"/>
    <p:sldId id="278" r:id="rId8"/>
    <p:sldId id="281" r:id="rId9"/>
    <p:sldId id="259" r:id="rId10"/>
    <p:sldId id="260" r:id="rId11"/>
    <p:sldId id="258" r:id="rId12"/>
    <p:sldId id="283" r:id="rId13"/>
    <p:sldId id="279" r:id="rId14"/>
    <p:sldId id="257" r:id="rId15"/>
    <p:sldId id="276" r:id="rId16"/>
    <p:sldId id="265" r:id="rId17"/>
    <p:sldId id="284" r:id="rId1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89A9CD-8C25-8C8D-D85B-E282E6D184C5}" v="966" dt="2020-02-22T12:57:39.440"/>
    <p1510:client id="{4532EE2F-8AB4-39C6-6602-67A6B8600B59}" v="177" dt="2020-08-21T12:24:15.712"/>
    <p1510:client id="{71DA264D-E9F7-F8D4-6561-4FD17F7F6D1D}" v="1730" dt="2020-06-29T13:31:40.587"/>
    <p1510:client id="{7C6B3E60-DB6C-8D07-A26E-5D6505696A3B}" v="4" dt="2020-06-24T15:59:27.946"/>
    <p1510:client id="{BD1DEAD1-441E-4B95-8011-C17C7EB0B76F}" v="16" dt="2019-09-11T07:21:48.166"/>
    <p1510:client id="{DB9AD0C8-8554-1D97-9000-2ED1429008A9}" v="7" dt="2020-08-22T08:51:47.8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E0F4E-7375-4BB5-98E9-733E44615530}" type="datetimeFigureOut">
              <a:rPr lang="nl-BE" smtClean="0"/>
              <a:t>7/02/2024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99DB6-A6FF-412D-A59C-193C11442B5C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4967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1B2A5A-C54A-477D-8CF3-3B99E4366AD2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09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731093-52AA-43CC-9ECB-7E38323EC379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3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B47C1E-4626-47C3-B844-AA45CB7AA5EC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41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9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C907DE-9E5A-4FD4-A243-0A12CDD1BF52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33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518766-27D7-4891-9535-6AAC13116A7A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18BD9-3C26-4D17-A97A-5C03180D32DA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4BEE6B-F0F2-4215-9316-8DA383456B5C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92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A6DB38-696D-4CBB-9BB3-B4045B13AF34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91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BA772F-6AE5-4820-80D2-8C15A9D5DBEE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17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C901E1-C7DB-4AF4-9139-2B5B84EDEE97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0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2"/>
          <p:cNvSpPr txBox="1">
            <a:spLocks/>
          </p:cNvSpPr>
          <p:nvPr userDrawn="1"/>
        </p:nvSpPr>
        <p:spPr>
          <a:xfrm>
            <a:off x="0" y="1439864"/>
            <a:ext cx="12192000" cy="54181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0" indent="-457200">
              <a:lnSpc>
                <a:spcPts val="3400"/>
              </a:lnSpc>
              <a:spcBef>
                <a:spcPts val="1200"/>
              </a:spcBef>
              <a:buFont typeface="Arial"/>
              <a:buNone/>
              <a:defRPr/>
            </a:pPr>
            <a:endParaRPr lang="nl-BE" sz="2000">
              <a:solidFill>
                <a:prstClr val="black"/>
              </a:solidFill>
            </a:endParaRPr>
          </a:p>
        </p:txBody>
      </p:sp>
      <p:pic>
        <p:nvPicPr>
          <p:cNvPr id="1027" name="Picture 8" descr="ligne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133" y="404813"/>
            <a:ext cx="61384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0" descr="Logo Ondernemers voor ondernemers-Black_Horiz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501651"/>
            <a:ext cx="39370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jdelijke aanduiding voor inhoud 2"/>
          <p:cNvSpPr txBox="1">
            <a:spLocks/>
          </p:cNvSpPr>
          <p:nvPr userDrawn="1"/>
        </p:nvSpPr>
        <p:spPr>
          <a:xfrm>
            <a:off x="1" y="1439863"/>
            <a:ext cx="12240684" cy="55800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0" indent="-457200">
              <a:lnSpc>
                <a:spcPts val="3400"/>
              </a:lnSpc>
              <a:spcBef>
                <a:spcPts val="1200"/>
              </a:spcBef>
              <a:buFont typeface="Arial"/>
              <a:buNone/>
              <a:defRPr/>
            </a:pPr>
            <a:endParaRPr lang="nl-BE" sz="2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Lignes directrices du plan financier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anchor="t"/>
          <a:lstStyle/>
          <a:p>
            <a:r>
              <a:rPr lang="fr-FR" dirty="0"/>
              <a:t>Votre business plan se traduit en chiffres              Le plan financier devient votre partenaire indispensable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62166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51F279-A818-4047-A12C-14CA22A50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257799"/>
          </a:xfrm>
        </p:spPr>
        <p:txBody>
          <a:bodyPr lIns="91440" tIns="45720" rIns="91440" bIns="45720" anchor="t"/>
          <a:lstStyle/>
          <a:p>
            <a:pPr marL="457200" lvl="1" indent="0">
              <a:buNone/>
            </a:pPr>
            <a:r>
              <a:rPr lang="fr-FR" sz="2400" dirty="0" err="1">
                <a:ea typeface="+mn-lt"/>
                <a:cs typeface="+mn-lt"/>
              </a:rPr>
              <a:t>Pourquoi?Il</a:t>
            </a:r>
            <a:r>
              <a:rPr lang="fr-FR" sz="2400" dirty="0">
                <a:ea typeface="+mn-lt"/>
                <a:cs typeface="+mn-lt"/>
              </a:rPr>
              <a:t> est important de montrer vos prévisions de flux de trésorerie pour démontrer que votre proposition commerciale est suffisamment rentable pour supporter tous les coûts (dépenses et obligations financières).</a:t>
            </a:r>
          </a:p>
          <a:p>
            <a:pPr marL="457200" lvl="1" indent="0">
              <a:buNone/>
            </a:pPr>
            <a:r>
              <a:rPr lang="fr-FR" sz="2400" dirty="0">
                <a:ea typeface="+mn-lt"/>
                <a:cs typeface="+mn-lt"/>
              </a:rPr>
              <a:t>Composition :</a:t>
            </a:r>
          </a:p>
          <a:p>
            <a:pPr marL="457200" lvl="1" indent="0">
              <a:buNone/>
            </a:pPr>
            <a:r>
              <a:rPr lang="fr-FR" sz="2000" dirty="0">
                <a:ea typeface="+mn-lt"/>
                <a:cs typeface="+mn-lt"/>
              </a:rPr>
              <a:t>Nous partons de la position de départ de la trésorerie dans la caisse et sur le compte bancaire de votre entreprise</a:t>
            </a:r>
          </a:p>
          <a:p>
            <a:pPr marL="457200" lvl="1" indent="0">
              <a:buNone/>
            </a:pPr>
            <a:r>
              <a:rPr lang="fr-FR" sz="2000" dirty="0">
                <a:ea typeface="+mn-lt"/>
                <a:cs typeface="+mn-lt"/>
              </a:rPr>
              <a:t>Plus -&gt; le résultat net + amortissements pour la période concernée du compte de résultat</a:t>
            </a:r>
          </a:p>
          <a:p>
            <a:pPr marL="457200" lvl="1" indent="0">
              <a:buNone/>
            </a:pPr>
            <a:r>
              <a:rPr lang="fr-FR" sz="2000" dirty="0">
                <a:ea typeface="+mn-lt"/>
                <a:cs typeface="+mn-lt"/>
              </a:rPr>
              <a:t>Min -&gt; le besoin en fonds de roulement (stock, débiteurs, créanciers)(Pour la 1ère année et pour les années suivantes vous prenez la différence de besoin par rapport à l'année précédente)</a:t>
            </a:r>
          </a:p>
          <a:p>
            <a:pPr marL="457200" lvl="1" indent="0">
              <a:buNone/>
            </a:pPr>
            <a:r>
              <a:rPr lang="fr-FR" sz="2000" dirty="0">
                <a:ea typeface="+mn-lt"/>
                <a:cs typeface="+mn-lt"/>
              </a:rPr>
              <a:t>Min -&gt; les dépenses en capital pour vos investissements prévisionnels pour l'année </a:t>
            </a:r>
            <a:r>
              <a:rPr lang="fr-FR" sz="2000" dirty="0" err="1">
                <a:ea typeface="+mn-lt"/>
                <a:cs typeface="+mn-lt"/>
              </a:rPr>
              <a:t>concernéeLe</a:t>
            </a:r>
            <a:r>
              <a:rPr lang="fr-FR" sz="2000" dirty="0">
                <a:ea typeface="+mn-lt"/>
                <a:cs typeface="+mn-lt"/>
              </a:rPr>
              <a:t> Plus -&gt; les prêts reçus pour votre entreprise</a:t>
            </a:r>
          </a:p>
          <a:p>
            <a:pPr marL="457200" lvl="1" indent="0">
              <a:buNone/>
            </a:pPr>
            <a:r>
              <a:rPr lang="fr-FR" sz="2000" dirty="0">
                <a:ea typeface="+mn-lt"/>
                <a:cs typeface="+mn-lt"/>
              </a:rPr>
              <a:t>Min -&gt; le remboursement du capital prévu sur les prêts reçus</a:t>
            </a:r>
          </a:p>
          <a:p>
            <a:pPr marL="457200" lvl="1" indent="0">
              <a:buNone/>
            </a:pPr>
            <a:endParaRPr lang="fr-FR" sz="2000" dirty="0">
              <a:ea typeface="+mn-lt"/>
              <a:cs typeface="+mn-lt"/>
            </a:endParaRPr>
          </a:p>
          <a:p>
            <a:pPr marL="457200" lvl="1" indent="0">
              <a:buNone/>
            </a:pPr>
            <a:r>
              <a:rPr lang="fr-FR" sz="2000" b="1" i="1" dirty="0">
                <a:ea typeface="+mn-lt"/>
                <a:cs typeface="+mn-lt"/>
              </a:rPr>
              <a:t>Astuce: le résultat final de votre trésorerie doit être au moins nul ou positif à tout moment!</a:t>
            </a:r>
            <a:endParaRPr lang="nl-BE" sz="2000" b="1" i="1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E934B4F-BE98-4755-A968-59D158403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427B6E6-5EF5-403C-A70E-25123222CF96}"/>
              </a:ext>
            </a:extLst>
          </p:cNvPr>
          <p:cNvSpPr txBox="1"/>
          <p:nvPr/>
        </p:nvSpPr>
        <p:spPr>
          <a:xfrm>
            <a:off x="5664200" y="216364"/>
            <a:ext cx="6527799" cy="58477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3200" dirty="0"/>
              <a:t>5. L'évolution des flux de trésorerie</a:t>
            </a:r>
            <a:endParaRPr lang="nl-NL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6972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877097" y="450410"/>
            <a:ext cx="5943601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2400" dirty="0">
                <a:ea typeface="+mn-lt"/>
                <a:cs typeface="+mn-lt"/>
              </a:rPr>
              <a:t>Bref résumé de l'élaboration étape par étape de votre plan financier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73800" y="1417569"/>
            <a:ext cx="11518200" cy="563231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sz="2400" dirty="0"/>
              <a:t>					   1. Prévision du chiffre d'affaires et de la marge brute Ingrédients du compte P &amp; P                  2. Détail des différentes dépenses</a:t>
            </a:r>
          </a:p>
          <a:p>
            <a:r>
              <a:rPr lang="fr-FR" sz="2400" dirty="0"/>
              <a:t>                                                                      3. Le budget des investissements</a:t>
            </a:r>
          </a:p>
          <a:p>
            <a:endParaRPr lang="fr-FR" sz="2400" dirty="0"/>
          </a:p>
          <a:p>
            <a:r>
              <a:rPr lang="fr-FR" sz="2400" dirty="0"/>
              <a:t>Intégration dans  un                                  4. Compte de pertes et profits</a:t>
            </a:r>
          </a:p>
          <a:p>
            <a:endParaRPr lang="fr-FR" sz="2400" dirty="0"/>
          </a:p>
          <a:p>
            <a:r>
              <a:rPr lang="fr-FR" sz="2400" dirty="0"/>
              <a:t>Ingrédients pour le flux de trésorerie    5. Le besoin de fonds de roulement</a:t>
            </a:r>
          </a:p>
          <a:p>
            <a:r>
              <a:rPr lang="fr-FR" sz="2400" dirty="0"/>
              <a:t>                                                                      6. Sources financières</a:t>
            </a:r>
          </a:p>
          <a:p>
            <a:endParaRPr lang="fr-FR" sz="2400" dirty="0"/>
          </a:p>
          <a:p>
            <a:r>
              <a:rPr lang="fr-FR" sz="2400" dirty="0"/>
              <a:t>Intégration dans un état 		   7. d'évolution des flux de trésorerie</a:t>
            </a:r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Consolidation en 			   8. Bilan budgétaire</a:t>
            </a:r>
          </a:p>
          <a:p>
            <a:r>
              <a:rPr lang="fr-FR" sz="2400" dirty="0"/>
              <a:t>                  </a:t>
            </a:r>
          </a:p>
          <a:p>
            <a:r>
              <a:rPr lang="fr-FR" sz="2400" dirty="0"/>
              <a:t>Contrôlé financièrement par                   9. Analyse des ratios</a:t>
            </a:r>
            <a:endParaRPr lang="nl-BE" dirty="0"/>
          </a:p>
        </p:txBody>
      </p:sp>
      <p:sp>
        <p:nvSpPr>
          <p:cNvPr id="8" name="Pijl: omlaag 7">
            <a:extLst>
              <a:ext uri="{FF2B5EF4-FFF2-40B4-BE49-F238E27FC236}">
                <a16:creationId xmlns:a16="http://schemas.microsoft.com/office/drawing/2014/main" id="{AEF52BC2-0294-447E-80AC-D8A7A31CB8D8}"/>
              </a:ext>
            </a:extLst>
          </p:cNvPr>
          <p:cNvSpPr/>
          <p:nvPr/>
        </p:nvSpPr>
        <p:spPr>
          <a:xfrm>
            <a:off x="1986742" y="2321453"/>
            <a:ext cx="224444" cy="423949"/>
          </a:xfrm>
          <a:prstGeom prst="down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Pijl: omlaag 8">
            <a:extLst>
              <a:ext uri="{FF2B5EF4-FFF2-40B4-BE49-F238E27FC236}">
                <a16:creationId xmlns:a16="http://schemas.microsoft.com/office/drawing/2014/main" id="{7AA5F378-158D-4F77-AB24-A95B7213D484}"/>
              </a:ext>
            </a:extLst>
          </p:cNvPr>
          <p:cNvSpPr/>
          <p:nvPr/>
        </p:nvSpPr>
        <p:spPr>
          <a:xfrm>
            <a:off x="1986742" y="3317186"/>
            <a:ext cx="224444" cy="423949"/>
          </a:xfrm>
          <a:prstGeom prst="down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Pijl: omlaag 10">
            <a:extLst>
              <a:ext uri="{FF2B5EF4-FFF2-40B4-BE49-F238E27FC236}">
                <a16:creationId xmlns:a16="http://schemas.microsoft.com/office/drawing/2014/main" id="{6EA5058B-AB0E-4B31-8363-17A7300BB4D0}"/>
              </a:ext>
            </a:extLst>
          </p:cNvPr>
          <p:cNvSpPr/>
          <p:nvPr/>
        </p:nvSpPr>
        <p:spPr>
          <a:xfrm>
            <a:off x="1982586" y="4226687"/>
            <a:ext cx="224444" cy="423949"/>
          </a:xfrm>
          <a:prstGeom prst="down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Pijl: omlaag 11">
            <a:extLst>
              <a:ext uri="{FF2B5EF4-FFF2-40B4-BE49-F238E27FC236}">
                <a16:creationId xmlns:a16="http://schemas.microsoft.com/office/drawing/2014/main" id="{2424EF12-0A49-4C5B-89CB-639500382270}"/>
              </a:ext>
            </a:extLst>
          </p:cNvPr>
          <p:cNvSpPr/>
          <p:nvPr/>
        </p:nvSpPr>
        <p:spPr>
          <a:xfrm>
            <a:off x="1960142" y="5222420"/>
            <a:ext cx="224444" cy="423949"/>
          </a:xfrm>
          <a:prstGeom prst="down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ACCAF4-86B4-40C9-A4FA-C602270F2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t>	</a:t>
            </a:r>
            <a:fld id="{4AA6DB38-696D-4CBB-9BB3-B4045B13AF34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lvl="3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" name="Pijl: omlaag 11">
            <a:extLst>
              <a:ext uri="{FF2B5EF4-FFF2-40B4-BE49-F238E27FC236}">
                <a16:creationId xmlns:a16="http://schemas.microsoft.com/office/drawing/2014/main" id="{2424EF12-0A49-4C5B-89CB-639500382270}"/>
              </a:ext>
            </a:extLst>
          </p:cNvPr>
          <p:cNvSpPr/>
          <p:nvPr/>
        </p:nvSpPr>
        <p:spPr>
          <a:xfrm>
            <a:off x="1982586" y="5222420"/>
            <a:ext cx="224444" cy="423949"/>
          </a:xfrm>
          <a:prstGeom prst="down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Pijl: omlaag 11">
            <a:extLst>
              <a:ext uri="{FF2B5EF4-FFF2-40B4-BE49-F238E27FC236}">
                <a16:creationId xmlns:a16="http://schemas.microsoft.com/office/drawing/2014/main" id="{2424EF12-0A49-4C5B-89CB-639500382270}"/>
              </a:ext>
            </a:extLst>
          </p:cNvPr>
          <p:cNvSpPr/>
          <p:nvPr/>
        </p:nvSpPr>
        <p:spPr>
          <a:xfrm>
            <a:off x="1960142" y="6218153"/>
            <a:ext cx="224444" cy="423949"/>
          </a:xfrm>
          <a:prstGeom prst="down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40471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A20361E4-C8F7-47E9-8FF6-8083AFB35BCF}"/>
              </a:ext>
            </a:extLst>
          </p:cNvPr>
          <p:cNvSpPr/>
          <p:nvPr/>
        </p:nvSpPr>
        <p:spPr>
          <a:xfrm>
            <a:off x="511381" y="3966139"/>
            <a:ext cx="11071019" cy="2467801"/>
          </a:xfrm>
          <a:prstGeom prst="round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0487B9C-D5D6-4F39-B910-864BC12B0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755647"/>
            <a:ext cx="5386917" cy="419227"/>
          </a:xfrm>
        </p:spPr>
        <p:txBody>
          <a:bodyPr/>
          <a:lstStyle/>
          <a:p>
            <a:r>
              <a:rPr lang="nl-BE" dirty="0" err="1"/>
              <a:t>Actif</a:t>
            </a:r>
            <a:r>
              <a:rPr lang="nl-BE" dirty="0"/>
              <a:t>            </a:t>
            </a:r>
            <a:endParaRPr lang="nl-NL" dirty="0">
              <a:cs typeface="Calibri"/>
            </a:endParaRPr>
          </a:p>
          <a:p>
            <a:r>
              <a:rPr lang="fr-FR" dirty="0">
                <a:solidFill>
                  <a:srgbClr val="FF0000"/>
                </a:solidFill>
                <a:ea typeface="+mn-lt"/>
                <a:cs typeface="+mn-lt"/>
              </a:rPr>
              <a:t>À quoi l'argent est-il dépensé ?</a:t>
            </a:r>
            <a:endParaRPr lang="nl-BE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79F5445-6E8F-4C19-85C8-E9359D98A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992" y="2174875"/>
            <a:ext cx="5418525" cy="3951288"/>
          </a:xfrm>
          <a:ln w="15875">
            <a:solidFill>
              <a:schemeClr val="accent1">
                <a:alpha val="99000"/>
              </a:schemeClr>
            </a:solidFill>
          </a:ln>
        </p:spPr>
        <p:txBody>
          <a:bodyPr anchor="t"/>
          <a:lstStyle/>
          <a:p>
            <a:pPr marL="0" indent="0">
              <a:buNone/>
            </a:pPr>
            <a:r>
              <a:rPr lang="fr-FR" dirty="0">
                <a:cs typeface="Calibri"/>
              </a:rPr>
              <a:t>Immobilisation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  . Immobilier: terrains, bâtiments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  . Matériel roulant: véhicules, motos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  . Machines, équipements, meubles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Flottant actif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  . Stock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  . Débiteurs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  . Espèces: caisse / banque</a:t>
            </a:r>
            <a:endParaRPr lang="nl-BE" dirty="0">
              <a:cs typeface="Calibri"/>
            </a:endParaRP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550BDB2-452B-401B-893B-A7EC09A5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755647"/>
            <a:ext cx="5389033" cy="419228"/>
          </a:xfrm>
        </p:spPr>
        <p:txBody>
          <a:bodyPr/>
          <a:lstStyle/>
          <a:p>
            <a:r>
              <a:rPr lang="nl-BE" dirty="0" err="1"/>
              <a:t>Passif</a:t>
            </a:r>
            <a:r>
              <a:rPr lang="nl-BE" dirty="0"/>
              <a:t> </a:t>
            </a:r>
          </a:p>
          <a:p>
            <a:r>
              <a:rPr lang="nl-BE" dirty="0" err="1">
                <a:solidFill>
                  <a:srgbClr val="FF0000"/>
                </a:solidFill>
                <a:ea typeface="+mn-lt"/>
                <a:cs typeface="+mn-lt"/>
              </a:rPr>
              <a:t>D'où</a:t>
            </a:r>
            <a:r>
              <a:rPr lang="nl-BE" dirty="0">
                <a:solidFill>
                  <a:srgbClr val="FF0000"/>
                </a:solidFill>
                <a:ea typeface="+mn-lt"/>
                <a:cs typeface="+mn-lt"/>
              </a:rPr>
              <a:t> </a:t>
            </a:r>
            <a:r>
              <a:rPr lang="nl-BE" dirty="0" err="1">
                <a:solidFill>
                  <a:srgbClr val="FF0000"/>
                </a:solidFill>
                <a:ea typeface="+mn-lt"/>
                <a:cs typeface="+mn-lt"/>
              </a:rPr>
              <a:t>vient</a:t>
            </a:r>
            <a:r>
              <a:rPr lang="nl-BE" dirty="0">
                <a:solidFill>
                  <a:srgbClr val="FF0000"/>
                </a:solidFill>
                <a:ea typeface="+mn-lt"/>
                <a:cs typeface="+mn-lt"/>
              </a:rPr>
              <a:t> </a:t>
            </a:r>
            <a:r>
              <a:rPr lang="nl-BE" dirty="0" err="1">
                <a:solidFill>
                  <a:srgbClr val="FF0000"/>
                </a:solidFill>
                <a:ea typeface="+mn-lt"/>
                <a:cs typeface="+mn-lt"/>
              </a:rPr>
              <a:t>l'argent</a:t>
            </a:r>
            <a:r>
              <a:rPr lang="nl-BE" dirty="0">
                <a:solidFill>
                  <a:srgbClr val="FF0000"/>
                </a:solidFill>
                <a:ea typeface="+mn-lt"/>
                <a:cs typeface="+mn-lt"/>
              </a:rPr>
              <a:t>?</a:t>
            </a:r>
            <a:endParaRPr lang="nl-BE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46F526F-0F5E-4994-8873-91F3963C2F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307" y="2174875"/>
            <a:ext cx="5929360" cy="3951288"/>
          </a:xfrm>
          <a:ln w="15875">
            <a:solidFill>
              <a:schemeClr val="accent1"/>
            </a:solidFill>
          </a:ln>
        </p:spPr>
        <p:txBody>
          <a:bodyPr anchor="t"/>
          <a:lstStyle/>
          <a:p>
            <a:pPr marL="0" indent="0">
              <a:buNone/>
            </a:pPr>
            <a:r>
              <a:rPr lang="fr-FR" dirty="0"/>
              <a:t>Capitaux propres</a:t>
            </a:r>
          </a:p>
          <a:p>
            <a:pPr marL="0" indent="0">
              <a:buNone/>
            </a:pPr>
            <a:r>
              <a:rPr lang="fr-FR" dirty="0"/>
              <a:t>      . Capital des actionnaires</a:t>
            </a:r>
          </a:p>
          <a:p>
            <a:pPr marL="0" indent="0">
              <a:buNone/>
            </a:pPr>
            <a:r>
              <a:rPr lang="fr-FR" dirty="0"/>
              <a:t>      . Réserves et profits/pertes reportés</a:t>
            </a:r>
          </a:p>
          <a:p>
            <a:pPr marL="0" indent="0">
              <a:buNone/>
            </a:pPr>
            <a:r>
              <a:rPr lang="fr-FR" dirty="0"/>
              <a:t>Dettes à long terme (&gt; 1 an)</a:t>
            </a:r>
          </a:p>
          <a:p>
            <a:pPr marL="0" indent="0">
              <a:buNone/>
            </a:pPr>
            <a:r>
              <a:rPr lang="fr-FR" dirty="0"/>
              <a:t>Dettes à court terme (&lt; 1 an) </a:t>
            </a:r>
          </a:p>
          <a:p>
            <a:pPr marL="0" indent="0">
              <a:buNone/>
            </a:pPr>
            <a:r>
              <a:rPr lang="fr-FR" dirty="0"/>
              <a:t>      .Remboursement d'une partie du prêt  </a:t>
            </a:r>
          </a:p>
          <a:p>
            <a:pPr marL="0" indent="0">
              <a:buNone/>
            </a:pPr>
            <a:r>
              <a:rPr lang="fr-FR" dirty="0"/>
              <a:t>       dans un délai d'un an   </a:t>
            </a:r>
          </a:p>
          <a:p>
            <a:pPr marL="0" indent="0">
              <a:buNone/>
            </a:pPr>
            <a:r>
              <a:rPr lang="fr-FR" dirty="0"/>
              <a:t>     . Comptes à payer </a:t>
            </a:r>
            <a:endParaRPr lang="nl-BE" sz="2000" dirty="0">
              <a:cs typeface="Calibri"/>
            </a:endParaRP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536763-25E5-4E27-9852-A6B7066AA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18BD9-3C26-4D17-A97A-5C03180D32DA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6384818B-A77E-4D1B-A8C6-ED4A9C693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3413" y="274638"/>
            <a:ext cx="5868987" cy="5232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2800" dirty="0"/>
              <a:t>6. Le </a:t>
            </a:r>
            <a:r>
              <a:rPr lang="en-US" sz="2800" dirty="0" err="1"/>
              <a:t>Bilan</a:t>
            </a:r>
            <a:r>
              <a:rPr lang="en-US" sz="2800" dirty="0"/>
              <a:t> </a:t>
            </a:r>
            <a:r>
              <a:rPr lang="en-US" sz="2800" dirty="0" err="1"/>
              <a:t>simplement</a:t>
            </a:r>
            <a:r>
              <a:rPr lang="en-US" sz="2800" dirty="0"/>
              <a:t> </a:t>
            </a:r>
            <a:r>
              <a:rPr lang="en-US" sz="2800" dirty="0" err="1"/>
              <a:t>présenté</a:t>
            </a:r>
            <a:endParaRPr lang="nl-BE" sz="2000" dirty="0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9C37229C-A6F4-48E3-9CAF-36BC849F829B}"/>
              </a:ext>
            </a:extLst>
          </p:cNvPr>
          <p:cNvSpPr/>
          <p:nvPr/>
        </p:nvSpPr>
        <p:spPr>
          <a:xfrm>
            <a:off x="6002576" y="6126163"/>
            <a:ext cx="184731" cy="307777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ctr"/>
            <a:endParaRPr lang="nl-NL" sz="1400" b="1" cap="none" spc="0">
              <a:ln w="22225">
                <a:solidFill>
                  <a:srgbClr val="C0504D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3446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5E065E5-708C-456A-851F-07301650C0B7}"/>
              </a:ext>
            </a:extLst>
          </p:cNvPr>
          <p:cNvSpPr txBox="1"/>
          <p:nvPr/>
        </p:nvSpPr>
        <p:spPr>
          <a:xfrm>
            <a:off x="1314006" y="1699235"/>
            <a:ext cx="9823386" cy="156966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dirty="0"/>
              <a:t>      </a:t>
            </a:r>
            <a:r>
              <a:rPr lang="fr-FR" sz="2400" dirty="0"/>
              <a:t>Nous vous souhaitons  :</a:t>
            </a:r>
          </a:p>
          <a:p>
            <a:r>
              <a:rPr lang="fr-FR" sz="2400" dirty="0"/>
              <a:t>La discipline et l'attention nécessaires</a:t>
            </a:r>
          </a:p>
          <a:p>
            <a:r>
              <a:rPr lang="fr-FR" sz="2400" dirty="0"/>
              <a:t>pour élaborer pleinement votre plan financier selon le processus indiqué.</a:t>
            </a:r>
          </a:p>
          <a:p>
            <a:r>
              <a:rPr lang="fr-FR" sz="2400" dirty="0"/>
              <a:t>Jetez un autre coup d'œil à la vue d'ensemble:</a:t>
            </a:r>
            <a:endParaRPr lang="nl-NL" dirty="0">
              <a:ea typeface="+mn-lt"/>
              <a:cs typeface="+mn-lt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6188658" y="437419"/>
            <a:ext cx="6093988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NL" sz="2800" dirty="0"/>
              <a:t>Aperçu du </a:t>
            </a:r>
            <a:r>
              <a:rPr lang="nl-NL" sz="2800" dirty="0" err="1"/>
              <a:t>processus</a:t>
            </a:r>
            <a:r>
              <a:rPr lang="nl-NL" sz="2800" dirty="0"/>
              <a:t> financier</a:t>
            </a:r>
            <a:endParaRPr lang="nl-NL" dirty="0"/>
          </a:p>
        </p:txBody>
      </p:sp>
      <p:sp>
        <p:nvSpPr>
          <p:cNvPr id="5" name="7-puntige ster 4"/>
          <p:cNvSpPr/>
          <p:nvPr/>
        </p:nvSpPr>
        <p:spPr>
          <a:xfrm>
            <a:off x="4920137" y="4626606"/>
            <a:ext cx="1252602" cy="1296441"/>
          </a:xfrm>
          <a:prstGeom prst="star7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ekstvak 5"/>
          <p:cNvSpPr txBox="1"/>
          <p:nvPr/>
        </p:nvSpPr>
        <p:spPr>
          <a:xfrm>
            <a:off x="4700015" y="3581764"/>
            <a:ext cx="2258569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BE" dirty="0" err="1"/>
              <a:t>Chiffres</a:t>
            </a:r>
            <a:r>
              <a:rPr lang="nl-BE" dirty="0"/>
              <a:t> </a:t>
            </a:r>
            <a:r>
              <a:rPr lang="nl-BE" dirty="0" err="1"/>
              <a:t>d’affaires</a:t>
            </a:r>
            <a:r>
              <a:rPr lang="nl-BE" dirty="0"/>
              <a:t> </a:t>
            </a:r>
          </a:p>
          <a:p>
            <a:r>
              <a:rPr lang="nl-BE" dirty="0"/>
              <a:t>et marges </a:t>
            </a:r>
            <a:r>
              <a:rPr lang="nl-BE" dirty="0" err="1"/>
              <a:t>brutes</a:t>
            </a:r>
            <a:endParaRPr lang="nl-BE" dirty="0"/>
          </a:p>
        </p:txBody>
      </p:sp>
      <p:sp>
        <p:nvSpPr>
          <p:cNvPr id="7" name="Tekstvak 6"/>
          <p:cNvSpPr txBox="1"/>
          <p:nvPr/>
        </p:nvSpPr>
        <p:spPr>
          <a:xfrm>
            <a:off x="6384502" y="4591811"/>
            <a:ext cx="2759498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BE" dirty="0"/>
              <a:t>                  </a:t>
            </a:r>
            <a:r>
              <a:rPr lang="nl-BE" dirty="0" err="1"/>
              <a:t>Dépenses</a:t>
            </a:r>
            <a:endParaRPr lang="nl-BE" dirty="0"/>
          </a:p>
        </p:txBody>
      </p:sp>
      <p:sp>
        <p:nvSpPr>
          <p:cNvPr id="8" name="Tekstvak 7"/>
          <p:cNvSpPr txBox="1"/>
          <p:nvPr/>
        </p:nvSpPr>
        <p:spPr>
          <a:xfrm>
            <a:off x="6484475" y="5348604"/>
            <a:ext cx="3125869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BE" dirty="0"/>
              <a:t>     Budget </a:t>
            </a:r>
            <a:r>
              <a:rPr lang="nl-BE" dirty="0" err="1"/>
              <a:t>d'investissement</a:t>
            </a:r>
            <a:endParaRPr lang="nl-BE" dirty="0"/>
          </a:p>
        </p:txBody>
      </p:sp>
      <p:sp>
        <p:nvSpPr>
          <p:cNvPr id="9" name="Tekstvak 8"/>
          <p:cNvSpPr txBox="1"/>
          <p:nvPr/>
        </p:nvSpPr>
        <p:spPr>
          <a:xfrm>
            <a:off x="5787968" y="6235915"/>
            <a:ext cx="2900949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BE" dirty="0">
                <a:cs typeface="Calibri"/>
              </a:rPr>
              <a:t>     </a:t>
            </a:r>
            <a:r>
              <a:rPr lang="nl-BE" dirty="0" err="1">
                <a:cs typeface="Calibri"/>
              </a:rPr>
              <a:t>Compte</a:t>
            </a:r>
            <a:r>
              <a:rPr lang="nl-BE" dirty="0">
                <a:cs typeface="Calibri"/>
              </a:rPr>
              <a:t> </a:t>
            </a:r>
            <a:r>
              <a:rPr lang="nl-BE" dirty="0" err="1">
                <a:cs typeface="Calibri"/>
              </a:rPr>
              <a:t>d'exploitation</a:t>
            </a:r>
            <a:endParaRPr lang="nl-BE" dirty="0"/>
          </a:p>
        </p:txBody>
      </p:sp>
      <p:sp>
        <p:nvSpPr>
          <p:cNvPr id="10" name="Tekstvak 9"/>
          <p:cNvSpPr txBox="1"/>
          <p:nvPr/>
        </p:nvSpPr>
        <p:spPr>
          <a:xfrm>
            <a:off x="2220407" y="6137592"/>
            <a:ext cx="3366201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dirty="0"/>
              <a:t>Calcul Fonds de roulement et détermination Sources financières</a:t>
            </a:r>
            <a:endParaRPr lang="nl-BE" dirty="0"/>
          </a:p>
        </p:txBody>
      </p:sp>
      <p:sp>
        <p:nvSpPr>
          <p:cNvPr id="11" name="Tekstvak 10"/>
          <p:cNvSpPr txBox="1"/>
          <p:nvPr/>
        </p:nvSpPr>
        <p:spPr>
          <a:xfrm>
            <a:off x="886968" y="5348605"/>
            <a:ext cx="416052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dirty="0">
                <a:ea typeface="+mn-lt"/>
                <a:cs typeface="+mn-lt"/>
              </a:rPr>
              <a:t>État de l'évolution des flux de trésorerie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651760" y="4553712"/>
            <a:ext cx="145457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nl-BE" dirty="0"/>
              <a:t>Bilan</a:t>
            </a:r>
            <a:endParaRPr lang="nl-NL" dirty="0"/>
          </a:p>
        </p:txBody>
      </p:sp>
      <p:sp>
        <p:nvSpPr>
          <p:cNvPr id="14" name="Tijdelijke aanduiding voor dianummer 13">
            <a:extLst>
              <a:ext uri="{FF2B5EF4-FFF2-40B4-BE49-F238E27FC236}">
                <a16:creationId xmlns:a16="http://schemas.microsoft.com/office/drawing/2014/main" id="{D427DA9D-2437-45FB-B425-D4F6B0B7A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t>		</a:t>
            </a:r>
            <a:fld id="{4AA6DB38-696D-4CBB-9BB3-B4045B13AF34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351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1" y="274638"/>
            <a:ext cx="11827932" cy="1143000"/>
          </a:xfrm>
        </p:spPr>
        <p:txBody>
          <a:bodyPr anchor="t"/>
          <a:lstStyle/>
          <a:p>
            <a:r>
              <a:rPr lang="en-US" dirty="0"/>
              <a:t>                                    </a:t>
            </a:r>
            <a:r>
              <a:rPr lang="en-US" dirty="0">
                <a:ea typeface="+mj-lt"/>
                <a:cs typeface="+mj-lt"/>
              </a:rPr>
              <a:t>     </a:t>
            </a:r>
            <a:r>
              <a:rPr lang="fr-FR" sz="3600" dirty="0">
                <a:ea typeface="+mj-lt"/>
                <a:cs typeface="+mj-lt"/>
              </a:rPr>
              <a:t>Et enfin, pour votre confort</a:t>
            </a:r>
            <a:r>
              <a:rPr lang="en-US" sz="3600" dirty="0">
                <a:ea typeface="+mj-lt"/>
                <a:cs typeface="+mj-lt"/>
              </a:rPr>
              <a:t> ….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fr-FR" dirty="0">
                <a:ea typeface="+mn-lt"/>
                <a:cs typeface="+mn-lt"/>
              </a:rPr>
              <a:t>    Dans une feuille Excel, nous vous fournissons un modèle zéro pour l'établissement de votre plan financier.</a:t>
            </a:r>
          </a:p>
          <a:p>
            <a:pPr>
              <a:buNone/>
            </a:pPr>
            <a:r>
              <a:rPr lang="fr-FR" dirty="0">
                <a:ea typeface="+mn-lt"/>
                <a:cs typeface="+mn-lt"/>
              </a:rPr>
              <a:t>    Il suffit de remplir les champs jaunes, les autres cellules étant calculées automatiquement.</a:t>
            </a:r>
            <a:r>
              <a:rPr lang="en-US" dirty="0"/>
              <a:t> </a:t>
            </a:r>
            <a:r>
              <a:rPr lang="nl-BE" sz="4400" dirty="0"/>
              <a:t>👍 !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632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F963C2-A02A-4DD2-BCC9-39B28B883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r>
              <a:rPr lang="fr-FR" sz="2400" dirty="0"/>
              <a:t>Affichage du lien Business model -&gt; Financial model</a:t>
            </a:r>
          </a:p>
          <a:p>
            <a:r>
              <a:rPr lang="fr-FR" sz="2400" dirty="0"/>
              <a:t>Compte de profits et pertes: composition du compte de profits et pertes</a:t>
            </a:r>
          </a:p>
          <a:p>
            <a:r>
              <a:rPr lang="fr-FR" sz="2400" dirty="0"/>
              <a:t>Prévisions de ventes et marges brutes</a:t>
            </a:r>
          </a:p>
          <a:p>
            <a:r>
              <a:rPr lang="fr-FR" sz="2400" dirty="0"/>
              <a:t>Aperçu des dépenses</a:t>
            </a:r>
          </a:p>
          <a:p>
            <a:r>
              <a:rPr lang="fr-FR" sz="2400" dirty="0"/>
              <a:t>Investissements: composition de vos immobilisations</a:t>
            </a:r>
          </a:p>
          <a:p>
            <a:r>
              <a:rPr lang="fr-FR" sz="2400" dirty="0"/>
              <a:t>Les besoins financiers de votre fonds de roulement</a:t>
            </a:r>
          </a:p>
          <a:p>
            <a:r>
              <a:rPr lang="fr-FR" sz="2400" dirty="0"/>
              <a:t>Objectif et composition de votre évolution de trésorerie</a:t>
            </a:r>
          </a:p>
          <a:p>
            <a:r>
              <a:rPr lang="nl-BE" sz="2400" dirty="0"/>
              <a:t>Le Bilan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DF4787A-1778-4709-9F2E-4562553A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53E4520-C4E6-4470-8250-2E1F08B96BA6}"/>
              </a:ext>
            </a:extLst>
          </p:cNvPr>
          <p:cNvSpPr/>
          <p:nvPr/>
        </p:nvSpPr>
        <p:spPr>
          <a:xfrm>
            <a:off x="5877097" y="450410"/>
            <a:ext cx="594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Agenda</a:t>
            </a:r>
            <a:endParaRPr lang="nl-BE" sz="2800"/>
          </a:p>
        </p:txBody>
      </p:sp>
    </p:spTree>
    <p:extLst>
      <p:ext uri="{BB962C8B-B14F-4D97-AF65-F5344CB8AC3E}">
        <p14:creationId xmlns:p14="http://schemas.microsoft.com/office/powerpoint/2010/main" val="36769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D62DB5-3C0C-4224-9384-38E486773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" y="1481666"/>
            <a:ext cx="11807952" cy="5265209"/>
          </a:xfrm>
          <a:noFill/>
        </p:spPr>
        <p:txBody>
          <a:bodyPr/>
          <a:lstStyle/>
          <a:p>
            <a:r>
              <a:rPr lang="nl-BE" dirty="0" err="1"/>
              <a:t>Modèle</a:t>
            </a:r>
            <a:r>
              <a:rPr lang="nl-BE" dirty="0"/>
              <a:t> </a:t>
            </a:r>
            <a:r>
              <a:rPr lang="nl-BE" dirty="0" err="1"/>
              <a:t>d’entreprise</a:t>
            </a:r>
            <a:r>
              <a:rPr lang="nl-BE" dirty="0"/>
              <a:t> </a:t>
            </a:r>
            <a:r>
              <a:rPr lang="nl-BE" dirty="0">
                <a:sym typeface="Wingdings" panose="05000000000000000000" pitchFamily="2" charset="2"/>
              </a:rPr>
              <a:t> </a:t>
            </a:r>
          </a:p>
          <a:p>
            <a:pPr lvl="8"/>
            <a:r>
              <a:rPr lang="fr-FR" dirty="0">
                <a:sym typeface="Wingdings" panose="05000000000000000000" pitchFamily="2" charset="2"/>
              </a:rPr>
              <a:t>Description de votre projet, votre proposition de valeur et vos objectifs</a:t>
            </a:r>
          </a:p>
          <a:p>
            <a:pPr lvl="8"/>
            <a:r>
              <a:rPr lang="fr-FR" dirty="0">
                <a:sym typeface="Wingdings" panose="05000000000000000000" pitchFamily="2" charset="2"/>
              </a:rPr>
              <a:t>Converti en chiffres pour montrer comment vous réaliserez vos bénéfices</a:t>
            </a:r>
            <a:endParaRPr lang="nl-BE" dirty="0">
              <a:sym typeface="Wingdings" panose="05000000000000000000" pitchFamily="2" charset="2"/>
            </a:endParaRPr>
          </a:p>
          <a:p>
            <a:r>
              <a:rPr lang="nl-BE" dirty="0" err="1">
                <a:sym typeface="Wingdings" panose="05000000000000000000" pitchFamily="2" charset="2"/>
              </a:rPr>
              <a:t>Modèle</a:t>
            </a:r>
            <a:r>
              <a:rPr lang="nl-BE" dirty="0">
                <a:sym typeface="Wingdings" panose="05000000000000000000" pitchFamily="2" charset="2"/>
              </a:rPr>
              <a:t> financier      </a:t>
            </a:r>
          </a:p>
          <a:p>
            <a:pPr lvl="8"/>
            <a:r>
              <a:rPr lang="fr-FR" dirty="0">
                <a:sym typeface="Wingdings" panose="05000000000000000000" pitchFamily="2" charset="2"/>
              </a:rPr>
              <a:t>Recettes</a:t>
            </a:r>
          </a:p>
          <a:p>
            <a:pPr lvl="8"/>
            <a:r>
              <a:rPr lang="fr-FR" dirty="0">
                <a:sym typeface="Wingdings" panose="05000000000000000000" pitchFamily="2" charset="2"/>
              </a:rPr>
              <a:t>Coûts </a:t>
            </a:r>
          </a:p>
          <a:p>
            <a:pPr lvl="8"/>
            <a:r>
              <a:rPr lang="fr-FR" dirty="0">
                <a:sym typeface="Wingdings" panose="05000000000000000000" pitchFamily="2" charset="2"/>
              </a:rPr>
              <a:t>Dépenses et investissements</a:t>
            </a:r>
          </a:p>
          <a:p>
            <a:pPr lvl="8"/>
            <a:r>
              <a:rPr lang="fr-FR" dirty="0">
                <a:sym typeface="Wingdings" panose="05000000000000000000" pitchFamily="2" charset="2"/>
              </a:rPr>
              <a:t>Fonds de roulement</a:t>
            </a: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EDF4554-2BD8-4765-91DA-0ABD40B0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8133" y="6381751"/>
            <a:ext cx="645584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0D8CC541-839D-44BD-B1F2-5AF005E63E6C}"/>
              </a:ext>
            </a:extLst>
          </p:cNvPr>
          <p:cNvSpPr/>
          <p:nvPr/>
        </p:nvSpPr>
        <p:spPr>
          <a:xfrm>
            <a:off x="5877097" y="450410"/>
            <a:ext cx="62112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2800" dirty="0" err="1"/>
              <a:t>Modèle</a:t>
            </a:r>
            <a:r>
              <a:rPr lang="nl-BE" sz="2800" dirty="0"/>
              <a:t> </a:t>
            </a:r>
            <a:r>
              <a:rPr lang="nl-BE" sz="2800" dirty="0" err="1"/>
              <a:t>d'entreprise</a:t>
            </a:r>
            <a:r>
              <a:rPr lang="nl-BE" sz="2800" dirty="0"/>
              <a:t> -&gt; </a:t>
            </a:r>
            <a:r>
              <a:rPr lang="nl-BE" sz="2800" dirty="0" err="1"/>
              <a:t>Modèle</a:t>
            </a:r>
            <a:r>
              <a:rPr lang="nl-BE" sz="2800" dirty="0"/>
              <a:t> financier</a:t>
            </a:r>
          </a:p>
        </p:txBody>
      </p:sp>
      <p:sp>
        <p:nvSpPr>
          <p:cNvPr id="6" name="Pijl: omhoog/omlaag 5">
            <a:extLst>
              <a:ext uri="{FF2B5EF4-FFF2-40B4-BE49-F238E27FC236}">
                <a16:creationId xmlns:a16="http://schemas.microsoft.com/office/drawing/2014/main" id="{CF55E275-1F9D-4AB8-9B3D-96BFB82C7DF2}"/>
              </a:ext>
            </a:extLst>
          </p:cNvPr>
          <p:cNvSpPr/>
          <p:nvPr/>
        </p:nvSpPr>
        <p:spPr>
          <a:xfrm>
            <a:off x="1241570" y="2223081"/>
            <a:ext cx="434893" cy="780177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8C33CFD5-F926-4852-8F1E-B43BB5BC3F34}"/>
              </a:ext>
            </a:extLst>
          </p:cNvPr>
          <p:cNvSpPr/>
          <p:nvPr/>
        </p:nvSpPr>
        <p:spPr>
          <a:xfrm>
            <a:off x="1912691" y="2223081"/>
            <a:ext cx="1211509" cy="48656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dirty="0"/>
              <a:t>À </a:t>
            </a:r>
            <a:r>
              <a:rPr lang="nl-BE" sz="1200" dirty="0" err="1"/>
              <a:t>traduire</a:t>
            </a:r>
            <a:r>
              <a:rPr lang="nl-BE" sz="1200" dirty="0"/>
              <a:t> vers</a:t>
            </a:r>
          </a:p>
        </p:txBody>
      </p:sp>
      <p:sp>
        <p:nvSpPr>
          <p:cNvPr id="8" name="Pijl: omlaag 7">
            <a:extLst>
              <a:ext uri="{FF2B5EF4-FFF2-40B4-BE49-F238E27FC236}">
                <a16:creationId xmlns:a16="http://schemas.microsoft.com/office/drawing/2014/main" id="{E3B4F9DA-75F7-4062-A4B5-0F3662015585}"/>
              </a:ext>
            </a:extLst>
          </p:cNvPr>
          <p:cNvSpPr/>
          <p:nvPr/>
        </p:nvSpPr>
        <p:spPr>
          <a:xfrm>
            <a:off x="2323749" y="3979333"/>
            <a:ext cx="534549" cy="939799"/>
          </a:xfrm>
          <a:prstGeom prst="downArrow">
            <a:avLst/>
          </a:prstGeom>
          <a:noFill/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33506B78-ECFE-4F63-BA97-ACC66093BD29}"/>
              </a:ext>
            </a:extLst>
          </p:cNvPr>
          <p:cNvSpPr/>
          <p:nvPr/>
        </p:nvSpPr>
        <p:spPr>
          <a:xfrm>
            <a:off x="1092200" y="5203156"/>
            <a:ext cx="3802418" cy="117686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Compte de résultat: évolution du compte de résultat et du cash-flow (une représentation dynamique dans le temps)</a:t>
            </a:r>
            <a:endParaRPr lang="nl-BE" dirty="0"/>
          </a:p>
        </p:txBody>
      </p:sp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4BFE83E4-2678-4B1F-8865-1630BE024D36}"/>
              </a:ext>
            </a:extLst>
          </p:cNvPr>
          <p:cNvSpPr/>
          <p:nvPr/>
        </p:nvSpPr>
        <p:spPr>
          <a:xfrm>
            <a:off x="6475653" y="5203156"/>
            <a:ext cx="3847522" cy="117686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sz="1600" dirty="0"/>
              <a:t>Bilan = représentation de votre état financier (une donnée statique à un moment précis)</a:t>
            </a:r>
            <a:endParaRPr lang="nl-BE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A42B7924-4A47-4B51-806F-FAAEEE07E16C}"/>
              </a:ext>
            </a:extLst>
          </p:cNvPr>
          <p:cNvSpPr txBox="1"/>
          <p:nvPr/>
        </p:nvSpPr>
        <p:spPr>
          <a:xfrm>
            <a:off x="5181599" y="5545667"/>
            <a:ext cx="575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/>
              <a:t>  +</a:t>
            </a:r>
          </a:p>
        </p:txBody>
      </p:sp>
    </p:spTree>
    <p:extLst>
      <p:ext uri="{BB962C8B-B14F-4D97-AF65-F5344CB8AC3E}">
        <p14:creationId xmlns:p14="http://schemas.microsoft.com/office/powerpoint/2010/main" val="2730065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D77E70-72E9-42B6-9D33-4D036A50D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623" y="1600201"/>
            <a:ext cx="11244310" cy="5543549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fr-FR" sz="2400" dirty="0"/>
              <a:t>Pour votre information au préalable: toutes les positions sont exprimées hors TVA (Taxe sur la valeur ajoutée) </a:t>
            </a:r>
          </a:p>
          <a:p>
            <a:pPr marL="0" indent="0">
              <a:buNone/>
            </a:pPr>
            <a:r>
              <a:rPr lang="fr-FR" sz="2400" dirty="0"/>
              <a:t>Revenu = votre chiffre d'affaires exprimé en unités de vente x le prix unitaire </a:t>
            </a:r>
          </a:p>
          <a:p>
            <a:pPr marL="0" indent="0">
              <a:buNone/>
            </a:pPr>
            <a:r>
              <a:rPr lang="fr-FR" sz="2400" dirty="0"/>
              <a:t>Marge brute = chiffre d’ affaires - coût direct des biens consommés </a:t>
            </a:r>
          </a:p>
          <a:p>
            <a:pPr marL="0" indent="0">
              <a:buNone/>
            </a:pPr>
            <a:r>
              <a:rPr lang="fr-FR" sz="2400" dirty="0"/>
              <a:t>Frais de fonctionnement (marketing, personnel, frais de déplacement, bureau, assurance, maintenance, frais de tiers, ...) </a:t>
            </a:r>
          </a:p>
          <a:p>
            <a:pPr marL="0" indent="0">
              <a:buNone/>
            </a:pPr>
            <a:r>
              <a:rPr lang="fr-FR" sz="2400" dirty="0"/>
              <a:t>EBITDA -&gt; bénéfice avant intérêts / impôts / dépréciations /amortissements) =           marge brute moins coûts d'exploitation </a:t>
            </a:r>
          </a:p>
          <a:p>
            <a:pPr marL="0" indent="0">
              <a:buNone/>
            </a:pPr>
            <a:r>
              <a:rPr lang="fr-FR" sz="2400" dirty="0"/>
              <a:t>Amortissement de vos investissements estimé en fonction de la vie économique </a:t>
            </a:r>
          </a:p>
          <a:p>
            <a:pPr marL="0" indent="0">
              <a:buNone/>
            </a:pPr>
            <a:r>
              <a:rPr lang="fr-FR" sz="2400" dirty="0"/>
              <a:t>EBIT -&gt; résultat avant intérêts et impôts = EBITDA moins amortissements </a:t>
            </a:r>
          </a:p>
          <a:p>
            <a:pPr marL="0" indent="0">
              <a:buNone/>
            </a:pPr>
            <a:r>
              <a:rPr lang="fr-FR" sz="2400" dirty="0"/>
              <a:t>Coûts financiers (intérêts, autres coûts) </a:t>
            </a:r>
          </a:p>
          <a:p>
            <a:pPr marL="0" indent="0">
              <a:buNone/>
            </a:pPr>
            <a:r>
              <a:rPr lang="fr-FR" sz="2400" dirty="0"/>
              <a:t>Impôt sur le revenu </a:t>
            </a:r>
          </a:p>
          <a:p>
            <a:pPr marL="0" indent="0">
              <a:buNone/>
            </a:pPr>
            <a:r>
              <a:rPr lang="fr-FR" sz="2400" dirty="0"/>
              <a:t>Résultat net après impôts</a:t>
            </a:r>
            <a:endParaRPr lang="nl-BE" sz="2400" dirty="0">
              <a:cs typeface="Calibri"/>
            </a:endParaRPr>
          </a:p>
          <a:p>
            <a:pPr marL="0" indent="0">
              <a:buNone/>
            </a:pPr>
            <a:endParaRPr lang="nl-BE" sz="2400" dirty="0">
              <a:cs typeface="Calibri"/>
            </a:endParaRPr>
          </a:p>
          <a:p>
            <a:pPr marL="0" indent="0">
              <a:buNone/>
            </a:pPr>
            <a:endParaRPr lang="fr-FR" sz="2400" dirty="0">
              <a:cs typeface="Calibri"/>
            </a:endParaRPr>
          </a:p>
          <a:p>
            <a:pPr marL="0" indent="0">
              <a:buNone/>
            </a:pPr>
            <a:endParaRPr lang="fr-FR" sz="2400" dirty="0">
              <a:cs typeface="Calibri"/>
            </a:endParaRPr>
          </a:p>
          <a:p>
            <a:pPr marL="0" indent="0">
              <a:buNone/>
            </a:pPr>
            <a:endParaRPr lang="fr-FR" sz="2400" dirty="0">
              <a:cs typeface="Calibri"/>
            </a:endParaRPr>
          </a:p>
          <a:p>
            <a:pPr marL="0" indent="0">
              <a:buNone/>
            </a:pPr>
            <a:endParaRPr lang="fr-FR" sz="2400" dirty="0">
              <a:cs typeface="Calibri"/>
            </a:endParaRPr>
          </a:p>
          <a:p>
            <a:pPr marL="0" indent="0">
              <a:buNone/>
            </a:pPr>
            <a:endParaRPr lang="fr-FR" sz="2400" dirty="0">
              <a:cs typeface="Calibri"/>
            </a:endParaRPr>
          </a:p>
          <a:p>
            <a:pPr marL="0" indent="0">
              <a:buNone/>
            </a:pPr>
            <a:r>
              <a:rPr lang="fr-FR" sz="2400" dirty="0">
                <a:cs typeface="Calibri"/>
              </a:rPr>
              <a:t>									</a:t>
            </a:r>
          </a:p>
          <a:p>
            <a:pPr marL="0" indent="0">
              <a:buNone/>
            </a:pPr>
            <a:r>
              <a:rPr lang="fr-FR" sz="2400" dirty="0">
                <a:cs typeface="Calibri"/>
              </a:rPr>
              <a:t>										</a:t>
            </a:r>
          </a:p>
          <a:p>
            <a:pPr marL="0" indent="0">
              <a:buNone/>
            </a:pPr>
            <a:endParaRPr lang="fr-FR" sz="2400" dirty="0">
              <a:cs typeface="Calibri"/>
            </a:endParaRPr>
          </a:p>
          <a:p>
            <a:pPr marL="0" indent="0">
              <a:buNone/>
            </a:pPr>
            <a:endParaRPr lang="fr-FR" sz="2400" dirty="0">
              <a:cs typeface="Calibri"/>
            </a:endParaRPr>
          </a:p>
          <a:p>
            <a:pPr marL="0" indent="0">
              <a:buNone/>
            </a:pPr>
            <a:endParaRPr lang="fr-FR" sz="2400" dirty="0">
              <a:cs typeface="Calibri"/>
            </a:endParaRPr>
          </a:p>
          <a:p>
            <a:pPr marL="0" indent="0">
              <a:buNone/>
            </a:pPr>
            <a:endParaRPr lang="fr-FR" sz="2400" dirty="0">
              <a:cs typeface="Calibri"/>
            </a:endParaRPr>
          </a:p>
          <a:p>
            <a:pPr marL="0" indent="0">
              <a:buNone/>
            </a:pPr>
            <a:r>
              <a:rPr lang="fr-FR" sz="2400" dirty="0">
                <a:cs typeface="Calibri"/>
              </a:rPr>
              <a:t>			</a:t>
            </a:r>
          </a:p>
          <a:p>
            <a:pPr marL="0" indent="0">
              <a:buNone/>
            </a:pPr>
            <a:r>
              <a:rPr lang="fr-FR" sz="2400" dirty="0">
                <a:cs typeface="Calibri"/>
              </a:rPr>
              <a:t>			</a:t>
            </a:r>
          </a:p>
          <a:p>
            <a:pPr marL="0" indent="0">
              <a:buNone/>
            </a:pPr>
            <a:endParaRPr lang="fr-FR" sz="2400" dirty="0">
              <a:cs typeface="Calibri"/>
            </a:endParaRPr>
          </a:p>
          <a:p>
            <a:pPr marL="0" indent="0">
              <a:buNone/>
            </a:pPr>
            <a:endParaRPr lang="fr-FR" sz="2400" dirty="0">
              <a:cs typeface="Calibri"/>
            </a:endParaRPr>
          </a:p>
          <a:p>
            <a:pPr marL="0" indent="0">
              <a:buNone/>
            </a:pPr>
            <a:endParaRPr lang="fr-FR" sz="2400" dirty="0">
              <a:cs typeface="Calibri"/>
            </a:endParaRPr>
          </a:p>
          <a:p>
            <a:pPr marL="0" indent="0">
              <a:buNone/>
            </a:pPr>
            <a:endParaRPr lang="fr-FR" sz="2400" dirty="0">
              <a:cs typeface="Calibri"/>
            </a:endParaRPr>
          </a:p>
          <a:p>
            <a:pPr marL="0" indent="0">
              <a:buNone/>
            </a:pPr>
            <a:endParaRPr lang="fr-FR" sz="2400" dirty="0">
              <a:cs typeface="Calibri"/>
            </a:endParaRPr>
          </a:p>
          <a:p>
            <a:pPr marL="0" indent="0">
              <a:buNone/>
            </a:pPr>
            <a:endParaRPr lang="fr-FR" sz="2400" dirty="0">
              <a:cs typeface="Calibri"/>
            </a:endParaRPr>
          </a:p>
          <a:p>
            <a:pPr marL="0" indent="0">
              <a:buNone/>
            </a:pPr>
            <a:endParaRPr lang="fr-FR" sz="2400" dirty="0">
              <a:cs typeface="Calibri"/>
            </a:endParaRPr>
          </a:p>
          <a:p>
            <a:pPr marL="0" indent="0">
              <a:buNone/>
            </a:pPr>
            <a:endParaRPr lang="fr-FR" sz="2400" dirty="0">
              <a:cs typeface="Calibri"/>
            </a:endParaRPr>
          </a:p>
          <a:p>
            <a:pPr marL="0" indent="0">
              <a:buNone/>
            </a:pPr>
            <a:endParaRPr lang="fr-FR" sz="2400" dirty="0">
              <a:cs typeface="Calibri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D07CEFB-F503-4920-8862-E71F44AF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5349" y="6381751"/>
            <a:ext cx="30836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417E72B-C162-4068-915E-345AA71FF611}"/>
              </a:ext>
            </a:extLst>
          </p:cNvPr>
          <p:cNvSpPr txBox="1"/>
          <p:nvPr/>
        </p:nvSpPr>
        <p:spPr>
          <a:xfrm>
            <a:off x="6528816" y="448097"/>
            <a:ext cx="5515138" cy="83099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dirty="0">
                <a:cs typeface="Calibri"/>
              </a:rPr>
              <a:t>                 </a:t>
            </a:r>
            <a:r>
              <a:rPr lang="fr-FR" sz="2400" dirty="0">
                <a:cs typeface="Calibri"/>
              </a:rPr>
              <a:t>Les différents niveaux du                                                              	Compte de profits et pertes</a:t>
            </a:r>
            <a:endParaRPr lang="nl-NL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102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4D0FB4-F943-458B-8606-7B8E21097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1501004" cy="1143000"/>
          </a:xfrm>
        </p:spPr>
        <p:txBody>
          <a:bodyPr lIns="91440" tIns="45720" rIns="91440" bIns="45720" anchor="t"/>
          <a:lstStyle/>
          <a:p>
            <a:r>
              <a:rPr lang="nl-NL" sz="2400" dirty="0">
                <a:cs typeface="Calibri"/>
              </a:rPr>
              <a:t>       </a:t>
            </a:r>
            <a:r>
              <a:rPr lang="nl-NL" sz="2800" dirty="0">
                <a:cs typeface="Calibri"/>
              </a:rPr>
              <a:t>                                  </a:t>
            </a:r>
            <a:r>
              <a:rPr lang="nl-NL" sz="2800" dirty="0">
                <a:ea typeface="+mj-lt"/>
                <a:cs typeface="+mj-lt"/>
              </a:rPr>
              <a:t>                    </a:t>
            </a:r>
            <a:r>
              <a:rPr lang="fr-FR" sz="1800" dirty="0">
                <a:ea typeface="+mj-lt"/>
                <a:cs typeface="+mj-lt"/>
              </a:rPr>
              <a:t>Un mot d'avance sur la détermination de votre chiffre d'affaires</a:t>
            </a:r>
            <a:br>
              <a:rPr lang="nl-NL" sz="2400" dirty="0">
                <a:ea typeface="+mj-lt"/>
                <a:cs typeface="+mj-lt"/>
              </a:rPr>
            </a:br>
            <a:r>
              <a:rPr lang="nl-NL" sz="2400" dirty="0">
                <a:ea typeface="+mj-lt"/>
                <a:cs typeface="+mj-lt"/>
              </a:rPr>
              <a:t> </a:t>
            </a:r>
            <a:r>
              <a:rPr lang="nl-NL" sz="2800" dirty="0">
                <a:ea typeface="+mj-lt"/>
                <a:cs typeface="+mj-lt"/>
              </a:rPr>
              <a:t>:                                                         </a:t>
            </a:r>
            <a:r>
              <a:rPr lang="fr-FR" sz="1800" dirty="0">
                <a:ea typeface="+mj-lt"/>
                <a:cs typeface="+mj-lt"/>
              </a:rPr>
              <a:t>Suggestions pour fixer votre prix de vente à l'unité</a:t>
            </a:r>
            <a:endParaRPr lang="nl-NL" sz="1800" dirty="0"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EB2F05-B08F-4E08-AA89-ECCCD0DA2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13529"/>
          </a:xfrm>
        </p:spPr>
        <p:txBody>
          <a:bodyPr lIns="91440" tIns="45720" rIns="91440" bIns="45720" anchor="t"/>
          <a:lstStyle/>
          <a:p>
            <a:pPr>
              <a:buNone/>
            </a:pPr>
            <a:r>
              <a:rPr lang="fr-FR" sz="2400" dirty="0">
                <a:ea typeface="+mn-lt"/>
                <a:cs typeface="+mn-lt"/>
              </a:rPr>
              <a:t>L'unité de vente des différents produits (le cas échéant, par segment de marché, par canal de distribution) a déjà été déterminée lors de l'élaboration du business plan.</a:t>
            </a:r>
          </a:p>
          <a:p>
            <a:pPr>
              <a:buNone/>
            </a:pPr>
            <a:r>
              <a:rPr lang="fr-FR" sz="2400" dirty="0">
                <a:ea typeface="+mn-lt"/>
                <a:cs typeface="+mn-lt"/>
              </a:rPr>
              <a:t>Une réponse a été formulée aux questions suivantes concernant la préparation de ces produits:</a:t>
            </a:r>
          </a:p>
          <a:p>
            <a:pPr>
              <a:buNone/>
            </a:pPr>
            <a:r>
              <a:rPr lang="fr-FR" sz="2400" dirty="0">
                <a:ea typeface="+mn-lt"/>
                <a:cs typeface="+mn-lt"/>
              </a:rPr>
              <a:t>. Quels sont les coûts des matières premières nécessaires?</a:t>
            </a:r>
          </a:p>
          <a:p>
            <a:pPr>
              <a:buNone/>
            </a:pPr>
            <a:r>
              <a:rPr lang="fr-FR" sz="2400" dirty="0">
                <a:ea typeface="+mn-lt"/>
                <a:cs typeface="+mn-lt"/>
              </a:rPr>
              <a:t>. Combien d'heures de travail multipliées par les coûts par heure?</a:t>
            </a:r>
          </a:p>
          <a:p>
            <a:pPr>
              <a:buNone/>
            </a:pPr>
            <a:r>
              <a:rPr lang="fr-FR" sz="2400" dirty="0">
                <a:ea typeface="+mn-lt"/>
                <a:cs typeface="+mn-lt"/>
              </a:rPr>
              <a:t>. Quels sont les coûts estimés de la consommation d'énergie?</a:t>
            </a:r>
          </a:p>
          <a:p>
            <a:pPr>
              <a:buNone/>
            </a:pPr>
            <a:r>
              <a:rPr lang="fr-FR" sz="2400" dirty="0">
                <a:ea typeface="+mn-lt"/>
                <a:cs typeface="+mn-lt"/>
              </a:rPr>
              <a:t>. Quels sont les coûts de vente impliqués. </a:t>
            </a:r>
          </a:p>
          <a:p>
            <a:pPr>
              <a:buNone/>
            </a:pPr>
            <a:r>
              <a:rPr lang="fr-FR" sz="2400" dirty="0">
                <a:ea typeface="+mn-lt"/>
                <a:cs typeface="+mn-lt"/>
              </a:rPr>
              <a:t>Multipliez ces coûts totaux par un certain facteur de 1, xx ou 2, xx pour déterminer votre prix de vente.</a:t>
            </a:r>
          </a:p>
          <a:p>
            <a:pPr>
              <a:buNone/>
            </a:pPr>
            <a:r>
              <a:rPr lang="fr-FR" sz="2400" dirty="0">
                <a:ea typeface="+mn-lt"/>
                <a:cs typeface="+mn-lt"/>
              </a:rPr>
              <a:t>Recherchez - si possible - le prix du marché existant, juste pour comparer et vérifier si votre prix est approprié et réalisable.</a:t>
            </a:r>
            <a:endParaRPr lang="nl-BE" sz="2800" dirty="0">
              <a:ea typeface="+mn-lt"/>
              <a:cs typeface="+mn-lt"/>
            </a:endParaRPr>
          </a:p>
          <a:p>
            <a:pPr>
              <a:buNone/>
            </a:pPr>
            <a:endParaRPr lang="nl-BE" sz="2800" dirty="0">
              <a:ea typeface="+mn-lt"/>
              <a:cs typeface="+mn-lt"/>
            </a:endParaRPr>
          </a:p>
          <a:p>
            <a:pPr>
              <a:buNone/>
            </a:pPr>
            <a:endParaRPr lang="nl-BE" sz="2800" dirty="0">
              <a:ea typeface="+mn-lt"/>
              <a:cs typeface="+mn-lt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2298674-B2E8-461F-B210-552595D63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nl-NL" altLang="nl-NL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381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32399" y="511409"/>
            <a:ext cx="6377393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AutoNum type="arabicPeriod"/>
            </a:pPr>
            <a:r>
              <a:rPr lang="fr-FR" sz="2400" dirty="0">
                <a:ea typeface="+mn-lt"/>
                <a:cs typeface="+mn-lt"/>
              </a:rPr>
              <a:t>Déterminer les revenus attendus et la marge      brute dans votre plan financier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785611" y="1519707"/>
            <a:ext cx="10772564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dirty="0">
                <a:ea typeface="+mn-lt"/>
                <a:cs typeface="+mn-lt"/>
              </a:rPr>
              <a:t>Par produit : </a:t>
            </a:r>
          </a:p>
          <a:p>
            <a:r>
              <a:rPr lang="fr-FR" sz="2400" dirty="0">
                <a:ea typeface="+mn-lt"/>
                <a:cs typeface="+mn-lt"/>
              </a:rPr>
              <a:t>. Vous avez déterminé votre unité de vente et défini votre prix de vente par unité.</a:t>
            </a:r>
          </a:p>
          <a:p>
            <a:r>
              <a:rPr lang="fr-FR" sz="2400" dirty="0">
                <a:ea typeface="+mn-lt"/>
                <a:cs typeface="+mn-lt"/>
              </a:rPr>
              <a:t>. Définissez maintenant les quantités de vente planifiées ;</a:t>
            </a:r>
          </a:p>
          <a:p>
            <a:r>
              <a:rPr lang="fr-FR" sz="2400" dirty="0">
                <a:ea typeface="+mn-lt"/>
                <a:cs typeface="+mn-lt"/>
              </a:rPr>
              <a:t>. Indiquez le coût des matières premières par unité (suggestion pour faire simple: pour éviter le double comptage des coûts de main-d'œuvre et d'énergie, limitez ici aux coûts des matières premières utilisées + éventuellement les coûts de l'emballage).</a:t>
            </a:r>
          </a:p>
          <a:p>
            <a:r>
              <a:rPr lang="fr-FR" sz="2400" dirty="0">
                <a:ea typeface="+mn-lt"/>
                <a:cs typeface="+mn-lt"/>
              </a:rPr>
              <a:t>. Et à partir de là, la marge brute peut être calculée.</a:t>
            </a:r>
          </a:p>
          <a:p>
            <a:r>
              <a:rPr lang="fr-FR" sz="2400" dirty="0">
                <a:ea typeface="+mn-lt"/>
                <a:cs typeface="+mn-lt"/>
              </a:rPr>
              <a:t>. Faites-le pendant les 12 ou 24 prochains mois pour que cela puisse être une évolution   visualisé.</a:t>
            </a:r>
          </a:p>
          <a:p>
            <a:endParaRPr lang="fr-FR" sz="2400" dirty="0">
              <a:ea typeface="+mn-lt"/>
              <a:cs typeface="+mn-lt"/>
            </a:endParaRPr>
          </a:p>
          <a:p>
            <a:r>
              <a:rPr lang="fr-FR" sz="2400" i="1" dirty="0">
                <a:ea typeface="+mn-lt"/>
                <a:cs typeface="+mn-lt"/>
              </a:rPr>
              <a:t>Remarque importante: Le nom «produit» est générique et peut désigner un produit commercial, un produit physique fabriqué ou assemblé, un projet ou un service, que ce soit par segment de marché ou non!</a:t>
            </a:r>
            <a:endParaRPr lang="nl-BE" i="1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A5E333-FD8B-4AB4-B6EB-1FCFCBBEC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t>		</a:t>
            </a:r>
            <a:fld id="{4AA6DB38-696D-4CBB-9BB3-B4045B13AF34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lvl="1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82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785658" y="471484"/>
            <a:ext cx="5568142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BE" sz="3600" dirty="0"/>
              <a:t>2. </a:t>
            </a:r>
            <a:r>
              <a:rPr lang="nl-BE" sz="3600" dirty="0" err="1"/>
              <a:t>Détaillez</a:t>
            </a:r>
            <a:r>
              <a:rPr lang="nl-BE" sz="3600" dirty="0"/>
              <a:t> vos </a:t>
            </a:r>
            <a:r>
              <a:rPr lang="nl-BE" sz="3600" dirty="0" err="1"/>
              <a:t>dépenses</a:t>
            </a:r>
            <a:endParaRPr lang="nl-BE" sz="3600" dirty="0"/>
          </a:p>
        </p:txBody>
      </p:sp>
      <p:sp>
        <p:nvSpPr>
          <p:cNvPr id="3" name="Tekstvak 2"/>
          <p:cNvSpPr txBox="1"/>
          <p:nvPr/>
        </p:nvSpPr>
        <p:spPr>
          <a:xfrm>
            <a:off x="786354" y="1563747"/>
            <a:ext cx="10937358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ea typeface="+mn-lt"/>
                <a:cs typeface="+mn-lt"/>
              </a:rPr>
              <a:t>Coûts marketing: recherche, conseil, publicité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ea typeface="+mn-lt"/>
                <a:cs typeface="+mn-lt"/>
              </a:rPr>
              <a:t>Salaires du personnel: ouvriers, personnel administratif, commerciaux, managers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ea typeface="+mn-lt"/>
                <a:cs typeface="+mn-lt"/>
              </a:rPr>
              <a:t>Frais de bureau: loyer, communications, services publics, fournitures de bureau, frais de nettoyage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ea typeface="+mn-lt"/>
                <a:cs typeface="+mn-lt"/>
              </a:rPr>
              <a:t>Frais de déplacement pour la vente: dépend du nombre de vendeurs et de managers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ea typeface="+mn-lt"/>
                <a:cs typeface="+mn-lt"/>
              </a:rPr>
              <a:t>Assurances: bâtiment, responsabilité civile, personnes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ea typeface="+mn-lt"/>
                <a:cs typeface="+mn-lt"/>
              </a:rPr>
              <a:t>Coûts de maintenance: maintenance des machines, maintenance des </a:t>
            </a:r>
            <a:r>
              <a:rPr lang="fr-FR" sz="2000" dirty="0" err="1">
                <a:ea typeface="+mn-lt"/>
                <a:cs typeface="+mn-lt"/>
              </a:rPr>
              <a:t>équipementsFrais</a:t>
            </a:r>
            <a:r>
              <a:rPr lang="fr-FR" sz="2000" dirty="0">
                <a:ea typeface="+mn-lt"/>
                <a:cs typeface="+mn-lt"/>
              </a:rPr>
              <a:t> de tiers: transport, consultants, conseil juridique, comptabilité, nettoyage</a:t>
            </a:r>
            <a:endParaRPr lang="nl-BE" sz="2000" dirty="0">
              <a:ea typeface="+mn-lt"/>
              <a:cs typeface="+mn-lt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786354" y="6172484"/>
            <a:ext cx="967561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nl-BE">
              <a:cs typeface="Calibri"/>
            </a:endParaRP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C5E1874-2FA6-4140-BED7-C2993C015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t>	</a:t>
            </a:r>
            <a:fld id="{4AA6DB38-696D-4CBB-9BB3-B4045B13AF34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lvl="2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CF003036-C360-45AC-8F1C-AC16F87C75C1}"/>
              </a:ext>
            </a:extLst>
          </p:cNvPr>
          <p:cNvSpPr/>
          <p:nvPr/>
        </p:nvSpPr>
        <p:spPr>
          <a:xfrm>
            <a:off x="815898" y="4179848"/>
            <a:ext cx="9863253" cy="19926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ea typeface="Segoe UI"/>
                <a:cs typeface="Segoe UI"/>
              </a:rPr>
              <a:t>Remarques:</a:t>
            </a:r>
          </a:p>
          <a:p>
            <a:r>
              <a:rPr lang="fr-FR" dirty="0">
                <a:ea typeface="Segoe UI"/>
                <a:cs typeface="Segoe UI"/>
              </a:rPr>
              <a:t>Déterminez ces dépenses par mois pour les 12 à 24 premiers mois ;</a:t>
            </a:r>
          </a:p>
          <a:p>
            <a:r>
              <a:rPr lang="fr-FR" dirty="0">
                <a:ea typeface="Segoe UI"/>
                <a:cs typeface="Segoe UI"/>
              </a:rPr>
              <a:t>Certains coûts sont annuels et soumis à un indice: déterminez l'indice comme d'habitude dans votre pays.</a:t>
            </a:r>
            <a:r>
              <a:rPr lang="nl-BE" dirty="0">
                <a:latin typeface="Calibri"/>
                <a:ea typeface="Segoe UI"/>
                <a:cs typeface="Segoe UI"/>
              </a:rPr>
              <a:t>​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4115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3272" y="385180"/>
            <a:ext cx="5476702" cy="1000036"/>
          </a:xfrm>
        </p:spPr>
        <p:txBody>
          <a:bodyPr anchor="t">
            <a:normAutofit/>
          </a:bodyPr>
          <a:lstStyle/>
          <a:p>
            <a:r>
              <a:rPr lang="nl-BE" sz="3600" dirty="0"/>
              <a:t>3. Vos </a:t>
            </a:r>
            <a:r>
              <a:rPr lang="nl-BE" sz="3600" dirty="0" err="1"/>
              <a:t>investissements</a:t>
            </a:r>
            <a:endParaRPr lang="nl-BE" sz="3600" dirty="0">
              <a:cs typeface="Calibri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991673" y="1687132"/>
            <a:ext cx="10887060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sz="2400" dirty="0">
                <a:ea typeface="+mn-lt"/>
                <a:cs typeface="+mn-lt"/>
              </a:rPr>
              <a:t>Liste des investissements prévus:</a:t>
            </a:r>
          </a:p>
          <a:p>
            <a:r>
              <a:rPr lang="fr-FR" sz="2400" dirty="0">
                <a:ea typeface="+mn-lt"/>
                <a:cs typeface="+mn-lt"/>
              </a:rPr>
              <a:t>Définissez vos investissements pour l'année 1</a:t>
            </a:r>
          </a:p>
          <a:p>
            <a:r>
              <a:rPr lang="fr-FR" sz="2400" dirty="0">
                <a:ea typeface="+mn-lt"/>
                <a:cs typeface="+mn-lt"/>
              </a:rPr>
              <a:t>Si vous prévoyez d'investir dans l'année 2 ou les années suivantes, veuillez également indiquer ces investissements.</a:t>
            </a:r>
          </a:p>
          <a:p>
            <a:endParaRPr lang="fr-FR" sz="2400" dirty="0">
              <a:ea typeface="+mn-lt"/>
              <a:cs typeface="+mn-lt"/>
            </a:endParaRPr>
          </a:p>
          <a:p>
            <a:r>
              <a:rPr lang="fr-FR" sz="2400" dirty="0">
                <a:ea typeface="+mn-lt"/>
                <a:cs typeface="+mn-lt"/>
              </a:rPr>
              <a:t>Dans le modèle financier:</a:t>
            </a:r>
          </a:p>
          <a:p>
            <a:r>
              <a:rPr lang="fr-FR" sz="2400" dirty="0">
                <a:ea typeface="+mn-lt"/>
                <a:cs typeface="+mn-lt"/>
              </a:rPr>
              <a:t>. inscrivez les montants dans la colonne correspondante pour l'année 1, l'année 2 ou l'année 3;</a:t>
            </a:r>
          </a:p>
          <a:p>
            <a:r>
              <a:rPr lang="fr-FR" sz="2400" dirty="0">
                <a:ea typeface="+mn-lt"/>
                <a:cs typeface="+mn-lt"/>
              </a:rPr>
              <a:t>. calculez l'amortissement des différents investissements en fonction la durée de vie;</a:t>
            </a:r>
          </a:p>
          <a:p>
            <a:r>
              <a:rPr lang="fr-FR" sz="2400" dirty="0">
                <a:ea typeface="+mn-lt"/>
                <a:cs typeface="+mn-lt"/>
              </a:rPr>
              <a:t>. et calculez la valeur résiduelle de ces investissements à la fin de chaque année. </a:t>
            </a:r>
          </a:p>
          <a:p>
            <a:endParaRPr lang="fr-FR" sz="2400" dirty="0">
              <a:ea typeface="+mn-lt"/>
              <a:cs typeface="+mn-lt"/>
            </a:endParaRPr>
          </a:p>
          <a:p>
            <a:r>
              <a:rPr lang="fr-FR" sz="2400" dirty="0">
                <a:ea typeface="+mn-lt"/>
                <a:cs typeface="+mn-lt"/>
              </a:rPr>
              <a:t>Le modèle financier est fourni avec les formules nécessaires</a:t>
            </a:r>
            <a:endParaRPr lang="en-US" sz="2400" dirty="0">
              <a:cs typeface="Calibri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086C61-62AD-438A-8F8B-B6A3E257A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t>		</a:t>
            </a:r>
            <a:fld id="{494BEE6B-F0F2-4215-9316-8DA383456B5C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849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586116" cy="1143000"/>
          </a:xfrm>
        </p:spPr>
        <p:txBody>
          <a:bodyPr anchor="t"/>
          <a:lstStyle/>
          <a:p>
            <a:r>
              <a:rPr lang="nl-BE" sz="2800" dirty="0"/>
              <a:t>                                                     </a:t>
            </a:r>
            <a:br>
              <a:rPr lang="nl-BE" sz="2800" dirty="0"/>
            </a:br>
            <a:r>
              <a:rPr lang="nl-BE" sz="2800" dirty="0"/>
              <a:t>                                                          </a:t>
            </a:r>
            <a:r>
              <a:rPr lang="nl-BE" sz="2800" dirty="0">
                <a:ea typeface="+mj-lt"/>
                <a:cs typeface="+mj-lt"/>
              </a:rPr>
              <a:t> 4.</a:t>
            </a:r>
            <a:r>
              <a:rPr lang="fr-FR" sz="2400" dirty="0">
                <a:ea typeface="+mj-lt"/>
                <a:cs typeface="+mj-lt"/>
              </a:rPr>
              <a:t>Déterminez vos besoins en fonds de roulement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46675"/>
          </a:xfrm>
        </p:spPr>
        <p:txBody>
          <a:bodyPr anchor="t"/>
          <a:lstStyle/>
          <a:p>
            <a:pPr>
              <a:buNone/>
            </a:pPr>
            <a:r>
              <a:rPr lang="fr-FR" sz="2800" dirty="0">
                <a:ea typeface="+mn-lt"/>
                <a:cs typeface="+mn-lt"/>
              </a:rPr>
              <a:t>Divers éléments consommeront du capital lors de votre exploitation-&gt; votre besoin en fonds de roulement = stock + créances – dettes</a:t>
            </a:r>
          </a:p>
          <a:p>
            <a:pPr>
              <a:buNone/>
            </a:pPr>
            <a:endParaRPr lang="fr-FR" sz="2800" dirty="0">
              <a:ea typeface="+mn-lt"/>
              <a:cs typeface="+mn-lt"/>
            </a:endParaRPr>
          </a:p>
          <a:p>
            <a:pPr>
              <a:buNone/>
            </a:pPr>
            <a:r>
              <a:rPr lang="fr-FR" sz="2800" dirty="0">
                <a:ea typeface="+mn-lt"/>
                <a:cs typeface="+mn-lt"/>
              </a:rPr>
              <a:t>Donc, à la fin de chaque période, vous devez déterminer la valeur de:</a:t>
            </a:r>
          </a:p>
          <a:p>
            <a:pPr>
              <a:buNone/>
            </a:pPr>
            <a:r>
              <a:rPr lang="fr-FR" sz="2800" dirty="0">
                <a:ea typeface="+mn-lt"/>
                <a:cs typeface="+mn-lt"/>
              </a:rPr>
              <a:t>. Stock: matières premières</a:t>
            </a:r>
          </a:p>
          <a:p>
            <a:pPr>
              <a:buNone/>
            </a:pPr>
            <a:r>
              <a:rPr lang="fr-FR" sz="2800" dirty="0">
                <a:ea typeface="+mn-lt"/>
                <a:cs typeface="+mn-lt"/>
              </a:rPr>
              <a:t>. Créances: le montant des factures des clients qui doivent encore payer</a:t>
            </a:r>
          </a:p>
          <a:p>
            <a:pPr>
              <a:buNone/>
            </a:pPr>
            <a:r>
              <a:rPr lang="fr-FR" sz="2800" dirty="0">
                <a:ea typeface="+mn-lt"/>
                <a:cs typeface="+mn-lt"/>
              </a:rPr>
              <a:t>. Dettes: factures des fournisseurs qui n'ont pas encore été payées.</a:t>
            </a:r>
          </a:p>
          <a:p>
            <a:pPr>
              <a:buNone/>
            </a:pPr>
            <a:r>
              <a:rPr lang="fr-FR" sz="2400" dirty="0">
                <a:ea typeface="+mn-lt"/>
                <a:cs typeface="+mn-lt"/>
              </a:rPr>
              <a:t>Conseil: calculez la moyenne des 12 montants mensuels basés sur une année</a:t>
            </a:r>
          </a:p>
          <a:p>
            <a:pPr>
              <a:buNone/>
            </a:pPr>
            <a:r>
              <a:rPr lang="fr-FR" sz="2800" dirty="0">
                <a:ea typeface="+mn-lt"/>
                <a:cs typeface="+mn-lt"/>
              </a:rPr>
              <a:t>Le modèle financier est fourni avec les formules nécessaires.</a:t>
            </a:r>
          </a:p>
          <a:p>
            <a:pPr>
              <a:buNone/>
            </a:pPr>
            <a:r>
              <a:rPr lang="fr-FR" sz="2400" i="1" dirty="0">
                <a:ea typeface="+mn-lt"/>
                <a:cs typeface="+mn-lt"/>
              </a:rPr>
              <a:t>Lisez attentivement les données de rotation et la TVA applicable dans votre pays que vous devrez peut-être ajuster.</a:t>
            </a:r>
            <a:endParaRPr lang="nl-BE" sz="2400" i="1" dirty="0">
              <a:ea typeface="+mn-lt"/>
              <a:cs typeface="+mn-lt"/>
            </a:endParaRPr>
          </a:p>
          <a:p>
            <a:pPr>
              <a:buNone/>
            </a:pPr>
            <a:endParaRPr lang="nl-BE" sz="2800" dirty="0">
              <a:ea typeface="+mn-lt"/>
              <a:cs typeface="+mn-lt"/>
            </a:endParaRPr>
          </a:p>
          <a:p>
            <a:pPr>
              <a:buNone/>
            </a:pPr>
            <a:endParaRPr lang="nl-BE" sz="2800" dirty="0">
              <a:ea typeface="+mn-lt"/>
              <a:cs typeface="+mn-lt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144252"/>
      </p:ext>
    </p:extLst>
  </p:cSld>
  <p:clrMapOvr>
    <a:masterClrMapping/>
  </p:clrMapOvr>
</p:sld>
</file>

<file path=ppt/theme/theme1.xml><?xml version="1.0" encoding="utf-8"?>
<a:theme xmlns:a="http://schemas.openxmlformats.org/drawingml/2006/main" name="6_Theme Ov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40AD9A51E8C540B9ABF879B7C15572" ma:contentTypeVersion="21" ma:contentTypeDescription="Een nieuw document maken." ma:contentTypeScope="" ma:versionID="736627e2e834f6c73dcd9f8e1a14fb95">
  <xsd:schema xmlns:xsd="http://www.w3.org/2001/XMLSchema" xmlns:xs="http://www.w3.org/2001/XMLSchema" xmlns:p="http://schemas.microsoft.com/office/2006/metadata/properties" xmlns:ns2="e5271b92-5528-43be-8b31-710a997a1812" xmlns:ns3="8888bdad-888a-4c19-aa02-a09a8dcd21f2" targetNamespace="http://schemas.microsoft.com/office/2006/metadata/properties" ma:root="true" ma:fieldsID="fbde9c98883c16c0d221e7bf9336dba6" ns2:_="" ns3:_="">
    <xsd:import namespace="e5271b92-5528-43be-8b31-710a997a1812"/>
    <xsd:import namespace="8888bdad-888a-4c19-aa02-a09a8dcd21f2"/>
    <xsd:element name="properties">
      <xsd:complexType>
        <xsd:sequence>
          <xsd:element name="documentManagement">
            <xsd:complexType>
              <xsd:all>
                <xsd:element ref="ns2:SharedWithDetails" minOccurs="0"/>
                <xsd:element ref="ns2:SharedWithUsers" minOccurs="0"/>
                <xsd:element ref="ns2:LastSharedByTime" minOccurs="0"/>
                <xsd:element ref="ns2:LastSharedByUser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Team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271b92-5528-43be-8b31-710a997a1812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astSharedByTime" ma:index="10" nillable="true" ma:displayName="Laatst gedeeld, per tijdstip" ma:description="" ma:internalName="LastSharedByTime" ma:readOnly="true">
      <xsd:simpleType>
        <xsd:restriction base="dms:DateTime"/>
      </xsd:simpleType>
    </xsd:element>
    <xsd:element name="LastSharedByUser" ma:index="11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da522bc5-718b-4390-a4e8-30fd9bd77ddc}" ma:internalName="TaxCatchAll" ma:showField="CatchAllData" ma:web="e5271b92-5528-43be-8b31-710a997a18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88bdad-888a-4c19-aa02-a09a8dcd21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Team" ma:index="17" nillable="true" ma:displayName="Team" ma:format="Dropdown" ma:list="UserInfo" ma:SharePointGroup="0" ma:internalName="Team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Afbeeldingtags" ma:readOnly="false" ma:fieldId="{5cf76f15-5ced-4ddc-b409-7134ff3c332f}" ma:taxonomyMulti="true" ma:sspId="e38aa8a9-2314-4ff2-81f2-761ac3176d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 xmlns="8888bdad-888a-4c19-aa02-a09a8dcd21f2">
      <UserInfo>
        <DisplayName/>
        <AccountId xsi:nil="true"/>
        <AccountType/>
      </UserInfo>
    </Team>
    <SharedWithUsers xmlns="e5271b92-5528-43be-8b31-710a997a1812">
      <UserInfo>
        <DisplayName>Björn Macauter</DisplayName>
        <AccountId>12</AccountId>
        <AccountType/>
      </UserInfo>
      <UserInfo>
        <DisplayName>Georges Claes</DisplayName>
        <AccountId>3</AccountId>
        <AccountType/>
      </UserInfo>
    </SharedWithUsers>
    <TaxCatchAll xmlns="e5271b92-5528-43be-8b31-710a997a1812" xsi:nil="true"/>
    <lcf76f155ced4ddcb4097134ff3c332f xmlns="8888bdad-888a-4c19-aa02-a09a8dcd21f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46E127-4BA1-4B74-9F14-9EA7A1CBD3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271b92-5528-43be-8b31-710a997a1812"/>
    <ds:schemaRef ds:uri="8888bdad-888a-4c19-aa02-a09a8dcd21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18D7A6-A61A-4841-89F9-E900A0CCA91C}">
  <ds:schemaRefs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documentManagement/types"/>
    <ds:schemaRef ds:uri="d6897f18-c11e-484f-9b9d-bc6978913f95"/>
    <ds:schemaRef ds:uri="http://purl.org/dc/elements/1.1/"/>
    <ds:schemaRef ds:uri="http://schemas.openxmlformats.org/package/2006/metadata/core-properties"/>
    <ds:schemaRef ds:uri="http://purl.org/dc/terms/"/>
    <ds:schemaRef ds:uri="8888bdad-888a-4c19-aa02-a09a8dcd21f2"/>
    <ds:schemaRef ds:uri="e5271b92-5528-43be-8b31-710a997a1812"/>
  </ds:schemaRefs>
</ds:datastoreItem>
</file>

<file path=customXml/itemProps3.xml><?xml version="1.0" encoding="utf-8"?>
<ds:datastoreItem xmlns:ds="http://schemas.openxmlformats.org/officeDocument/2006/customXml" ds:itemID="{649E12F7-129D-46E5-84B7-58C9C91AB2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1764</Words>
  <Application>Microsoft Office PowerPoint</Application>
  <PresentationFormat>Grand écran</PresentationFormat>
  <Paragraphs>182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6_Theme OvrO</vt:lpstr>
      <vt:lpstr>Lignes directrices du plan financier</vt:lpstr>
      <vt:lpstr>Présentation PowerPoint</vt:lpstr>
      <vt:lpstr>Présentation PowerPoint</vt:lpstr>
      <vt:lpstr>Présentation PowerPoint</vt:lpstr>
      <vt:lpstr>                                                             Un mot d'avance sur la détermination de votre chiffre d'affaires  :                                                         Suggestions pour fixer votre prix de vente à l'unité</vt:lpstr>
      <vt:lpstr>Présentation PowerPoint</vt:lpstr>
      <vt:lpstr>Présentation PowerPoint</vt:lpstr>
      <vt:lpstr>3. Vos investissements</vt:lpstr>
      <vt:lpstr>                                                                                                                 4.Déterminez vos besoins en fonds de roulement</vt:lpstr>
      <vt:lpstr>Présentation PowerPoint</vt:lpstr>
      <vt:lpstr>Présentation PowerPoint</vt:lpstr>
      <vt:lpstr>6. Le Bilan simplement présenté</vt:lpstr>
      <vt:lpstr>Présentation PowerPoint</vt:lpstr>
      <vt:lpstr>                                         Et enfin, pour votre confort 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Van De Wiele</dc:creator>
  <cp:lastModifiedBy>Georges Claes</cp:lastModifiedBy>
  <cp:revision>16</cp:revision>
  <cp:lastPrinted>2019-09-10T15:39:00Z</cp:lastPrinted>
  <dcterms:created xsi:type="dcterms:W3CDTF">2019-01-12T12:04:43Z</dcterms:created>
  <dcterms:modified xsi:type="dcterms:W3CDTF">2024-02-07T11:40:44Z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0x010100C540AD9A51E8C540B9ABF879B7C15572</vt:lpwstr>
  </property>
</Properties>
</file>